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notesSlides/notesSlide1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2.xml" ContentType="application/vnd.openxmlformats-officedocument.presentationml.notesSlide+xml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559" r:id="rId2"/>
    <p:sldId id="539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</p:sldIdLst>
  <p:sldSz cx="9144000" cy="6858000" type="screen4x3"/>
  <p:notesSz cx="9601200" cy="7315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itchFamily="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8000"/>
    <a:srgbClr val="FF0000"/>
    <a:srgbClr val="FFFF00"/>
    <a:srgbClr val="FFFFCC"/>
    <a:srgbClr val="CCFFC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4" autoAdjust="0"/>
    <p:restoredTop sz="88501" autoAdjust="0"/>
  </p:normalViewPr>
  <p:slideViewPr>
    <p:cSldViewPr showGuides="1">
      <p:cViewPr varScale="1">
        <p:scale>
          <a:sx n="121" d="100"/>
          <a:sy n="121" d="100"/>
        </p:scale>
        <p:origin x="-60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784"/>
    </p:cViewPr>
  </p:sorterViewPr>
  <p:notesViewPr>
    <p:cSldViewPr showGuides="1">
      <p:cViewPr varScale="1">
        <p:scale>
          <a:sx n="80" d="100"/>
          <a:sy n="80" d="100"/>
        </p:scale>
        <p:origin x="-190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4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4" y="6948715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20069ECF-D5E3-42ED-81A4-05A48BB26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2347" y="0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2347" y="6949924"/>
            <a:ext cx="4158853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25DAB6F-2DE9-4287-AA6E-5530B3F58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49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33D07D-4D09-4377-8308-DE25226DB6E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7A5234-C611-402B-A2AF-5BDADF414B3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9A075-A5C1-4EA6-A35F-ABA42E77005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522D5-78A9-4F25-BE20-3AD491720760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0D72-B972-433E-9727-257DADE72FD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114D8B-C2C0-4ADE-A6ED-57D8E5B414B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F4C4DD-BBB7-431F-B0BF-7DF32DAD1A7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3F25BB-78AF-46F3-A5CB-B43787BAAF5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B717E-1F7B-486B-BF30-B3FA2772DC24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1BEE47-3E63-488D-B86B-4B6CD6A44E9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2738D-C0DD-4AB2-8D3E-2BEFA0C8F22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C7815E-9B3B-496B-B639-28F5F585303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CB2BD928-FA73-41E2-BD29-ED16D1EFD7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D64AE0B5-FBC8-401C-9D58-7FCB6A8BDA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2B54D3A3-7076-4E41-BC8B-85C6A2A8061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400800" y="6613525"/>
            <a:ext cx="2667000" cy="261938"/>
          </a:xfr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9515C841-0140-49CE-8F2C-6959C7D7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152400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954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1268" name="Picture 12" descr="board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04800" y="4572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7000" y="6613525"/>
            <a:ext cx="2667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1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079D37AF-99FA-4D01-9518-1979F7715D4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 userDrawn="1"/>
        </p:nvSpPr>
        <p:spPr>
          <a:xfrm>
            <a:off x="2971800" y="6553200"/>
            <a:ext cx="31496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</a:rPr>
              <a:t>Albert R Meyer,          April 24, 2013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pic>
        <p:nvPicPr>
          <p:cNvPr id="10" name="Picture 9" descr="license.img"/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200" y="6477000"/>
            <a:ext cx="9906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0" r:id="rId3"/>
    <p:sldLayoutId id="2147483695" r:id="rId4"/>
  </p:sldLayoutIdLst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611313" y="387350"/>
            <a:ext cx="6256337" cy="10683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i="1">
                <a:solidFill>
                  <a:schemeClr val="tx2"/>
                </a:solidFill>
                <a:latin typeface="Comic Sans MS" pitchFamily="66" charset="0"/>
              </a:rPr>
              <a:t>Mathematics for Computer Science</a:t>
            </a:r>
            <a:r>
              <a:rPr lang="en-US" b="1" i="1">
                <a:solidFill>
                  <a:schemeClr val="tx2"/>
                </a:solidFill>
                <a:latin typeface="Comic Sans MS" pitchFamily="66" charset="0"/>
              </a:rPr>
              <a:t/>
            </a:r>
            <a:br>
              <a:rPr lang="en-US" b="1" i="1">
                <a:solidFill>
                  <a:schemeClr val="tx2"/>
                </a:solidFill>
                <a:latin typeface="Comic Sans MS" pitchFamily="66" charset="0"/>
              </a:rPr>
            </a:b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MIT</a:t>
            </a:r>
            <a:r>
              <a:rPr lang="en-US" b="1" i="1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sz="2400" b="1">
                <a:solidFill>
                  <a:srgbClr val="008000"/>
                </a:solidFill>
                <a:latin typeface="Comic Sans MS" pitchFamily="66" charset="0"/>
              </a:rPr>
              <a:t>6.042J/18.062J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3850" y="1752600"/>
            <a:ext cx="851535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8000" b="1" dirty="0" smtClean="0">
                <a:solidFill>
                  <a:schemeClr val="tx2"/>
                </a:solidFill>
                <a:latin typeface="Comic Sans MS" pitchFamily="66" charset="0"/>
              </a:rPr>
              <a:t>Magic Card Trick, II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73B57819-3F53-4064-ABEE-665935E0A2F0}" type="slidenum">
              <a:rPr lang="en-US" smtClean="0"/>
              <a:pPr/>
              <a:t>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905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Example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124075" y="1447800"/>
            <a:ext cx="811213" cy="1096963"/>
            <a:chOff x="1338" y="912"/>
            <a:chExt cx="511" cy="691"/>
          </a:xfrm>
        </p:grpSpPr>
        <p:sp>
          <p:nvSpPr>
            <p:cNvPr id="469014" name="AutoShape 22"/>
            <p:cNvSpPr>
              <a:spLocks noChangeArrowheads="1"/>
            </p:cNvSpPr>
            <p:nvPr/>
          </p:nvSpPr>
          <p:spPr bwMode="auto">
            <a:xfrm>
              <a:off x="133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69013" name="Picture 21" descr="Jack of Club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</p:pic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3151188" y="1447800"/>
            <a:ext cx="811212" cy="1096963"/>
            <a:chOff x="1985" y="912"/>
            <a:chExt cx="511" cy="691"/>
          </a:xfrm>
        </p:grpSpPr>
        <p:sp>
          <p:nvSpPr>
            <p:cNvPr id="469017" name="AutoShape 25"/>
            <p:cNvSpPr>
              <a:spLocks noChangeArrowheads="1"/>
            </p:cNvSpPr>
            <p:nvPr/>
          </p:nvSpPr>
          <p:spPr bwMode="auto">
            <a:xfrm>
              <a:off x="1985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31" name="Picture 24" descr="Ten of Clubs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985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9019" name="AutoShape 27"/>
          <p:cNvSpPr>
            <a:spLocks noChangeArrowheads="1"/>
          </p:cNvSpPr>
          <p:nvPr/>
        </p:nvSpPr>
        <p:spPr bwMode="auto">
          <a:xfrm>
            <a:off x="4167188" y="1447800"/>
            <a:ext cx="811212" cy="1096963"/>
          </a:xfrm>
          <a:prstGeom prst="roundRect">
            <a:avLst>
              <a:gd name="adj" fmla="val 567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9" name="Picture 31" descr="Jack of Diamond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67188" y="1447800"/>
            <a:ext cx="811212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187950" y="1447800"/>
            <a:ext cx="811213" cy="1096963"/>
            <a:chOff x="3268" y="912"/>
            <a:chExt cx="511" cy="691"/>
          </a:xfrm>
        </p:grpSpPr>
        <p:sp>
          <p:nvSpPr>
            <p:cNvPr id="469021" name="AutoShape 29"/>
            <p:cNvSpPr>
              <a:spLocks noChangeArrowheads="1"/>
            </p:cNvSpPr>
            <p:nvPr/>
          </p:nvSpPr>
          <p:spPr bwMode="auto">
            <a:xfrm>
              <a:off x="3268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9" name="Picture 32" descr="Nine of Hearts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68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6210300" y="1447800"/>
            <a:ext cx="811213" cy="1096963"/>
            <a:chOff x="3912" y="912"/>
            <a:chExt cx="511" cy="691"/>
          </a:xfrm>
        </p:grpSpPr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912" y="912"/>
              <a:ext cx="511" cy="691"/>
            </a:xfrm>
            <a:prstGeom prst="roundRect">
              <a:avLst>
                <a:gd name="adj" fmla="val 567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227" name="Picture 33" descr="Three of Diamonds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12" y="912"/>
              <a:ext cx="511" cy="6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4344988" y="3429000"/>
            <a:ext cx="2693987" cy="1096963"/>
            <a:chOff x="769" y="2141"/>
            <a:chExt cx="1697" cy="691"/>
          </a:xfrm>
        </p:grpSpPr>
        <p:sp>
          <p:nvSpPr>
            <p:cNvPr id="8222" name="Text Box 13"/>
            <p:cNvSpPr txBox="1">
              <a:spLocks noChangeArrowheads="1"/>
            </p:cNvSpPr>
            <p:nvPr/>
          </p:nvSpPr>
          <p:spPr bwMode="auto">
            <a:xfrm>
              <a:off x="769" y="2289"/>
              <a:ext cx="1151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Hidden:</a:t>
              </a:r>
            </a:p>
          </p:txBody>
        </p: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1955" y="2141"/>
              <a:ext cx="511" cy="691"/>
              <a:chOff x="401" y="1469"/>
              <a:chExt cx="511" cy="691"/>
            </a:xfrm>
          </p:grpSpPr>
          <p:sp>
            <p:nvSpPr>
              <p:cNvPr id="469031" name="AutoShape 39"/>
              <p:cNvSpPr>
                <a:spLocks noChangeArrowheads="1"/>
              </p:cNvSpPr>
              <p:nvPr/>
            </p:nvSpPr>
            <p:spPr bwMode="auto">
              <a:xfrm>
                <a:off x="401" y="1469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469032" name="Picture 40" descr="Jack of Clubs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1" y="1469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</p:pic>
        </p:grpSp>
      </p:grpSp>
      <p:grpSp>
        <p:nvGrpSpPr>
          <p:cNvPr id="8" name="Group 67"/>
          <p:cNvGrpSpPr>
            <a:grpSpLocks/>
          </p:cNvGrpSpPr>
          <p:nvPr/>
        </p:nvGrpSpPr>
        <p:grpSpPr bwMode="auto">
          <a:xfrm>
            <a:off x="1143000" y="3429000"/>
            <a:ext cx="2493963" cy="1096963"/>
            <a:chOff x="2925" y="2141"/>
            <a:chExt cx="1430" cy="691"/>
          </a:xfrm>
        </p:grpSpPr>
        <p:sp>
          <p:nvSpPr>
            <p:cNvPr id="8218" name="Text Box 14"/>
            <p:cNvSpPr txBox="1">
              <a:spLocks noChangeArrowheads="1"/>
            </p:cNvSpPr>
            <p:nvPr/>
          </p:nvSpPr>
          <p:spPr bwMode="auto">
            <a:xfrm>
              <a:off x="2925" y="2289"/>
              <a:ext cx="872" cy="40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r"/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First:</a:t>
              </a:r>
            </a:p>
          </p:txBody>
        </p:sp>
        <p:grpSp>
          <p:nvGrpSpPr>
            <p:cNvPr id="9" name="Group 41"/>
            <p:cNvGrpSpPr>
              <a:grpSpLocks/>
            </p:cNvGrpSpPr>
            <p:nvPr/>
          </p:nvGrpSpPr>
          <p:grpSpPr bwMode="auto">
            <a:xfrm>
              <a:off x="3844" y="2141"/>
              <a:ext cx="511" cy="691"/>
              <a:chOff x="401" y="2373"/>
              <a:chExt cx="511" cy="691"/>
            </a:xfrm>
          </p:grpSpPr>
          <p:sp>
            <p:nvSpPr>
              <p:cNvPr id="469034" name="AutoShape 42"/>
              <p:cNvSpPr>
                <a:spLocks noChangeArrowheads="1"/>
              </p:cNvSpPr>
              <p:nvPr/>
            </p:nvSpPr>
            <p:spPr bwMode="auto">
              <a:xfrm>
                <a:off x="401" y="2373"/>
                <a:ext cx="511" cy="691"/>
              </a:xfrm>
              <a:prstGeom prst="roundRect">
                <a:avLst>
                  <a:gd name="adj" fmla="val 567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pic>
            <p:nvPicPr>
              <p:cNvPr id="8221" name="Picture 43" descr="Ten of Clubs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1" y="2373"/>
                <a:ext cx="511" cy="6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69011" name="Text Box 19"/>
          <p:cNvSpPr txBox="1">
            <a:spLocks noChangeArrowheads="1"/>
          </p:cNvSpPr>
          <p:nvPr/>
        </p:nvSpPr>
        <p:spPr bwMode="auto">
          <a:xfrm>
            <a:off x="536575" y="5081588"/>
            <a:ext cx="2624138" cy="641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Offset</a:t>
            </a:r>
            <a:r>
              <a:rPr lang="en-US" i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=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1</a:t>
            </a:r>
            <a:r>
              <a:rPr lang="en-US">
                <a:solidFill>
                  <a:srgbClr val="0000FF"/>
                </a:solidFill>
                <a:latin typeface="Comic Sans MS" pitchFamily="66" charset="0"/>
              </a:rPr>
              <a:t> </a:t>
            </a:r>
            <a:endParaRPr lang="en-US" i="1">
              <a:solidFill>
                <a:srgbClr val="0000FF"/>
              </a:solidFill>
              <a:latin typeface="Comic Sans MS" pitchFamily="66" charset="0"/>
            </a:endParaRPr>
          </a:p>
        </p:txBody>
      </p:sp>
      <p:graphicFrame>
        <p:nvGraphicFramePr>
          <p:cNvPr id="612352" name="Object 1024"/>
          <p:cNvGraphicFramePr>
            <a:graphicFrameLocks noChangeAspect="1"/>
          </p:cNvGraphicFramePr>
          <p:nvPr/>
        </p:nvGraphicFramePr>
        <p:xfrm>
          <a:off x="2057400" y="1835150"/>
          <a:ext cx="20574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3" name="Equation" r:id="rId9" imgW="508000" imgH="406400" progId="Equation.DSMT4">
                  <p:embed/>
                </p:oleObj>
              </mc:Choice>
              <mc:Fallback>
                <p:oleObj name="Equation" r:id="rId9" imgW="508000" imgH="406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35150"/>
                        <a:ext cx="2057400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048000" y="4876800"/>
            <a:ext cx="4773613" cy="1096963"/>
            <a:chOff x="3048000" y="4876800"/>
            <a:chExt cx="4773613" cy="1096963"/>
          </a:xfrm>
        </p:grpSpPr>
        <p:grpSp>
          <p:nvGrpSpPr>
            <p:cNvPr id="11" name="Group 42"/>
            <p:cNvGrpSpPr>
              <a:grpSpLocks/>
            </p:cNvGrpSpPr>
            <p:nvPr/>
          </p:nvGrpSpPr>
          <p:grpSpPr bwMode="auto">
            <a:xfrm>
              <a:off x="4953000" y="4876800"/>
              <a:ext cx="2868613" cy="1096963"/>
              <a:chOff x="4953000" y="4876800"/>
              <a:chExt cx="2868613" cy="1096963"/>
            </a:xfrm>
          </p:grpSpPr>
          <p:grpSp>
            <p:nvGrpSpPr>
              <p:cNvPr id="12" name="Group 45"/>
              <p:cNvGrpSpPr>
                <a:grpSpLocks/>
              </p:cNvGrpSpPr>
              <p:nvPr/>
            </p:nvGrpSpPr>
            <p:grpSpPr bwMode="auto">
              <a:xfrm>
                <a:off x="7010400" y="4876800"/>
                <a:ext cx="811213" cy="1096963"/>
                <a:chOff x="2618" y="912"/>
                <a:chExt cx="511" cy="691"/>
              </a:xfrm>
            </p:grpSpPr>
            <p:sp>
              <p:nvSpPr>
                <p:cNvPr id="469038" name="AutoShape 46"/>
                <p:cNvSpPr>
                  <a:spLocks noChangeArrowheads="1"/>
                </p:cNvSpPr>
                <p:nvPr/>
              </p:nvSpPr>
              <p:spPr bwMode="auto">
                <a:xfrm>
                  <a:off x="2618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7" name="Picture 47" descr="Jack of Diamonds"/>
                <p:cNvPicPr>
                  <a:picLocks noChangeAspect="1" noChangeArrowheads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2618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3" name="Group 48"/>
              <p:cNvGrpSpPr>
                <a:grpSpLocks/>
              </p:cNvGrpSpPr>
              <p:nvPr/>
            </p:nvGrpSpPr>
            <p:grpSpPr bwMode="auto">
              <a:xfrm>
                <a:off x="6019800" y="4876800"/>
                <a:ext cx="811213" cy="1096963"/>
                <a:chOff x="3269" y="912"/>
                <a:chExt cx="511" cy="691"/>
              </a:xfrm>
            </p:grpSpPr>
            <p:sp>
              <p:nvSpPr>
                <p:cNvPr id="469041" name="AutoShape 49"/>
                <p:cNvSpPr>
                  <a:spLocks noChangeArrowheads="1"/>
                </p:cNvSpPr>
                <p:nvPr/>
              </p:nvSpPr>
              <p:spPr bwMode="auto">
                <a:xfrm>
                  <a:off x="3269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5" name="Picture 50" descr="Nine of Hearts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3269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grpSp>
            <p:nvGrpSpPr>
              <p:cNvPr id="14" name="Group 51"/>
              <p:cNvGrpSpPr>
                <a:grpSpLocks/>
              </p:cNvGrpSpPr>
              <p:nvPr/>
            </p:nvGrpSpPr>
            <p:grpSpPr bwMode="auto">
              <a:xfrm>
                <a:off x="4953000" y="4876800"/>
                <a:ext cx="811213" cy="1096963"/>
                <a:chOff x="3920" y="912"/>
                <a:chExt cx="511" cy="691"/>
              </a:xfrm>
            </p:grpSpPr>
            <p:sp>
              <p:nvSpPr>
                <p:cNvPr id="469044" name="AutoShape 52"/>
                <p:cNvSpPr>
                  <a:spLocks noChangeArrowheads="1"/>
                </p:cNvSpPr>
                <p:nvPr/>
              </p:nvSpPr>
              <p:spPr bwMode="auto">
                <a:xfrm>
                  <a:off x="3920" y="912"/>
                  <a:ext cx="511" cy="691"/>
                </a:xfrm>
                <a:prstGeom prst="roundRect">
                  <a:avLst>
                    <a:gd name="adj" fmla="val 5676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pic>
              <p:nvPicPr>
                <p:cNvPr id="8213" name="Picture 53" descr="Three of Diamonds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/>
                <a:stretch>
                  <a:fillRect/>
                </a:stretch>
              </p:blipFill>
              <p:spPr bwMode="auto">
                <a:xfrm>
                  <a:off x="3920" y="912"/>
                  <a:ext cx="511" cy="6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sp>
          <p:nvSpPr>
            <p:cNvPr id="8208" name="Text Box 64"/>
            <p:cNvSpPr txBox="1">
              <a:spLocks noChangeArrowheads="1"/>
            </p:cNvSpPr>
            <p:nvPr/>
          </p:nvSpPr>
          <p:spPr bwMode="auto">
            <a:xfrm>
              <a:off x="3048000" y="5073650"/>
              <a:ext cx="1663700" cy="6413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=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SML</a:t>
              </a:r>
              <a:r>
                <a:rPr lang="en-US">
                  <a:solidFill>
                    <a:srgbClr val="0000FF"/>
                  </a:solidFill>
                  <a:latin typeface="Comic Sans MS" pitchFamily="66" charset="0"/>
                </a:rPr>
                <a:t>:</a:t>
              </a:r>
            </a:p>
          </p:txBody>
        </p:sp>
      </p:grpSp>
      <p:sp>
        <p:nvSpPr>
          <p:cNvPr id="8206" name="Slide Number Placeholder 4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53DBC806-5CDC-4452-B203-0326A7A2319F}" type="slidenum">
              <a:rPr lang="en-US" smtClean="0"/>
              <a:pPr/>
              <a:t>10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315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4-card hands</a:t>
            </a:r>
          </a:p>
        </p:txBody>
      </p:sp>
      <p:graphicFrame>
        <p:nvGraphicFramePr>
          <p:cNvPr id="613376" name="Object 1024"/>
          <p:cNvGraphicFramePr>
            <a:graphicFrameLocks noChangeAspect="1"/>
          </p:cNvGraphicFramePr>
          <p:nvPr/>
        </p:nvGraphicFramePr>
        <p:xfrm>
          <a:off x="4905375" y="2743200"/>
          <a:ext cx="34766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1" name="Equation" r:id="rId4" imgW="1002960" imgH="406080" progId="Equation.DSMT4">
                  <p:embed/>
                </p:oleObj>
              </mc:Choice>
              <mc:Fallback>
                <p:oleObj name="Equation" r:id="rId4" imgW="1002960" imgH="40608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2743200"/>
                        <a:ext cx="34766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0" name="Rectangle 10"/>
          <p:cNvSpPr>
            <a:spLocks noChangeArrowheads="1"/>
          </p:cNvSpPr>
          <p:nvPr/>
        </p:nvSpPr>
        <p:spPr bwMode="auto">
          <a:xfrm>
            <a:off x="5083175" y="1371600"/>
            <a:ext cx="2971800" cy="14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can reveal</a:t>
            </a:r>
          </a:p>
        </p:txBody>
      </p:sp>
      <p:graphicFrame>
        <p:nvGraphicFramePr>
          <p:cNvPr id="613377" name="Object 1025"/>
          <p:cNvGraphicFramePr>
            <a:graphicFrameLocks noChangeAspect="1"/>
          </p:cNvGraphicFramePr>
          <p:nvPr/>
        </p:nvGraphicFramePr>
        <p:xfrm>
          <a:off x="457200" y="2667000"/>
          <a:ext cx="3630613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02" name="Equation" r:id="rId6" imgW="1104840" imgH="457200" progId="Equation.DSMT4">
                  <p:embed/>
                </p:oleObj>
              </mc:Choice>
              <mc:Fallback>
                <p:oleObj name="Equation" r:id="rId6" imgW="110484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3630613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11" name="Rectangle 11"/>
          <p:cNvSpPr>
            <a:spLocks noChangeArrowheads="1"/>
          </p:cNvSpPr>
          <p:nvPr/>
        </p:nvSpPr>
        <p:spPr bwMode="auto">
          <a:xfrm>
            <a:off x="685800" y="1371600"/>
            <a:ext cx="3108325" cy="12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000" dirty="0" smtClean="0">
                <a:latin typeface="Comic Sans MS" pitchFamily="66" charset="0"/>
              </a:rPr>
              <a:t>audience </a:t>
            </a:r>
            <a:r>
              <a:rPr lang="en-US" sz="4000" dirty="0">
                <a:latin typeface="Comic Sans MS" pitchFamily="66" charset="0"/>
              </a:rPr>
              <a:t>can pick </a:t>
            </a:r>
          </a:p>
        </p:txBody>
      </p:sp>
      <p:sp>
        <p:nvSpPr>
          <p:cNvPr id="435227" name="Text Box 27"/>
          <p:cNvSpPr txBox="1">
            <a:spLocks noChangeArrowheads="1"/>
          </p:cNvSpPr>
          <p:nvPr/>
        </p:nvSpPr>
        <p:spPr bwMode="auto">
          <a:xfrm>
            <a:off x="304800" y="4191000"/>
            <a:ext cx="41910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00FF"/>
                </a:solidFill>
                <a:latin typeface="Comic Sans MS" pitchFamily="66" charset="0"/>
              </a:rPr>
              <a:t>4</a:t>
            </a:r>
            <a:r>
              <a:rPr lang="en-US" sz="4400">
                <a:latin typeface="Comic Sans MS" pitchFamily="66" charset="0"/>
              </a:rPr>
              <a:t>-card hands</a:t>
            </a:r>
          </a:p>
        </p:txBody>
      </p: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4606925" y="4235450"/>
            <a:ext cx="4178300" cy="14319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possible </a:t>
            </a:r>
            <a:r>
              <a:rPr lang="en-US" sz="4400">
                <a:solidFill>
                  <a:srgbClr val="008000"/>
                </a:solidFill>
                <a:latin typeface="Comic Sans MS" pitchFamily="66" charset="0"/>
              </a:rPr>
              <a:t>3</a:t>
            </a:r>
            <a:r>
              <a:rPr lang="en-US" sz="4400">
                <a:latin typeface="Comic Sans MS" pitchFamily="66" charset="0"/>
              </a:rPr>
              <a:t>-card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400">
                <a:latin typeface="Comic Sans MS" pitchFamily="66" charset="0"/>
              </a:rPr>
              <a:t>lists</a:t>
            </a:r>
          </a:p>
        </p:txBody>
      </p:sp>
      <p:sp>
        <p:nvSpPr>
          <p:cNvPr id="435229" name="Line 29"/>
          <p:cNvSpPr>
            <a:spLocks noChangeShapeType="1"/>
          </p:cNvSpPr>
          <p:nvPr/>
        </p:nvSpPr>
        <p:spPr bwMode="auto">
          <a:xfrm>
            <a:off x="4572000" y="12954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Slide Number Placeholder 10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A7BAA29C-9724-4A4B-80F5-1E7A18906EA2}" type="slidenum">
              <a:rPr lang="en-US" smtClean="0"/>
              <a:pPr/>
              <a:t>11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10" grpId="0"/>
      <p:bldP spid="435211" grpId="0"/>
      <p:bldP spid="435227" grpId="0"/>
      <p:bldP spid="435228" grpId="0"/>
      <p:bldP spid="4352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>
                <a:solidFill>
                  <a:srgbClr val="FF0000"/>
                </a:solidFill>
                <a:latin typeface="Comic Sans MS" pitchFamily="66" charset="0"/>
              </a:rPr>
              <a:t>won’t</a:t>
            </a:r>
            <a:r>
              <a:rPr lang="en-US" sz="3200" dirty="0" smtClean="0">
                <a:latin typeface="Comic Sans MS" pitchFamily="66" charset="0"/>
              </a:rPr>
              <a:t> work with 4 card hands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33400" y="4038600"/>
            <a:ext cx="8153400" cy="15557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800" dirty="0">
                <a:latin typeface="Comic Sans MS" pitchFamily="66" charset="0"/>
              </a:rPr>
              <a:t>hands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map to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the </a:t>
            </a:r>
            <a:r>
              <a:rPr lang="en-US" sz="4800" dirty="0">
                <a:solidFill>
                  <a:schemeClr val="accent2"/>
                </a:solidFill>
                <a:latin typeface="Comic Sans MS" pitchFamily="66" charset="0"/>
              </a:rPr>
              <a:t>same list</a:t>
            </a:r>
          </a:p>
          <a:p>
            <a:r>
              <a:rPr lang="en-US" sz="4800" dirty="0">
                <a:solidFill>
                  <a:srgbClr val="0000FF"/>
                </a:solidFill>
                <a:latin typeface="Comic Sans MS" pitchFamily="66" charset="0"/>
              </a:rPr>
              <a:t>   </a:t>
            </a:r>
            <a:r>
              <a:rPr lang="en-US" sz="4800" b="1" dirty="0">
                <a:latin typeface="Euclid Symbol" charset="2"/>
                <a:cs typeface="Euclid Symbol" charset="2"/>
              </a:rPr>
              <a:t>–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>
                <a:latin typeface="Comic Sans MS" pitchFamily="66" charset="0"/>
              </a:rPr>
              <a:t>can’t tell which!</a:t>
            </a:r>
          </a:p>
        </p:txBody>
      </p:sp>
      <p:sp>
        <p:nvSpPr>
          <p:cNvPr id="10245" name="Text Box 10"/>
          <p:cNvSpPr txBox="1">
            <a:spLocks noChangeArrowheads="1"/>
          </p:cNvSpPr>
          <p:nvPr/>
        </p:nvSpPr>
        <p:spPr bwMode="auto">
          <a:xfrm>
            <a:off x="1050925" y="1177925"/>
            <a:ext cx="2913063" cy="762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so at least</a:t>
            </a:r>
          </a:p>
        </p:txBody>
      </p:sp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360613" y="2019300"/>
          <a:ext cx="4422775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29" name="Equation" r:id="rId4" imgW="1028700" imgH="482600" progId="Equation.DSMT4">
                  <p:embed/>
                </p:oleObj>
              </mc:Choice>
              <mc:Fallback>
                <p:oleObj name="Equation" r:id="rId4" imgW="1028700" imgH="482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019300"/>
                        <a:ext cx="4422775" cy="207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312EA255-FF37-4875-AE59-239BFBDC82D5}" type="slidenum">
              <a:rPr lang="en-US" smtClean="0"/>
              <a:pPr/>
              <a:t>12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8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  <a:latin typeface="Comic Sans MS" pitchFamily="66" charset="0"/>
              </a:rPr>
              <a:t>A Magic Trick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892300"/>
            <a:ext cx="8674100" cy="3060700"/>
          </a:xfrm>
        </p:spPr>
        <p:txBody>
          <a:bodyPr/>
          <a:lstStyle/>
          <a:p>
            <a:pPr eaLnBrk="1" hangingPunct="1"/>
            <a:r>
              <a:rPr lang="en-US" sz="5400" dirty="0" smtClean="0">
                <a:latin typeface="Comic Sans MS" pitchFamily="66" charset="0"/>
              </a:rPr>
              <a:t>audience </a:t>
            </a:r>
            <a:r>
              <a:rPr lang="en-US" sz="5400" dirty="0" smtClean="0">
                <a:solidFill>
                  <a:srgbClr val="0000FF"/>
                </a:solidFill>
                <a:latin typeface="Comic Sans MS" pitchFamily="66" charset="0"/>
              </a:rPr>
              <a:t>chooses 5 </a:t>
            </a:r>
            <a:r>
              <a:rPr lang="en-US" sz="5400" dirty="0" smtClean="0">
                <a:latin typeface="Comic Sans MS" pitchFamily="66" charset="0"/>
              </a:rPr>
              <a:t>cards </a:t>
            </a:r>
          </a:p>
          <a:p>
            <a:pPr eaLnBrk="1" hangingPunct="1"/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A</a:t>
            </a:r>
            <a:r>
              <a:rPr lang="en-US" sz="4000" dirty="0" smtClean="0">
                <a:latin typeface="Comic Sans MS" pitchFamily="66" charset="0"/>
              </a:rPr>
              <a:t>ssistant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</a:rPr>
              <a:t>reveals 4 </a:t>
            </a:r>
            <a:r>
              <a:rPr lang="en-US" sz="5400" dirty="0" smtClean="0">
                <a:latin typeface="Comic Sans MS" pitchFamily="66" charset="0"/>
              </a:rPr>
              <a:t>of them</a:t>
            </a:r>
          </a:p>
          <a:p>
            <a:pPr eaLnBrk="1" hangingPunct="1"/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M</a:t>
            </a:r>
            <a:r>
              <a:rPr lang="en-US" sz="3600" dirty="0" smtClean="0">
                <a:latin typeface="Comic Sans MS" pitchFamily="66" charset="0"/>
              </a:rPr>
              <a:t>agician</a:t>
            </a:r>
            <a:r>
              <a:rPr lang="en-US" sz="5400" dirty="0" smtClean="0">
                <a:latin typeface="Comic Sans MS" pitchFamily="66" charset="0"/>
              </a:rPr>
              <a:t> </a:t>
            </a:r>
            <a:r>
              <a:rPr lang="en-US" sz="5400" dirty="0" smtClean="0">
                <a:solidFill>
                  <a:srgbClr val="FF00FF"/>
                </a:solidFill>
                <a:latin typeface="Comic Sans MS" pitchFamily="66" charset="0"/>
              </a:rPr>
              <a:t>announces </a:t>
            </a:r>
            <a:r>
              <a:rPr lang="en-US" sz="5400" dirty="0" smtClean="0">
                <a:latin typeface="Comic Sans MS" pitchFamily="66" charset="0"/>
              </a:rPr>
              <a:t>5</a:t>
            </a:r>
            <a:r>
              <a:rPr lang="en-US" sz="5400" baseline="30000" dirty="0" smtClean="0">
                <a:latin typeface="Comic Sans MS" pitchFamily="66" charset="0"/>
              </a:rPr>
              <a:t>th</a:t>
            </a:r>
            <a:r>
              <a:rPr lang="en-US" sz="5400" dirty="0" smtClean="0">
                <a:latin typeface="Comic Sans MS" pitchFamily="66" charset="0"/>
              </a:rPr>
              <a:t> card!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B427E22D-7E6D-4DBA-A517-83D4E9B7D2C2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Magic Trick Revealed (I)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71600"/>
            <a:ext cx="8216900" cy="3124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>
                <a:latin typeface="Comic Sans MS" pitchFamily="66" charset="0"/>
              </a:rPr>
              <a:t>Among 5 cards chosen:</a:t>
            </a:r>
          </a:p>
          <a:p>
            <a:pPr algn="ctr" eaLnBrk="1" hangingPunct="1">
              <a:buFontTx/>
              <a:buNone/>
            </a:pP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  </a:t>
            </a:r>
            <a:r>
              <a:rPr lang="en-US" sz="4000" dirty="0" smtClean="0">
                <a:latin typeface="Comic Sans MS" pitchFamily="66" charset="0"/>
              </a:rPr>
              <a:t>at least </a:t>
            </a:r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2 have the same suit</a:t>
            </a:r>
            <a:r>
              <a:rPr lang="en-US" sz="4000" dirty="0" smtClean="0">
                <a:latin typeface="Comic Sans MS" pitchFamily="66" charset="0"/>
              </a:rPr>
              <a:t> (</a:t>
            </a:r>
            <a:r>
              <a:rPr lang="en-US" sz="4000" i="1" dirty="0" smtClean="0">
                <a:latin typeface="Comic Sans MS" pitchFamily="66" charset="0"/>
              </a:rPr>
              <a:t>Pigeonhole Principle</a:t>
            </a:r>
            <a:r>
              <a:rPr lang="en-US" sz="4000" dirty="0" smtClean="0">
                <a:latin typeface="Comic Sans MS" pitchFamily="66" charset="0"/>
              </a:rPr>
              <a:t>)</a:t>
            </a:r>
            <a:endParaRPr lang="en-US" sz="4000" i="1" dirty="0" smtClean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sz="5400" dirty="0" smtClean="0">
                <a:solidFill>
                  <a:srgbClr val="008000"/>
                </a:solidFill>
                <a:latin typeface="Comic Sans MS" pitchFamily="66" charset="0"/>
                <a:cs typeface="Times New Roman" pitchFamily="8" charset="0"/>
              </a:rPr>
              <a:t>A</a:t>
            </a:r>
            <a:r>
              <a:rPr lang="en-US" sz="4000" dirty="0" smtClean="0">
                <a:latin typeface="Comic Sans MS" pitchFamily="66" charset="0"/>
                <a:cs typeface="Times New Roman" pitchFamily="8" charset="0"/>
              </a:rPr>
              <a:t> lists one of them </a:t>
            </a:r>
            <a:r>
              <a:rPr lang="en-US" sz="4000" dirty="0" smtClean="0">
                <a:latin typeface="Comic Sans MS" pitchFamily="66" charset="0"/>
              </a:rPr>
              <a:t>1</a:t>
            </a:r>
            <a:r>
              <a:rPr lang="en-US" sz="4000" baseline="30000" dirty="0" smtClean="0">
                <a:latin typeface="Comic Sans MS" pitchFamily="66" charset="0"/>
              </a:rPr>
              <a:t>st</a:t>
            </a:r>
            <a:endParaRPr lang="en-US" sz="4000" dirty="0" smtClean="0">
              <a:latin typeface="Comic Sans MS" pitchFamily="66" charset="0"/>
            </a:endParaRP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915988" y="4660900"/>
            <a:ext cx="7288212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 dirty="0">
                <a:solidFill>
                  <a:srgbClr val="008000"/>
                </a:solidFill>
                <a:latin typeface="Comic Sans MS" pitchFamily="8" charset="0"/>
              </a:rPr>
              <a:t>Aha!  The first card has the same suit as the hidden card!</a:t>
            </a:r>
          </a:p>
        </p:txBody>
      </p:sp>
      <p:sp>
        <p:nvSpPr>
          <p:cNvPr id="4301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6A7976DA-D173-4661-9B1A-1336E57E620A}" type="slidenum">
              <a:rPr lang="en-US" smtClean="0"/>
              <a:pPr/>
              <a:t>3</a:t>
            </a:fld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3" presetClass="entr" presetSubtype="52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48742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91523" name="AutoShape 3"/>
          <p:cNvSpPr>
            <a:spLocks noChangeArrowheads="1"/>
          </p:cNvSpPr>
          <p:nvPr/>
        </p:nvSpPr>
        <p:spPr bwMode="auto">
          <a:xfrm>
            <a:off x="1679575" y="3581400"/>
            <a:ext cx="5788025" cy="1206500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 Look at the order of the other 3 cards!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1901825"/>
            <a:ext cx="8001000" cy="13778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tabLst>
                <a:tab pos="342900" algn="l"/>
              </a:tabLst>
            </a:pPr>
            <a:r>
              <a:rPr lang="en-US" sz="4400" dirty="0">
                <a:latin typeface="Comic Sans MS" pitchFamily="66" charset="0"/>
              </a:rPr>
              <a:t>How does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800" dirty="0" smtClean="0">
                <a:solidFill>
                  <a:srgbClr val="FF00FF"/>
                </a:solidFill>
                <a:latin typeface="Comic Sans MS" pitchFamily="66" charset="0"/>
              </a:rPr>
              <a:t>M</a:t>
            </a:r>
            <a:r>
              <a:rPr lang="en-US" sz="4400" dirty="0" smtClean="0">
                <a:latin typeface="Comic Sans MS" pitchFamily="66" charset="0"/>
              </a:rPr>
              <a:t> </a:t>
            </a:r>
            <a:r>
              <a:rPr lang="en-US" sz="4400" dirty="0">
                <a:latin typeface="Comic Sans MS" pitchFamily="66" charset="0"/>
              </a:rPr>
              <a:t>figure out the </a:t>
            </a:r>
            <a:r>
              <a:rPr lang="en-US" sz="4400" dirty="0" smtClean="0">
                <a:latin typeface="Comic Sans MS" pitchFamily="66" charset="0"/>
              </a:rPr>
              <a:t>rank </a:t>
            </a:r>
            <a:r>
              <a:rPr lang="en-US" sz="4400" dirty="0">
                <a:latin typeface="Comic Sans MS" pitchFamily="66" charset="0"/>
              </a:rPr>
              <a:t>of the hidden card?</a:t>
            </a:r>
            <a:endParaRPr lang="en-US" sz="4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6BD7755F-1779-4BC3-A62F-28E758764DAE}" type="slidenum">
              <a:rPr lang="en-US" smtClean="0"/>
              <a:pPr/>
              <a:t>4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0866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800" dirty="0" smtClean="0">
                <a:latin typeface="Comic Sans MS" pitchFamily="66" charset="0"/>
              </a:rPr>
              <a:t>Fix ordering of the deck</a:t>
            </a:r>
          </a:p>
          <a:p>
            <a:pPr eaLnBrk="1" hangingPunct="1"/>
            <a:r>
              <a:rPr lang="en-US" sz="4800" dirty="0" smtClean="0">
                <a:latin typeface="Comic Sans MS" pitchFamily="66" charset="0"/>
              </a:rPr>
              <a:t>		A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♣ 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cs typeface="Times New Roman" pitchFamily="8" charset="0"/>
              </a:rPr>
              <a:t> &lt; </a:t>
            </a:r>
            <a:r>
              <a:rPr lang="en-US" sz="4800" dirty="0" smtClean="0"/>
              <a:t>A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/>
              <a:t>A</a:t>
            </a:r>
            <a:r>
              <a:rPr lang="en-US" sz="4800" dirty="0" smtClean="0">
                <a:cs typeface="Times New Roman" pitchFamily="8" charset="0"/>
              </a:rPr>
              <a:t>♠ &lt;</a:t>
            </a:r>
          </a:p>
          <a:p>
            <a:pPr eaLnBrk="1" hangingPunct="1"/>
            <a:r>
              <a:rPr lang="en-US" sz="4800" dirty="0" smtClean="0"/>
              <a:t>		2</a:t>
            </a:r>
            <a:r>
              <a:rPr lang="en-US" sz="4800" dirty="0" smtClean="0">
                <a:cs typeface="Times New Roman" pitchFamily="8" charset="0"/>
              </a:rPr>
              <a:t>♣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  <a:r>
              <a:rPr lang="en-US" sz="4800" dirty="0" smtClean="0">
                <a:latin typeface="Comic Sans MS" pitchFamily="66" charset="0"/>
              </a:rPr>
              <a:t>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/>
              <a:t>2</a:t>
            </a:r>
            <a:r>
              <a:rPr lang="en-US" sz="4800" dirty="0" smtClean="0">
                <a:cs typeface="Times New Roman" pitchFamily="8" charset="0"/>
              </a:rPr>
              <a:t>♠ 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&lt;</a:t>
            </a:r>
          </a:p>
          <a:p>
            <a:pPr eaLnBrk="1" hangingPunct="1"/>
            <a:r>
              <a:rPr lang="en-US" sz="4800" dirty="0" smtClean="0">
                <a:cs typeface="Times New Roman" pitchFamily="8" charset="0"/>
                <a:sym typeface="Euclid Extra"/>
              </a:rPr>
              <a:t>				</a:t>
            </a:r>
            <a:endParaRPr lang="en-US" sz="4800" dirty="0" smtClean="0">
              <a:latin typeface="Comic Sans MS" pitchFamily="66" charset="0"/>
              <a:cs typeface="Times New Roman" pitchFamily="8" charset="0"/>
            </a:endParaRPr>
          </a:p>
          <a:p>
            <a:pPr eaLnBrk="1" hangingPunct="1"/>
            <a:r>
              <a:rPr lang="en-US" sz="4800" dirty="0" smtClean="0"/>
              <a:t>		K</a:t>
            </a:r>
            <a:r>
              <a:rPr lang="en-US" sz="4800" dirty="0" smtClean="0">
                <a:cs typeface="Times New Roman" pitchFamily="8" charset="0"/>
              </a:rPr>
              <a:t>♣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cs typeface="Times New Roman" pitchFamily="8" charset="0"/>
              </a:rPr>
              <a:t>&lt;</a:t>
            </a:r>
            <a:r>
              <a:rPr lang="en-US" sz="4800" dirty="0" smtClean="0">
                <a:solidFill>
                  <a:srgbClr val="FF0000"/>
                </a:solidFill>
                <a:cs typeface="Times New Roman" pitchFamily="8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♦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 &lt; </a:t>
            </a:r>
            <a:r>
              <a:rPr lang="en-US" sz="4800" dirty="0" smtClean="0">
                <a:latin typeface="Comic Sans MS" pitchFamily="66" charset="0"/>
              </a:rPr>
              <a:t>K</a:t>
            </a:r>
            <a:r>
              <a:rPr lang="en-US" sz="4800" dirty="0" smtClean="0">
                <a:latin typeface="Comic Sans MS" pitchFamily="66" charset="0"/>
                <a:cs typeface="Times New Roman" pitchFamily="8" charset="0"/>
              </a:rPr>
              <a:t>♠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F569BDCB-22FD-4303-A204-DED67BB0A5D1}" type="slidenum">
              <a:rPr lang="en-US" smtClean="0"/>
              <a:pPr/>
              <a:t>5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463882" name="Rectangle 1034"/>
          <p:cNvSpPr>
            <a:spLocks noChangeArrowheads="1"/>
          </p:cNvSpPr>
          <p:nvPr/>
        </p:nvSpPr>
        <p:spPr bwMode="auto">
          <a:xfrm>
            <a:off x="152400" y="2057400"/>
            <a:ext cx="8915400" cy="2724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292100" indent="-292100">
              <a:lnSpc>
                <a:spcPct val="90000"/>
              </a:lnSpc>
            </a:pPr>
            <a:r>
              <a:rPr lang="en-US" sz="4400" dirty="0">
                <a:latin typeface="Comic Sans MS" pitchFamily="66" charset="0"/>
              </a:rPr>
              <a:t>    </a:t>
            </a:r>
            <a:r>
              <a:rPr lang="en-US" sz="5400" dirty="0">
                <a:latin typeface="Comic Sans MS" pitchFamily="66" charset="0"/>
              </a:rPr>
              <a:t>Possible orders for the</a:t>
            </a:r>
          </a:p>
          <a:p>
            <a:pPr marL="292100" indent="-292100">
              <a:lnSpc>
                <a:spcPct val="90000"/>
              </a:lnSpc>
            </a:pPr>
            <a:r>
              <a:rPr lang="en-US" sz="5400" dirty="0">
                <a:latin typeface="Comic Sans MS" pitchFamily="66" charset="0"/>
              </a:rPr>
              <a:t>    remaining 3 cards:</a:t>
            </a:r>
          </a:p>
          <a:p>
            <a:pPr marL="292100" indent="-292100">
              <a:lnSpc>
                <a:spcPct val="90000"/>
              </a:lnSpc>
            </a:pPr>
            <a:endParaRPr lang="en-US" sz="4400" dirty="0">
              <a:latin typeface="Comic Sans MS" pitchFamily="66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4000" dirty="0">
                <a:latin typeface="Comic Sans MS" pitchFamily="66" charset="0"/>
              </a:rPr>
              <a:t>{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sz="4000" dirty="0">
                <a:solidFill>
                  <a:srgbClr val="0000FF"/>
                </a:solidFill>
                <a:latin typeface="Comic Sans MS" pitchFamily="66" charset="0"/>
              </a:rPr>
              <a:t>, 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sz="4000" dirty="0">
                <a:latin typeface="Comic Sans MS" pitchFamily="66" charset="0"/>
              </a:rPr>
              <a:t> }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4DEFD96A-A3B1-44C5-9DCC-DF51A7BA84D6}" type="slidenum">
              <a:rPr lang="en-US" smtClean="0"/>
              <a:pPr/>
              <a:t>6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3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Magic Trick Revealed (II)</a:t>
            </a:r>
          </a:p>
        </p:txBody>
      </p:sp>
      <p:sp>
        <p:nvSpPr>
          <p:cNvPr id="506883" name="AutoShape 1027"/>
          <p:cNvSpPr>
            <a:spLocks noChangeArrowheads="1"/>
          </p:cNvSpPr>
          <p:nvPr/>
        </p:nvSpPr>
        <p:spPr bwMode="auto">
          <a:xfrm>
            <a:off x="609600" y="3962400"/>
            <a:ext cx="7845425" cy="2060575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190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Of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two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cards with the same suit, choosing </a:t>
            </a:r>
            <a:r>
              <a:rPr lang="en-US" b="1" i="1">
                <a:solidFill>
                  <a:srgbClr val="008000"/>
                </a:solidFill>
                <a:latin typeface="Comic Sans MS" pitchFamily="8" charset="0"/>
              </a:rPr>
              <a:t>which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to reveal can give </a:t>
            </a:r>
            <a:r>
              <a:rPr lang="en-US">
                <a:solidFill>
                  <a:srgbClr val="008000"/>
                </a:solidFill>
                <a:latin typeface="Comic Sans MS" pitchFamily="8" charset="0"/>
              </a:rPr>
              <a:t>1</a:t>
            </a: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 more bit of information!</a:t>
            </a:r>
          </a:p>
          <a:p>
            <a:pPr algn="ctr">
              <a:lnSpc>
                <a:spcPct val="80000"/>
              </a:lnSpc>
              <a:defRPr/>
            </a:pPr>
            <a:r>
              <a:rPr lang="en-US" i="1">
                <a:solidFill>
                  <a:srgbClr val="008000"/>
                </a:solidFill>
                <a:latin typeface="Comic Sans MS" pitchFamily="8" charset="0"/>
              </a:rPr>
              <a:t>Aha! </a:t>
            </a:r>
          </a:p>
        </p:txBody>
      </p:sp>
      <p:sp>
        <p:nvSpPr>
          <p:cNvPr id="47108" name="Text Box 1028"/>
          <p:cNvSpPr txBox="1">
            <a:spLocks noChangeArrowheads="1"/>
          </p:cNvSpPr>
          <p:nvPr/>
        </p:nvSpPr>
        <p:spPr bwMode="auto">
          <a:xfrm>
            <a:off x="304800" y="1371600"/>
            <a:ext cx="8686800" cy="255454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4000" b="1" i="1" dirty="0">
                <a:latin typeface="Comic Sans MS" pitchFamily="66" charset="0"/>
              </a:rPr>
              <a:t>Wait! </a:t>
            </a:r>
            <a:r>
              <a:rPr lang="en-US" sz="4000" b="1" dirty="0">
                <a:latin typeface="Comic Sans MS" pitchFamily="66" charset="0"/>
              </a:rPr>
              <a:t>Only have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sz="4000" b="1" dirty="0" smtClean="0">
                <a:latin typeface="Comic Sans MS" pitchFamily="66" charset="0"/>
              </a:rPr>
              <a:t> sequences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of the </a:t>
            </a:r>
            <a:r>
              <a:rPr lang="en-US" sz="4000" b="1" dirty="0">
                <a:latin typeface="Comic Sans MS" pitchFamily="66" charset="0"/>
              </a:rPr>
              <a:t>remaining 3 cards</a:t>
            </a:r>
            <a:r>
              <a:rPr lang="en-US" sz="4000" b="1" dirty="0" smtClean="0">
                <a:latin typeface="Comic Sans MS" pitchFamily="66" charset="0"/>
              </a:rPr>
              <a:t>,</a:t>
            </a:r>
          </a:p>
          <a:p>
            <a:pPr>
              <a:tabLst>
                <a:tab pos="342900" algn="l"/>
              </a:tabLst>
            </a:pPr>
            <a:r>
              <a:rPr lang="en-US" sz="4000" b="1" dirty="0" smtClean="0">
                <a:latin typeface="Comic Sans MS" pitchFamily="66" charset="0"/>
              </a:rPr>
              <a:t>  but</a:t>
            </a: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12</a:t>
            </a:r>
            <a:r>
              <a:rPr lang="en-US" sz="4000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4000" b="1" dirty="0">
                <a:latin typeface="Comic Sans MS" pitchFamily="66" charset="0"/>
              </a:rPr>
              <a:t>possible hidden cards</a:t>
            </a:r>
          </a:p>
          <a:p>
            <a:pPr>
              <a:tabLst>
                <a:tab pos="342900" algn="l"/>
              </a:tabLst>
            </a:pP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smtClean="0">
                <a:latin typeface="Comic Sans MS" pitchFamily="66" charset="0"/>
              </a:rPr>
              <a:t> of </a:t>
            </a:r>
            <a:r>
              <a:rPr lang="en-US" sz="4000" b="1" dirty="0">
                <a:latin typeface="Comic Sans MS" pitchFamily="66" charset="0"/>
              </a:rPr>
              <a:t>the known suit!</a:t>
            </a:r>
          </a:p>
        </p:txBody>
      </p:sp>
      <p:sp>
        <p:nvSpPr>
          <p:cNvPr id="4710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D4CFA408-5106-45DE-A573-F23A99EB07A0}" type="slidenum">
              <a:rPr lang="en-US" smtClean="0"/>
              <a:pPr/>
              <a:t>7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52" name="Oval 24"/>
          <p:cNvSpPr>
            <a:spLocks noChangeAspect="1" noChangeArrowheads="1"/>
          </p:cNvSpPr>
          <p:nvPr/>
        </p:nvSpPr>
        <p:spPr bwMode="auto">
          <a:xfrm>
            <a:off x="2667000" y="2590800"/>
            <a:ext cx="3810000" cy="3810000"/>
          </a:xfrm>
          <a:prstGeom prst="ellipse">
            <a:avLst/>
          </a:prstGeom>
          <a:solidFill>
            <a:srgbClr val="FFFFCC"/>
          </a:solidFill>
          <a:ln w="6350">
            <a:solidFill>
              <a:schemeClr val="tx1"/>
            </a:solidFill>
            <a:round/>
            <a:headEnd/>
            <a:tailEnd type="none" w="lg" len="lg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sz="2800" dirty="0">
              <a:latin typeface="Comic Sans MS" pitchFamily="8" charset="0"/>
            </a:endParaRP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238500" y="3298825"/>
            <a:ext cx="2865438" cy="2619375"/>
            <a:chOff x="2040" y="2078"/>
            <a:chExt cx="1805" cy="1650"/>
          </a:xfrm>
        </p:grpSpPr>
        <p:sp>
          <p:nvSpPr>
            <p:cNvPr id="432185" name="Oval 57"/>
            <p:cNvSpPr>
              <a:spLocks noChangeArrowheads="1"/>
            </p:cNvSpPr>
            <p:nvPr/>
          </p:nvSpPr>
          <p:spPr bwMode="auto">
            <a:xfrm>
              <a:off x="3557" y="2078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32184" name="Oval 56"/>
            <p:cNvSpPr>
              <a:spLocks noChangeArrowheads="1"/>
            </p:cNvSpPr>
            <p:nvPr/>
          </p:nvSpPr>
          <p:spPr bwMode="auto">
            <a:xfrm>
              <a:off x="2040" y="3392"/>
              <a:ext cx="288" cy="336"/>
            </a:xfrm>
            <a:prstGeom prst="ellipse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round/>
              <a:headEnd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Comic Sans MS" pitchFamily="66" charset="0"/>
              </a:rPr>
              <a:t>Clockwise Distance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549751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5</a:t>
            </a:r>
          </a:p>
        </p:txBody>
      </p:sp>
      <p:sp>
        <p:nvSpPr>
          <p:cNvPr id="48134" name="Text Box 14"/>
          <p:cNvSpPr txBox="1">
            <a:spLocks noChangeArrowheads="1"/>
          </p:cNvSpPr>
          <p:nvPr/>
        </p:nvSpPr>
        <p:spPr bwMode="auto">
          <a:xfrm>
            <a:off x="3281363" y="5438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8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073650" y="2816225"/>
            <a:ext cx="4445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A</a:t>
            </a:r>
          </a:p>
        </p:txBody>
      </p:sp>
      <p:sp>
        <p:nvSpPr>
          <p:cNvPr id="48136" name="Text Box 15"/>
          <p:cNvSpPr txBox="1">
            <a:spLocks noChangeArrowheads="1"/>
          </p:cNvSpPr>
          <p:nvPr/>
        </p:nvSpPr>
        <p:spPr bwMode="auto">
          <a:xfrm>
            <a:off x="3600450" y="2816225"/>
            <a:ext cx="4953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Q</a:t>
            </a:r>
          </a:p>
        </p:txBody>
      </p:sp>
      <p:sp>
        <p:nvSpPr>
          <p:cNvPr id="48137" name="Text Box 13"/>
          <p:cNvSpPr txBox="1">
            <a:spLocks noChangeArrowheads="1"/>
          </p:cNvSpPr>
          <p:nvPr/>
        </p:nvSpPr>
        <p:spPr bwMode="auto">
          <a:xfrm>
            <a:off x="481171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6</a:t>
            </a:r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3929063" y="58197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7</a:t>
            </a:r>
          </a:p>
        </p:txBody>
      </p:sp>
      <p:sp>
        <p:nvSpPr>
          <p:cNvPr id="48139" name="Text Box 17"/>
          <p:cNvSpPr txBox="1">
            <a:spLocks noChangeArrowheads="1"/>
          </p:cNvSpPr>
          <p:nvPr/>
        </p:nvSpPr>
        <p:spPr bwMode="auto">
          <a:xfrm>
            <a:off x="4370388" y="261937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K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5699125" y="3349625"/>
            <a:ext cx="4016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2</a:t>
            </a:r>
          </a:p>
        </p:txBody>
      </p:sp>
      <p:sp>
        <p:nvSpPr>
          <p:cNvPr id="48141" name="Text Box 18"/>
          <p:cNvSpPr txBox="1">
            <a:spLocks noChangeArrowheads="1"/>
          </p:cNvSpPr>
          <p:nvPr/>
        </p:nvSpPr>
        <p:spPr bwMode="auto">
          <a:xfrm>
            <a:off x="3001963" y="3349625"/>
            <a:ext cx="42068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J</a:t>
            </a: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6030913" y="4035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omic Sans MS" pitchFamily="66" charset="0"/>
              </a:rPr>
              <a:t>3</a:t>
            </a:r>
          </a:p>
        </p:txBody>
      </p:sp>
      <p:sp>
        <p:nvSpPr>
          <p:cNvPr id="48143" name="Text Box 19"/>
          <p:cNvSpPr txBox="1">
            <a:spLocks noChangeArrowheads="1"/>
          </p:cNvSpPr>
          <p:nvPr/>
        </p:nvSpPr>
        <p:spPr bwMode="auto">
          <a:xfrm>
            <a:off x="2743200" y="4035425"/>
            <a:ext cx="561975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10</a:t>
            </a:r>
          </a:p>
        </p:txBody>
      </p:sp>
      <p:sp>
        <p:nvSpPr>
          <p:cNvPr id="48144" name="Text Box 11"/>
          <p:cNvSpPr txBox="1">
            <a:spLocks noChangeArrowheads="1"/>
          </p:cNvSpPr>
          <p:nvPr/>
        </p:nvSpPr>
        <p:spPr bwMode="auto">
          <a:xfrm>
            <a:off x="591661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4</a:t>
            </a:r>
          </a:p>
        </p:txBody>
      </p:sp>
      <p:sp>
        <p:nvSpPr>
          <p:cNvPr id="48145" name="Text Box 20"/>
          <p:cNvSpPr txBox="1">
            <a:spLocks noChangeArrowheads="1"/>
          </p:cNvSpPr>
          <p:nvPr/>
        </p:nvSpPr>
        <p:spPr bwMode="auto">
          <a:xfrm>
            <a:off x="2824163" y="4797425"/>
            <a:ext cx="401637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Comic Sans MS" pitchFamily="66" charset="0"/>
              </a:rPr>
              <a:t>9</a:t>
            </a:r>
          </a:p>
        </p:txBody>
      </p:sp>
      <p:sp>
        <p:nvSpPr>
          <p:cNvPr id="48146" name="Text Box 37"/>
          <p:cNvSpPr txBox="1">
            <a:spLocks noChangeArrowheads="1"/>
          </p:cNvSpPr>
          <p:nvPr/>
        </p:nvSpPr>
        <p:spPr bwMode="auto">
          <a:xfrm>
            <a:off x="457200" y="1339850"/>
            <a:ext cx="8382000" cy="971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solidFill>
                  <a:srgbClr val="0000FF"/>
                </a:solidFill>
                <a:latin typeface="Comic Sans MS" pitchFamily="66" charset="0"/>
              </a:rPr>
              <a:t>smaller </a:t>
            </a:r>
            <a:r>
              <a:rPr lang="en-US" dirty="0">
                <a:solidFill>
                  <a:srgbClr val="0000FF"/>
                </a:solidFill>
                <a:latin typeface="Comic Sans MS" pitchFamily="66" charset="0"/>
              </a:rPr>
              <a:t>clockwise distance</a:t>
            </a:r>
            <a:r>
              <a:rPr lang="en-US" dirty="0">
                <a:latin typeface="Comic Sans MS" pitchFamily="66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Comic Sans MS" pitchFamily="66" charset="0"/>
              </a:rPr>
              <a:t>between 2 card </a:t>
            </a:r>
            <a:r>
              <a:rPr lang="en-US" dirty="0" smtClean="0">
                <a:latin typeface="Comic Sans MS" pitchFamily="66" charset="0"/>
              </a:rPr>
              <a:t>ranks </a:t>
            </a:r>
            <a:r>
              <a:rPr lang="en-US" dirty="0">
                <a:latin typeface="Comic Sans MS" pitchFamily="66" charset="0"/>
              </a:rPr>
              <a:t>is at most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 6</a:t>
            </a:r>
            <a:r>
              <a:rPr lang="en-US" b="1" dirty="0">
                <a:latin typeface="Comic Sans MS" pitchFamily="66" charset="0"/>
              </a:rPr>
              <a:t>:</a:t>
            </a: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3352800" y="3276600"/>
            <a:ext cx="1219200" cy="2092325"/>
            <a:chOff x="2112" y="2064"/>
            <a:chExt cx="768" cy="1318"/>
          </a:xfrm>
        </p:grpSpPr>
        <p:sp>
          <p:nvSpPr>
            <p:cNvPr id="48162" name="Arc 43"/>
            <p:cNvSpPr>
              <a:spLocks/>
            </p:cNvSpPr>
            <p:nvPr/>
          </p:nvSpPr>
          <p:spPr bwMode="auto">
            <a:xfrm flipH="1">
              <a:off x="2112" y="2064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3" name="Arc 44"/>
            <p:cNvSpPr>
              <a:spLocks/>
            </p:cNvSpPr>
            <p:nvPr/>
          </p:nvSpPr>
          <p:spPr bwMode="auto">
            <a:xfrm flipH="1" flipV="1">
              <a:off x="2112" y="2831"/>
              <a:ext cx="768" cy="551"/>
            </a:xfrm>
            <a:custGeom>
              <a:avLst/>
              <a:gdLst>
                <a:gd name="T0" fmla="*/ 19 w 21600"/>
                <a:gd name="T1" fmla="*/ 0 h 15487"/>
                <a:gd name="T2" fmla="*/ 27 w 21600"/>
                <a:gd name="T3" fmla="*/ 20 h 15487"/>
                <a:gd name="T4" fmla="*/ 0 w 21600"/>
                <a:gd name="T5" fmla="*/ 20 h 15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5487"/>
                <a:gd name="T11" fmla="*/ 21600 w 21600"/>
                <a:gd name="T12" fmla="*/ 15487 h 15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5487" fill="none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</a:path>
                <a:path w="21600" h="15487" stroke="0" extrusionOk="0">
                  <a:moveTo>
                    <a:pt x="15056" y="0"/>
                  </a:moveTo>
                  <a:cubicBezTo>
                    <a:pt x="19239" y="4066"/>
                    <a:pt x="21600" y="9652"/>
                    <a:pt x="21600" y="15487"/>
                  </a:cubicBezTo>
                  <a:lnTo>
                    <a:pt x="0" y="15487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73" name="Arc 45"/>
          <p:cNvSpPr>
            <a:spLocks/>
          </p:cNvSpPr>
          <p:nvPr/>
        </p:nvSpPr>
        <p:spPr bwMode="auto">
          <a:xfrm>
            <a:off x="4572000" y="3278188"/>
            <a:ext cx="1022350" cy="1219200"/>
          </a:xfrm>
          <a:custGeom>
            <a:avLst/>
            <a:gdLst>
              <a:gd name="T0" fmla="*/ 0 w 18110"/>
              <a:gd name="T1" fmla="*/ 0 h 21600"/>
              <a:gd name="T2" fmla="*/ 57713933 w 18110"/>
              <a:gd name="T3" fmla="*/ 31311768 h 21600"/>
              <a:gd name="T4" fmla="*/ 0 w 18110"/>
              <a:gd name="T5" fmla="*/ 68817070 h 21600"/>
              <a:gd name="T6" fmla="*/ 0 60000 65536"/>
              <a:gd name="T7" fmla="*/ 0 60000 65536"/>
              <a:gd name="T8" fmla="*/ 0 60000 65536"/>
              <a:gd name="T9" fmla="*/ 0 w 18110"/>
              <a:gd name="T10" fmla="*/ 0 h 21600"/>
              <a:gd name="T11" fmla="*/ 18110 w 181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110" h="21600" fill="none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</a:path>
              <a:path w="18110" h="21600" stroke="0" extrusionOk="0">
                <a:moveTo>
                  <a:pt x="-1" y="0"/>
                </a:moveTo>
                <a:cubicBezTo>
                  <a:pt x="7310" y="0"/>
                  <a:pt x="14125" y="3698"/>
                  <a:pt x="18110" y="9827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78" name="Text Box 50"/>
          <p:cNvSpPr txBox="1">
            <a:spLocks noChangeArrowheads="1"/>
          </p:cNvSpPr>
          <p:nvPr/>
        </p:nvSpPr>
        <p:spPr bwMode="auto">
          <a:xfrm>
            <a:off x="3733800" y="3617913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Comic Sans MS" pitchFamily="66" charset="0"/>
              </a:rPr>
              <a:t>7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572000" y="3830638"/>
            <a:ext cx="1219200" cy="1884362"/>
            <a:chOff x="2880" y="2413"/>
            <a:chExt cx="768" cy="1187"/>
          </a:xfrm>
        </p:grpSpPr>
        <p:sp>
          <p:nvSpPr>
            <p:cNvPr id="48160" name="Arc 51"/>
            <p:cNvSpPr>
              <a:spLocks/>
            </p:cNvSpPr>
            <p:nvPr/>
          </p:nvSpPr>
          <p:spPr bwMode="auto">
            <a:xfrm flipV="1">
              <a:off x="2880" y="2832"/>
              <a:ext cx="768" cy="768"/>
            </a:xfrm>
            <a:custGeom>
              <a:avLst/>
              <a:gdLst>
                <a:gd name="T0" fmla="*/ 0 w 21600"/>
                <a:gd name="T1" fmla="*/ 0 h 21600"/>
                <a:gd name="T2" fmla="*/ 27 w 21600"/>
                <a:gd name="T3" fmla="*/ 27 h 21600"/>
                <a:gd name="T4" fmla="*/ 0 w 21600"/>
                <a:gd name="T5" fmla="*/ 2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48161" name="Arc 52"/>
            <p:cNvSpPr>
              <a:spLocks/>
            </p:cNvSpPr>
            <p:nvPr/>
          </p:nvSpPr>
          <p:spPr bwMode="auto">
            <a:xfrm>
              <a:off x="2880" y="2413"/>
              <a:ext cx="768" cy="420"/>
            </a:xfrm>
            <a:custGeom>
              <a:avLst/>
              <a:gdLst>
                <a:gd name="T0" fmla="*/ 23 w 21600"/>
                <a:gd name="T1" fmla="*/ 0 h 11821"/>
                <a:gd name="T2" fmla="*/ 27 w 21600"/>
                <a:gd name="T3" fmla="*/ 15 h 11821"/>
                <a:gd name="T4" fmla="*/ 0 w 21600"/>
                <a:gd name="T5" fmla="*/ 15 h 118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21"/>
                <a:gd name="T11" fmla="*/ 21600 w 21600"/>
                <a:gd name="T12" fmla="*/ 11821 h 118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21" fill="none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</a:path>
                <a:path w="21600" h="11821" stroke="0" extrusionOk="0">
                  <a:moveTo>
                    <a:pt x="18078" y="0"/>
                  </a:moveTo>
                  <a:cubicBezTo>
                    <a:pt x="20376" y="3514"/>
                    <a:pt x="21600" y="7622"/>
                    <a:pt x="21600" y="11821"/>
                  </a:cubicBezTo>
                  <a:lnTo>
                    <a:pt x="0" y="11821"/>
                  </a:lnTo>
                  <a:close/>
                </a:path>
              </a:pathLst>
            </a:custGeom>
            <a:noFill/>
            <a:ln w="57150">
              <a:solidFill>
                <a:srgbClr val="008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2181" name="Arc 53"/>
          <p:cNvSpPr>
            <a:spLocks/>
          </p:cNvSpPr>
          <p:nvPr/>
        </p:nvSpPr>
        <p:spPr bwMode="auto">
          <a:xfrm flipH="1" flipV="1">
            <a:off x="3733800" y="4495800"/>
            <a:ext cx="857250" cy="1219200"/>
          </a:xfrm>
          <a:custGeom>
            <a:avLst/>
            <a:gdLst>
              <a:gd name="T0" fmla="*/ 0 w 15171"/>
              <a:gd name="T1" fmla="*/ 0 h 21600"/>
              <a:gd name="T2" fmla="*/ 48439627 w 15171"/>
              <a:gd name="T3" fmla="*/ 19829498 h 21600"/>
              <a:gd name="T4" fmla="*/ 0 w 15171"/>
              <a:gd name="T5" fmla="*/ 68817070 h 21600"/>
              <a:gd name="T6" fmla="*/ 0 60000 65536"/>
              <a:gd name="T7" fmla="*/ 0 60000 65536"/>
              <a:gd name="T8" fmla="*/ 0 60000 65536"/>
              <a:gd name="T9" fmla="*/ 0 w 15171"/>
              <a:gd name="T10" fmla="*/ 0 h 21600"/>
              <a:gd name="T11" fmla="*/ 15171 w 1517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171" h="21600" fill="none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</a:path>
              <a:path w="15171" h="21600" stroke="0" extrusionOk="0">
                <a:moveTo>
                  <a:pt x="-1" y="0"/>
                </a:moveTo>
                <a:cubicBezTo>
                  <a:pt x="5678" y="0"/>
                  <a:pt x="11128" y="2236"/>
                  <a:pt x="15170" y="6224"/>
                </a:cubicBezTo>
                <a:lnTo>
                  <a:pt x="0" y="21600"/>
                </a:lnTo>
                <a:close/>
              </a:path>
            </a:pathLst>
          </a:custGeom>
          <a:noFill/>
          <a:ln w="57150">
            <a:solidFill>
              <a:srgbClr val="008000"/>
            </a:solidFill>
            <a:round/>
            <a:headEnd type="none" w="med" len="lg"/>
            <a:tailEnd type="stealth" w="med" len="lg"/>
          </a:ln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432183" name="Text Box 55"/>
          <p:cNvSpPr txBox="1">
            <a:spLocks noChangeArrowheads="1"/>
          </p:cNvSpPr>
          <p:nvPr/>
        </p:nvSpPr>
        <p:spPr bwMode="auto">
          <a:xfrm>
            <a:off x="4876800" y="4845050"/>
            <a:ext cx="493713" cy="7016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8000"/>
                </a:solidFill>
                <a:latin typeface="Comic Sans MS" pitchFamily="66" charset="0"/>
              </a:rPr>
              <a:t>6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152400" y="4343400"/>
            <a:ext cx="3063875" cy="1579563"/>
            <a:chOff x="96" y="2736"/>
            <a:chExt cx="1930" cy="995"/>
          </a:xfrm>
        </p:grpSpPr>
        <p:sp>
          <p:nvSpPr>
            <p:cNvPr id="48158" name="Text Box 60"/>
            <p:cNvSpPr txBox="1">
              <a:spLocks noChangeArrowheads="1"/>
            </p:cNvSpPr>
            <p:nvPr/>
          </p:nvSpPr>
          <p:spPr bwMode="auto">
            <a:xfrm>
              <a:off x="96" y="2736"/>
              <a:ext cx="1584" cy="8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Hide card</a:t>
              </a:r>
            </a:p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with smaller offset.</a:t>
              </a:r>
            </a:p>
          </p:txBody>
        </p:sp>
        <p:cxnSp>
          <p:nvCxnSpPr>
            <p:cNvPr id="48159" name="AutoShape 64"/>
            <p:cNvCxnSpPr>
              <a:cxnSpLocks noChangeShapeType="1"/>
            </p:cNvCxnSpPr>
            <p:nvPr/>
          </p:nvCxnSpPr>
          <p:spPr bwMode="auto">
            <a:xfrm rot="16200000" flipH="1">
              <a:off x="1307" y="3013"/>
              <a:ext cx="131" cy="1306"/>
            </a:xfrm>
            <a:prstGeom prst="curvedConnector3">
              <a:avLst>
                <a:gd name="adj1" fmla="val 209162"/>
              </a:avLst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100763" y="2514600"/>
            <a:ext cx="2890837" cy="1095375"/>
            <a:chOff x="3843" y="1584"/>
            <a:chExt cx="1821" cy="690"/>
          </a:xfrm>
        </p:grpSpPr>
        <p:sp>
          <p:nvSpPr>
            <p:cNvPr id="48156" name="Text Box 67"/>
            <p:cNvSpPr txBox="1">
              <a:spLocks noChangeArrowheads="1"/>
            </p:cNvSpPr>
            <p:nvPr/>
          </p:nvSpPr>
          <p:spPr bwMode="auto">
            <a:xfrm>
              <a:off x="4080" y="1584"/>
              <a:ext cx="1584" cy="61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3200" dirty="0">
                  <a:latin typeface="Comic Sans MS" pitchFamily="66" charset="0"/>
                </a:rPr>
                <a:t>Reveal the other card</a:t>
              </a:r>
            </a:p>
          </p:txBody>
        </p:sp>
        <p:cxnSp>
          <p:nvCxnSpPr>
            <p:cNvPr id="48157" name="AutoShape 68"/>
            <p:cNvCxnSpPr>
              <a:cxnSpLocks noChangeShapeType="1"/>
              <a:stCxn id="48156" idx="2"/>
              <a:endCxn id="48140" idx="3"/>
            </p:cNvCxnSpPr>
            <p:nvPr/>
          </p:nvCxnSpPr>
          <p:spPr bwMode="auto">
            <a:xfrm rot="5400000">
              <a:off x="4318" y="1719"/>
              <a:ext cx="80" cy="1029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lg" len="lg"/>
            </a:ln>
          </p:spPr>
        </p:cxnSp>
      </p:grpSp>
      <p:sp>
        <p:nvSpPr>
          <p:cNvPr id="48155" name="Slide Number Placeholder 3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A97B727E-85D9-4D75-9F41-49236FB01EF8}" type="slidenum">
              <a:rPr lang="en-US" smtClean="0"/>
              <a:pPr/>
              <a:t>8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73" grpId="0" animBg="1"/>
      <p:bldP spid="432178" grpId="0" autoUpdateAnimBg="0"/>
      <p:bldP spid="432181" grpId="0" animBg="1"/>
      <p:bldP spid="43218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omic Sans MS" pitchFamily="66" charset="0"/>
              </a:rPr>
              <a:t>Magic Trick Revealed (Finally)</a:t>
            </a:r>
          </a:p>
        </p:txBody>
      </p:sp>
      <p:sp>
        <p:nvSpPr>
          <p:cNvPr id="440324" name="Rectangle 1028"/>
          <p:cNvSpPr>
            <a:spLocks noChangeArrowheads="1"/>
          </p:cNvSpPr>
          <p:nvPr/>
        </p:nvSpPr>
        <p:spPr bwMode="auto">
          <a:xfrm>
            <a:off x="590550" y="4038600"/>
            <a:ext cx="7962900" cy="244990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Offset given by order </a:t>
            </a:r>
            <a:r>
              <a:rPr lang="en-US" dirty="0" smtClean="0">
                <a:latin typeface="Comic Sans MS" pitchFamily="66" charset="0"/>
              </a:rPr>
              <a:t>of remaining </a:t>
            </a:r>
            <a:r>
              <a:rPr lang="en-US" dirty="0">
                <a:latin typeface="Comic Sans MS" pitchFamily="66" charset="0"/>
              </a:rPr>
              <a:t>3 </a:t>
            </a:r>
            <a:r>
              <a:rPr lang="en-US" dirty="0" smtClean="0">
                <a:latin typeface="Comic Sans MS" pitchFamily="66" charset="0"/>
              </a:rPr>
              <a:t>cards:</a:t>
            </a:r>
          </a:p>
          <a:p>
            <a:pPr marL="342900" indent="-342900" algn="ctr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SML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1,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SLM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2,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MSL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3,</a:t>
            </a:r>
            <a:endParaRPr lang="en-US" dirty="0" smtClean="0">
              <a:latin typeface="Comic Sans MS" pitchFamily="66" charset="0"/>
            </a:endParaRPr>
          </a:p>
          <a:p>
            <a:pPr marL="342900" indent="-342900" algn="ctr">
              <a:lnSpc>
                <a:spcPct val="90000"/>
              </a:lnSpc>
              <a:spcAft>
                <a:spcPts val="0"/>
              </a:spcAft>
              <a:tabLst>
                <a:tab pos="1485900" algn="l"/>
              </a:tabLst>
            </a:pP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MLS</a:t>
            </a:r>
            <a:r>
              <a:rPr lang="en-US" dirty="0" smtClean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4,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LSM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5,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mic Sans MS" pitchFamily="66" charset="0"/>
              </a:rPr>
              <a:t>LMS</a:t>
            </a:r>
            <a:r>
              <a:rPr lang="en-US" dirty="0">
                <a:solidFill>
                  <a:srgbClr val="0080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= 6.</a:t>
            </a:r>
          </a:p>
        </p:txBody>
      </p:sp>
      <p:sp>
        <p:nvSpPr>
          <p:cNvPr id="49156" name="Rectangle 1029"/>
          <p:cNvSpPr>
            <a:spLocks noChangeArrowheads="1"/>
          </p:cNvSpPr>
          <p:nvPr/>
        </p:nvSpPr>
        <p:spPr bwMode="auto">
          <a:xfrm>
            <a:off x="590550" y="1511300"/>
            <a:ext cx="7962900" cy="10795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>
                <a:latin typeface="Comic Sans MS" pitchFamily="66" charset="0"/>
              </a:rPr>
              <a:t>The first card determines the hidden suit (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♠ </a:t>
            </a:r>
            <a:r>
              <a:rPr lang="en-US">
                <a:solidFill>
                  <a:srgbClr val="FF0000"/>
                </a:solidFill>
                <a:latin typeface="Comic Sans MS" pitchFamily="66" charset="0"/>
                <a:cs typeface="Times New Roman" pitchFamily="8" charset="0"/>
              </a:rPr>
              <a:t>♥ ♦ </a:t>
            </a:r>
            <a:r>
              <a:rPr lang="en-US">
                <a:latin typeface="Comic Sans MS" pitchFamily="66" charset="0"/>
                <a:cs typeface="Times New Roman" pitchFamily="8" charset="0"/>
              </a:rPr>
              <a:t>♣) .</a:t>
            </a:r>
            <a:endParaRPr lang="en-US">
              <a:latin typeface="Comic Sans MS" pitchFamily="66" charset="0"/>
            </a:endParaRPr>
          </a:p>
        </p:txBody>
      </p:sp>
      <p:sp>
        <p:nvSpPr>
          <p:cNvPr id="440326" name="Rectangle 1030"/>
          <p:cNvSpPr>
            <a:spLocks noChangeArrowheads="1"/>
          </p:cNvSpPr>
          <p:nvPr/>
        </p:nvSpPr>
        <p:spPr bwMode="auto">
          <a:xfrm>
            <a:off x="590550" y="2774950"/>
            <a:ext cx="7962900" cy="10987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FontTx/>
              <a:buChar char="•"/>
              <a:tabLst>
                <a:tab pos="1485900" algn="l"/>
              </a:tabLst>
            </a:pPr>
            <a:r>
              <a:rPr lang="en-US" dirty="0">
                <a:latin typeface="Comic Sans MS" pitchFamily="66" charset="0"/>
              </a:rPr>
              <a:t>Hidden </a:t>
            </a:r>
            <a:r>
              <a:rPr lang="en-US" dirty="0" smtClean="0">
                <a:latin typeface="Comic Sans MS" pitchFamily="66" charset="0"/>
              </a:rPr>
              <a:t>rank </a:t>
            </a:r>
            <a:r>
              <a:rPr lang="en-US" dirty="0">
                <a:latin typeface="Comic Sans MS" pitchFamily="66" charset="0"/>
              </a:rPr>
              <a:t>(A … K)</a:t>
            </a:r>
            <a:br>
              <a:rPr lang="en-US" dirty="0">
                <a:latin typeface="Comic Sans MS" pitchFamily="66" charset="0"/>
              </a:rPr>
            </a:br>
            <a:r>
              <a:rPr lang="en-US" dirty="0">
                <a:latin typeface="Comic Sans MS" pitchFamily="66" charset="0"/>
              </a:rPr>
              <a:t>= first-card </a:t>
            </a:r>
            <a:r>
              <a:rPr lang="en-US" dirty="0" smtClean="0">
                <a:latin typeface="Comic Sans MS" pitchFamily="66" charset="0"/>
              </a:rPr>
              <a:t>rank + </a:t>
            </a:r>
            <a:r>
              <a:rPr lang="en-US" dirty="0">
                <a:latin typeface="Comic Sans MS" pitchFamily="66" charset="0"/>
              </a:rPr>
              <a:t>offset (</a:t>
            </a:r>
            <a:r>
              <a:rPr lang="en-US" b="1" dirty="0">
                <a:latin typeface="Euclid Symbol" charset="2"/>
                <a:cs typeface="Euclid Symbol" charset="2"/>
              </a:rPr>
              <a:t>≤</a:t>
            </a:r>
            <a:r>
              <a:rPr lang="en-US" dirty="0">
                <a:latin typeface="Comic Sans MS" pitchFamily="66" charset="0"/>
                <a:cs typeface="Times New Roman" pitchFamily="8" charset="0"/>
              </a:rPr>
              <a:t> </a:t>
            </a:r>
            <a:r>
              <a:rPr lang="en-US" dirty="0">
                <a:latin typeface="Comic Sans MS" pitchFamily="66" charset="0"/>
              </a:rPr>
              <a:t>6).</a:t>
            </a:r>
          </a:p>
        </p:txBody>
      </p:sp>
      <p:sp>
        <p:nvSpPr>
          <p:cNvPr id="4915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magictrickII</a:t>
            </a:r>
            <a:r>
              <a:rPr lang="en-US" dirty="0" smtClean="0"/>
              <a:t>.</a:t>
            </a:r>
            <a:fld id="{667473EA-F42D-4AA1-82FF-930CBD07F711}" type="slidenum">
              <a:rPr lang="en-US" smtClean="0"/>
              <a:pPr/>
              <a:t>9</a:t>
            </a:fld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build="p"/>
      <p:bldP spid="440326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DISPLAYSOURCE" val="\documentclass{slides}\pagestyle{empty}&#10;\input{c:/latex-macros/texpoint.sty}&#10;&#10;\begin{document}&#10;\[&#10;&#10;\]&#10;\end{document}"/>
  <p:tag name="EMBEDFONTS" val="0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8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9779</TotalTime>
  <Words>396</Words>
  <Application>Microsoft Macintosh PowerPoint</Application>
  <PresentationFormat>On-screen Show (4:3)</PresentationFormat>
  <Paragraphs>98</Paragraphs>
  <Slides>12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6.042 Lecture Template</vt:lpstr>
      <vt:lpstr>Equation</vt:lpstr>
      <vt:lpstr>PowerPoint Presentation</vt:lpstr>
      <vt:lpstr>A Magic Trick</vt:lpstr>
      <vt:lpstr>Magic Trick Revealed (I)</vt:lpstr>
      <vt:lpstr>Magic Trick Revealed (II)</vt:lpstr>
      <vt:lpstr>Magic Trick Revealed (II)</vt:lpstr>
      <vt:lpstr>Magic Trick Revealed (II)</vt:lpstr>
      <vt:lpstr>Magic Trick Revealed (II)</vt:lpstr>
      <vt:lpstr>Clockwise Distance</vt:lpstr>
      <vt:lpstr>Magic Trick Revealed (Finally)</vt:lpstr>
      <vt:lpstr>Example</vt:lpstr>
      <vt:lpstr>won’t work with 4-card hands</vt:lpstr>
      <vt:lpstr>won’t work with 4 card hands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1713</cp:revision>
  <cp:lastPrinted>2013-04-20T23:03:14Z</cp:lastPrinted>
  <dcterms:created xsi:type="dcterms:W3CDTF">2011-04-15T20:23:54Z</dcterms:created>
  <dcterms:modified xsi:type="dcterms:W3CDTF">2013-04-21T02:35:32Z</dcterms:modified>
</cp:coreProperties>
</file>