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6" r:id="rId2"/>
    <p:sldId id="278" r:id="rId3"/>
    <p:sldId id="288" r:id="rId4"/>
    <p:sldId id="289" r:id="rId5"/>
    <p:sldId id="347" r:id="rId6"/>
    <p:sldId id="281" r:id="rId7"/>
    <p:sldId id="282" r:id="rId8"/>
    <p:sldId id="290" r:id="rId9"/>
    <p:sldId id="341" r:id="rId10"/>
    <p:sldId id="284" r:id="rId11"/>
    <p:sldId id="285" r:id="rId12"/>
    <p:sldId id="286" r:id="rId13"/>
    <p:sldId id="322" r:id="rId14"/>
    <p:sldId id="342" r:id="rId15"/>
    <p:sldId id="340" r:id="rId16"/>
    <p:sldId id="323" r:id="rId17"/>
    <p:sldId id="345" r:id="rId18"/>
    <p:sldId id="344" r:id="rId19"/>
    <p:sldId id="337" r:id="rId20"/>
    <p:sldId id="348" r:id="rId21"/>
    <p:sldId id="338" r:id="rId22"/>
    <p:sldId id="287" r:id="rId23"/>
    <p:sldId id="336" r:id="rId24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740074"/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860" autoAdjust="0"/>
    <p:restoredTop sz="94700" autoAdjust="0"/>
  </p:normalViewPr>
  <p:slideViewPr>
    <p:cSldViewPr snapToGrid="0" showGuides="1">
      <p:cViewPr varScale="1">
        <p:scale>
          <a:sx n="110" d="100"/>
          <a:sy n="110" d="100"/>
        </p:scale>
        <p:origin x="-1696" y="-96"/>
      </p:cViewPr>
      <p:guideLst>
        <p:guide orient="horz" pos="2147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22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1264634" y="6471373"/>
            <a:ext cx="4157651" cy="2935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             September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3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3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3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410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 </a:t>
            </a:r>
            <a:r>
              <a:rPr lang="en-US" sz="6000" b="1" dirty="0" smtClean="0">
                <a:latin typeface="Comic Sans MS" pitchFamily="66" charset="0"/>
                <a:sym typeface="Euclid Symbol"/>
              </a:rPr>
              <a:t>∅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1088" y="2950738"/>
            <a:ext cx="7319281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5400" dirty="0" smtClean="0">
                <a:latin typeface="Comic Sans MS" pitchFamily="66" charset="0"/>
              </a:rPr>
              <a:t> if can make 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n+8)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¢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postage 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from </a:t>
            </a:r>
            <a:endParaRPr lang="en-US" sz="54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3¢ &amp; 5¢ stamps.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03213" y="2946698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Every number 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258620" y="4027053"/>
            <a:ext cx="8382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 </a:t>
            </a:r>
            <a:r>
              <a:rPr lang="en-US" sz="4400" dirty="0" smtClean="0">
                <a:latin typeface="Comic Sans MS" pitchFamily="66" charset="0"/>
              </a:rPr>
              <a:t>counterexample.</a:t>
            </a: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  <p:extLst>
      <p:ext uri="{BB962C8B-B14F-4D97-AF65-F5344CB8AC3E}">
        <p14:creationId xmlns:p14="http://schemas.microsoft.com/office/powerpoint/2010/main" val="3949492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74999" y="2480878"/>
            <a:ext cx="8810246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That is,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m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not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5400" dirty="0" smtClean="0">
                <a:latin typeface="Comic Sans MS" pitchFamily="66" charset="0"/>
              </a:rPr>
              <a:t>,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any number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b="1" dirty="0" smtClean="0">
                <a:latin typeface="Symbol" charset="2"/>
                <a:cs typeface="Symbol" charset="2"/>
              </a:rPr>
              <a:t>&lt;</a:t>
            </a:r>
            <a:r>
              <a:rPr lang="en-US" sz="5400" dirty="0" smtClean="0">
                <a:solidFill>
                  <a:srgbClr val="F60000"/>
                </a:solidFill>
                <a:latin typeface="Symbol" charset="2"/>
                <a:cs typeface="Symbol" charset="2"/>
              </a:rPr>
              <a:t> 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postal.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2453" y="1145684"/>
            <a:ext cx="8158162" cy="2111377"/>
            <a:chOff x="223838" y="1165223"/>
            <a:chExt cx="8158162" cy="2111377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116515" y="1165223"/>
              <a:ext cx="3265488" cy="2111376"/>
              <a:chOff x="3031" y="672"/>
              <a:chExt cx="2057" cy="1330"/>
            </a:xfrm>
          </p:grpSpPr>
          <p:pic>
            <p:nvPicPr>
              <p:cNvPr id="15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599" y="2209801"/>
            <a:ext cx="407785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0 is 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55124" y="1947863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620981" y="3648369"/>
            <a:ext cx="601056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9600" dirty="0" smtClean="0">
                <a:latin typeface="Comic Sans MS" pitchFamily="66" charset="0"/>
              </a:rPr>
              <a:t>so</a:t>
            </a:r>
            <a:r>
              <a:rPr lang="en-US" sz="9600" dirty="0" smtClean="0">
                <a:solidFill>
                  <a:srgbClr val="FF0000"/>
                </a:solidFill>
                <a:latin typeface="Comic Sans MS" pitchFamily="66" charset="0"/>
              </a:rPr>
              <a:t> m</a:t>
            </a:r>
            <a:r>
              <a:rPr lang="en-US" sz="9600" dirty="0" smtClean="0">
                <a:latin typeface="Comic Sans MS" pitchFamily="66" charset="0"/>
              </a:rPr>
              <a:t> </a:t>
            </a:r>
            <a:r>
              <a:rPr lang="en-US" sz="9600" b="1" dirty="0" smtClean="0">
                <a:latin typeface="Euclid Symbol"/>
                <a:sym typeface="Euclid Symbol"/>
              </a:rPr>
              <a:t>≠</a:t>
            </a:r>
            <a:r>
              <a:rPr lang="en-US" sz="9600" dirty="0" smtClean="0">
                <a:latin typeface="Comic Sans MS" pitchFamily="66" charset="0"/>
              </a:rPr>
              <a:t> 0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51872" y="172027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>
                <a:latin typeface="Euclid Symbol"/>
                <a:sym typeface="Euclid Symbol"/>
              </a:rPr>
              <a:t>≠</a:t>
            </a:r>
            <a:r>
              <a:rPr lang="en-US" sz="6000" dirty="0" smtClean="0">
                <a:latin typeface="Comic Sans MS" pitchFamily="66" charset="0"/>
              </a:rPr>
              <a:t> 1: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28072" y="336202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>
                <a:latin typeface="Euclid Symbol"/>
                <a:sym typeface="Euclid Symbol"/>
              </a:rPr>
              <a:t>≠</a:t>
            </a:r>
            <a:r>
              <a:rPr lang="en-US" sz="6000" dirty="0" smtClean="0">
                <a:latin typeface="Comic Sans MS" pitchFamily="66" charset="0"/>
              </a:rPr>
              <a:t> 2: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780847" y="3438223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447472" y="1796473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 bwMode="auto">
          <a:xfrm>
            <a:off x="1327731" y="5114636"/>
            <a:ext cx="623766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 pitchFamily="66" charset="0"/>
              </a:rPr>
              <a:t>Hence, 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72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/>
                <a:sym typeface="Euclid Symbol"/>
              </a:rPr>
              <a:t>≥ </a:t>
            </a:r>
            <a:r>
              <a:rPr lang="en-US" sz="7200" dirty="0" smtClean="0">
                <a:latin typeface="Comic Sans MS" pitchFamily="66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05180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4177" y="1339273"/>
            <a:ext cx="8399550" cy="17433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Now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5400" dirty="0">
                <a:latin typeface="Comic Sans MS" pitchFamily="66" charset="0"/>
              </a:rPr>
              <a:t>-3 </a:t>
            </a:r>
            <a:r>
              <a:rPr lang="en-US" sz="5400" dirty="0">
                <a:latin typeface="Comic Sans MS"/>
                <a:cs typeface="Comic Sans MS"/>
                <a:sym typeface="Euclid Symbol"/>
              </a:rPr>
              <a:t>is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a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number </a:t>
            </a:r>
            <a:r>
              <a:rPr lang="en-US" sz="5400" b="1" dirty="0"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b="1" dirty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so 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postal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.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357255" y="5507182"/>
            <a:ext cx="4648703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4417754" y="2150061"/>
            <a:ext cx="433322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But then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postal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too: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876637" y="3720233"/>
            <a:ext cx="305954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+8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4261440" y="3981160"/>
            <a:ext cx="1684338" cy="1643063"/>
            <a:chOff x="2888" y="2472"/>
            <a:chExt cx="1061" cy="1035"/>
          </a:xfrm>
        </p:grpSpPr>
        <p:grpSp>
          <p:nvGrpSpPr>
            <p:cNvPr id="28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31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295" y="2925"/>
              <a:ext cx="65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 dirty="0" smtClean="0">
                  <a:latin typeface="Comic Sans MS"/>
                </a:rPr>
                <a:t>3</a:t>
              </a:r>
              <a:r>
                <a:rPr lang="en-US" sz="54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5400" dirty="0">
                <a:latin typeface="Arial Unicode MS" pitchFamily="34" charset="-128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57909" y="3302149"/>
            <a:ext cx="3935633" cy="3147408"/>
            <a:chOff x="0" y="2110"/>
            <a:chExt cx="2880" cy="1906"/>
          </a:xfrm>
        </p:grpSpPr>
        <p:grpSp>
          <p:nvGrpSpPr>
            <p:cNvPr id="39" name="Group 32"/>
            <p:cNvGrpSpPr>
              <a:grpSpLocks/>
            </p:cNvGrpSpPr>
            <p:nvPr/>
          </p:nvGrpSpPr>
          <p:grpSpPr bwMode="auto">
            <a:xfrm>
              <a:off x="0" y="2110"/>
              <a:ext cx="2880" cy="1906"/>
              <a:chOff x="0" y="2110"/>
              <a:chExt cx="2880" cy="1906"/>
            </a:xfrm>
          </p:grpSpPr>
          <p:sp>
            <p:nvSpPr>
              <p:cNvPr id="4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110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" name="Text Box 10"/>
              <p:cNvSpPr txBox="1">
                <a:spLocks noChangeArrowheads="1"/>
              </p:cNvSpPr>
              <p:nvPr/>
            </p:nvSpPr>
            <p:spPr bwMode="auto">
              <a:xfrm>
                <a:off x="314" y="3401"/>
                <a:ext cx="2493" cy="6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(</a:t>
                </a:r>
                <a:r>
                  <a:rPr lang="en-US" sz="6000" dirty="0" smtClean="0">
                    <a:solidFill>
                      <a:srgbClr val="F60000"/>
                    </a:solidFill>
                    <a:latin typeface="Comic Sans MS" pitchFamily="66" charset="0"/>
                  </a:rPr>
                  <a:t>m</a:t>
                </a:r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-3)+8</a:t>
                </a:r>
                <a:r>
                  <a:rPr lang="en-US" sz="5400" dirty="0" smtClean="0">
                    <a:latin typeface="Comic Sans MS" pitchFamily="66" charset="0"/>
                    <a:cs typeface="Times New Roman" pitchFamily="18" charset="0"/>
                  </a:rPr>
                  <a:t>¢</a:t>
                </a:r>
                <a:endParaRPr lang="en-US" sz="5400" dirty="0">
                  <a:latin typeface="Arial Unicode MS" pitchFamily="34" charset="-128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480" y="2295"/>
              <a:ext cx="1657" cy="1032"/>
              <a:chOff x="480" y="2295"/>
              <a:chExt cx="1657" cy="1032"/>
            </a:xfrm>
          </p:grpSpPr>
          <p:pic>
            <p:nvPicPr>
              <p:cNvPr id="41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391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295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823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753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161916"/>
              </p:ext>
            </p:extLst>
          </p:nvPr>
        </p:nvGraphicFramePr>
        <p:xfrm>
          <a:off x="138392" y="4270375"/>
          <a:ext cx="8772526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5" imgW="2501900" imgH="469900" progId="Equation.DSMT4">
                  <p:embed/>
                </p:oleObj>
              </mc:Choice>
              <mc:Fallback>
                <p:oleObj name="Equation" r:id="rId5" imgW="25019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92" y="4270375"/>
                        <a:ext cx="8772526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b="1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87552"/>
              </p:ext>
            </p:extLst>
          </p:nvPr>
        </p:nvGraphicFramePr>
        <p:xfrm>
          <a:off x="269733" y="4270375"/>
          <a:ext cx="841692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5" imgW="2400300" imgH="469900" progId="Equation.DSMT4">
                  <p:embed/>
                </p:oleObj>
              </mc:Choice>
              <mc:Fallback>
                <p:oleObj name="Equation" r:id="rId5" imgW="2400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3" y="4270375"/>
                        <a:ext cx="8416925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b="1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07308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08903"/>
              </p:ext>
            </p:extLst>
          </p:nvPr>
        </p:nvGraphicFramePr>
        <p:xfrm>
          <a:off x="947738" y="976313"/>
          <a:ext cx="707548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Equation" r:id="rId3" imgW="2235200" imgH="469900" progId="Equation.DSMT4">
                  <p:embed/>
                </p:oleObj>
              </mc:Choice>
              <mc:Fallback>
                <p:oleObj name="Equation" r:id="rId3" imgW="22352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976313"/>
                        <a:ext cx="7075487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963445"/>
              </p:ext>
            </p:extLst>
          </p:nvPr>
        </p:nvGraphicFramePr>
        <p:xfrm>
          <a:off x="454025" y="2767013"/>
          <a:ext cx="80438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5" imgW="2451100" imgH="228600" progId="Equation.DSMT4">
                  <p:embed/>
                </p:oleObj>
              </mc:Choice>
              <mc:Fallback>
                <p:oleObj name="Equation" r:id="rId5" imgW="24511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767013"/>
                        <a:ext cx="8043863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8613" y="3446793"/>
          <a:ext cx="41671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7" imgW="1270000" imgH="469900" progId="Equation.DSMT4">
                  <p:embed/>
                </p:oleObj>
              </mc:Choice>
              <mc:Fallback>
                <p:oleObj name="Equation" r:id="rId7" imgW="12700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446793"/>
                        <a:ext cx="4167187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9" imgW="711200" imgH="469900" progId="Equation.DSMT4">
                  <p:embed/>
                </p:oleObj>
              </mc:Choice>
              <mc:Fallback>
                <p:oleObj name="Equation" r:id="rId9" imgW="7112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333" y="3371625"/>
                        <a:ext cx="2536908" cy="1676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740074"/>
                </a:solidFill>
                <a:latin typeface="Comic Sans MS" pitchFamily="66" charset="0"/>
              </a:rPr>
              <a:t>contradicting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11" imgW="660400" imgH="469900" progId="Equation.DSMT4">
                  <p:embed/>
                </p:oleObj>
              </mc:Choice>
              <mc:Fallback>
                <p:oleObj name="Equation" r:id="rId11" imgW="6604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645" y="3458370"/>
                        <a:ext cx="2166937" cy="1543050"/>
                      </a:xfrm>
                      <a:prstGeom prst="rect">
                        <a:avLst/>
                      </a:prstGeom>
                      <a:solidFill>
                        <a:srgbClr val="D7E5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FF0000"/>
                </a:solidFill>
              </a:rPr>
              <a:t>m</a:t>
            </a:r>
            <a:endParaRPr lang="en-US" sz="3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Equation" r:id="rId4" imgW="838200" imgH="215900" progId="Equation.DSMT4">
                  <p:embed/>
                </p:oleObj>
              </mc:Choice>
              <mc:Fallback>
                <p:oleObj name="Equation" r:id="rId4" imgW="838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54951"/>
                        <a:ext cx="3341594" cy="860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Equation" r:id="rId8" imgW="1663700" imgH="342900" progId="Equation.DSMT4">
                  <p:embed/>
                </p:oleObj>
              </mc:Choice>
              <mc:Fallback>
                <p:oleObj name="Equation" r:id="rId8" imgW="1663700" imgH="342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2614935"/>
                        <a:ext cx="5435599" cy="1118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Equation" r:id="rId10" imgW="419100" imgH="190500" progId="Equation.DSMT4">
                  <p:embed/>
                </p:oleObj>
              </mc:Choice>
              <mc:Fallback>
                <p:oleObj name="Equation" r:id="rId10" imgW="4191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164592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Equation" r:id="rId12" imgW="368300" imgH="190500" progId="Equation.DSMT4">
                  <p:embed/>
                </p:oleObj>
              </mc:Choice>
              <mc:Fallback>
                <p:oleObj name="Equation" r:id="rId12" imgW="368300" imgH="190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144598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 bwMode="auto">
          <a:xfrm>
            <a:off x="555692" y="5520524"/>
            <a:ext cx="7880215" cy="727415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…or by proving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            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smtClean="0">
                <a:sym typeface="Euclid Symbol"/>
              </a:rPr>
              <a:t>1</a:t>
            </a:r>
            <a:r>
              <a:rPr lang="en-US" sz="960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4</a:t>
            </a:r>
            <a:endParaRPr lang="en-US" sz="9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65175" y="1930928"/>
            <a:ext cx="8410475" cy="31393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For rest of this talk,</a:t>
            </a:r>
          </a:p>
          <a:p>
            <a:r>
              <a:rPr lang="en-US" sz="6600" dirty="0" smtClean="0">
                <a:latin typeface="Comic Sans MS" pitchFamily="66" charset="0"/>
              </a:rPr>
              <a:t>“number” means</a:t>
            </a:r>
          </a:p>
          <a:p>
            <a:r>
              <a:rPr lang="en-US" sz="6600" dirty="0" smtClean="0">
                <a:latin typeface="Comic Sans MS" pitchFamily="66" charset="0"/>
              </a:rPr>
              <a:t>nonnegative integer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274625" y="304799"/>
            <a:ext cx="7603836" cy="1126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0000FF"/>
                </a:solidFill>
                <a:latin typeface="Euclid Math Two" charset="2"/>
                <a:cs typeface="Euclid Math Two" charset="2"/>
              </a:rPr>
              <a:t>N</a:t>
            </a:r>
            <a:r>
              <a:rPr lang="en-US" sz="3600" dirty="0" smtClean="0"/>
              <a:t> </a:t>
            </a:r>
            <a:r>
              <a:rPr lang="en-US" sz="4400" dirty="0" smtClean="0"/>
              <a:t>::= nonnegative integers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4884146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4" imgW="558720" imgH="419040" progId="Equation.DSMT4">
                    <p:embed/>
                  </p:oleObj>
                </mc:Choice>
                <mc:Fallback>
                  <p:oleObj name="Equation" r:id="rId4" imgW="558720" imgH="419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455738"/>
                          <a:ext cx="2006600" cy="150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0975"/>
                        <a:ext cx="9906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588183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s.t.</a:t>
            </a:r>
            <a:endParaRPr lang="en-US" sz="4800" dirty="0">
              <a:latin typeface="Comic Sans MS" pitchFamily="66" charset="0"/>
            </a:endParaRP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6" imgW="863280" imgH="558720" progId="Equation.DSMT4">
                  <p:embed/>
                </p:oleObj>
              </mc:Choice>
              <mc:Fallback>
                <p:oleObj name="Equation" r:id="rId6" imgW="86328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625975"/>
                        <a:ext cx="309721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1143000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588183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s.t.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962779" y="394494"/>
            <a:ext cx="3807953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 pitchFamily="66" charset="0"/>
              </a:rPr>
              <a:t>What is the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38813" y="1450692"/>
            <a:ext cx="807241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youngest</a:t>
            </a:r>
            <a:r>
              <a:rPr lang="en-US" sz="4800" dirty="0" smtClean="0">
                <a:latin typeface="Comic Sans MS" pitchFamily="66" charset="0"/>
              </a:rPr>
              <a:t> age </a:t>
            </a: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 smtClean="0">
                <a:latin typeface="Comic Sans MS" pitchFamily="66" charset="0"/>
              </a:rPr>
              <a:t>MIT graduate?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 neurons in any animal?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#coins = $1.17?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0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689</Words>
  <Application>Microsoft Macintosh PowerPoint</Application>
  <PresentationFormat>On-screen Show (4:3)</PresentationFormat>
  <Paragraphs>152</Paragraphs>
  <Slides>23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PowerPoint Presentation</vt:lpstr>
      <vt:lpstr>Well Ordering principle</vt:lpstr>
      <vt:lpstr>Well Ordering principle</vt:lpstr>
      <vt:lpstr>Well Ordering principle</vt:lpstr>
      <vt:lpstr>PowerPoint Presentation</vt:lpstr>
      <vt:lpstr> proof used Well Ordering</vt:lpstr>
      <vt:lpstr>Proof using Well Ordering</vt:lpstr>
      <vt:lpstr>Proof using Well Ordering</vt:lpstr>
      <vt:lpstr>PowerPoint Presentation</vt:lpstr>
      <vt:lpstr>Prime Products</vt:lpstr>
      <vt:lpstr>Prime Products</vt:lpstr>
      <vt:lpstr>Prime Products</vt:lpstr>
      <vt:lpstr>Well Ordered Postage</vt:lpstr>
      <vt:lpstr>Well Ordered Postage</vt:lpstr>
      <vt:lpstr>Well Ordered Postage</vt:lpstr>
      <vt:lpstr>Well Ordered Postage</vt:lpstr>
      <vt:lpstr>Well Ordered Postage</vt:lpstr>
      <vt:lpstr>Well Ordered Postage</vt:lpstr>
      <vt:lpstr>Geometric sums</vt:lpstr>
      <vt:lpstr>Geometric sums</vt:lpstr>
      <vt:lpstr>Geometric sums</vt:lpstr>
      <vt:lpstr>Well Ordering Principle Proofs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381</cp:revision>
  <cp:lastPrinted>2011-09-12T11:49:56Z</cp:lastPrinted>
  <dcterms:created xsi:type="dcterms:W3CDTF">2011-02-07T23:23:10Z</dcterms:created>
  <dcterms:modified xsi:type="dcterms:W3CDTF">2011-09-12T11:50:00Z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