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1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2.bin" ContentType="application/vnd.openxmlformats-officedocument.oleObject"/>
  <Override PartName="/ppt/notesSlides/notesSlide11.xml" ContentType="application/vnd.openxmlformats-officedocument.presentationml.notesSlide+xml"/>
  <Override PartName="/ppt/embeddings/oleObject3.bin" ContentType="application/vnd.openxmlformats-officedocument.oleObject"/>
  <Override PartName="/ppt/notesSlides/notesSlide12.xml" ContentType="application/vnd.openxmlformats-officedocument.presentationml.notesSlide+xml"/>
  <Override PartName="/ppt/embeddings/oleObject4.bin" ContentType="application/vnd.openxmlformats-officedocument.oleObject"/>
  <Override PartName="/ppt/notesSlides/notesSlide13.xml" ContentType="application/vnd.openxmlformats-officedocument.presentationml.notesSlide+xml"/>
  <Override PartName="/ppt/embeddings/oleObject5.bin" ContentType="application/vnd.openxmlformats-officedocument.oleObject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embeddings/oleObject6.bin" ContentType="application/vnd.openxmlformats-officedocument.oleObject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30" r:id="rId3"/>
    <p:sldId id="259" r:id="rId4"/>
    <p:sldId id="299" r:id="rId5"/>
    <p:sldId id="257" r:id="rId6"/>
    <p:sldId id="306" r:id="rId7"/>
    <p:sldId id="318" r:id="rId8"/>
    <p:sldId id="322" r:id="rId9"/>
    <p:sldId id="317" r:id="rId10"/>
    <p:sldId id="307" r:id="rId11"/>
    <p:sldId id="325" r:id="rId12"/>
    <p:sldId id="326" r:id="rId13"/>
    <p:sldId id="323" r:id="rId14"/>
    <p:sldId id="319" r:id="rId15"/>
    <p:sldId id="287" r:id="rId16"/>
    <p:sldId id="293" r:id="rId17"/>
    <p:sldId id="320" r:id="rId18"/>
    <p:sldId id="296" r:id="rId19"/>
    <p:sldId id="300" r:id="rId20"/>
    <p:sldId id="327" r:id="rId21"/>
    <p:sldId id="329" r:id="rId22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D1D1F0"/>
    <a:srgbClr val="E6E6E6"/>
    <a:srgbClr val="CC0000"/>
    <a:srgbClr val="FF00FF"/>
    <a:srgbClr val="008000"/>
    <a:srgbClr val="FF6600"/>
    <a:srgbClr val="80C0FF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1" d="100"/>
          <a:sy n="101" d="100"/>
        </p:scale>
        <p:origin x="-112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5" d="100"/>
        <a:sy n="1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094EA199-78D2-7246-A024-E7816359A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69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-111" charset="0"/>
              </a:defRPr>
            </a:lvl1pPr>
          </a:lstStyle>
          <a:p>
            <a:pPr>
              <a:defRPr/>
            </a:pPr>
            <a:fld id="{DC552C11-A6B4-BC49-B9DF-E9E99EC5D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551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9946D8-74A5-EA4B-AC36-0FBEE73033D6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78D869-E0FC-024B-91BB-EB07FB818F15}" type="slidenum">
              <a:rPr lang="en-US"/>
              <a:pPr/>
              <a:t>15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1FF88D-2765-5B41-9767-3A7CDAFC03C8}" type="slidenum">
              <a:rPr lang="en-US"/>
              <a:pPr/>
              <a:t>16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1FF88D-2765-5B41-9767-3A7CDAFC03C8}" type="slidenum">
              <a:rPr lang="en-US"/>
              <a:pPr/>
              <a:t>17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048385-A0D9-4A46-8E8D-37B293B72609}" type="slidenum">
              <a:rPr lang="en-US"/>
              <a:pPr/>
              <a:t>18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B6DB28-0E55-A042-B3C7-F7EADDD6FEC6}" type="slidenum">
              <a:rPr lang="en-US"/>
              <a:pPr/>
              <a:t>19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9946D8-74A5-EA4B-AC36-0FBEE73033D6}" type="slidenum">
              <a:rPr lang="en-US"/>
              <a:pPr/>
              <a:t>2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254D5E-E9D6-8C41-B3EA-907BBC574761}" type="slidenum">
              <a:rPr lang="en-US"/>
              <a:pPr/>
              <a:t>20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6FFF5B-E386-1C4F-ACEA-254D00C060D6}" type="slidenum">
              <a:rPr lang="en-US"/>
              <a:pPr/>
              <a:t>21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AF7493-0068-D940-A45C-0C3B0D58489C}" type="slidenum">
              <a:rPr lang="en-US"/>
              <a:pPr/>
              <a:t>3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4EDB78-E222-BF42-A230-8DA6344B38F5}" type="slidenum">
              <a:rPr lang="en-US"/>
              <a:pPr/>
              <a:t>4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E6F85C-8C46-E24A-8CBF-4FDF53104F69}" type="slidenum">
              <a:rPr lang="en-US"/>
              <a:pPr/>
              <a:t>5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>
            <a:prstTxWarp prst="textNoShape">
              <a:avLst/>
            </a:prstTxWarp>
          </a:bodyPr>
          <a:lstStyle/>
          <a:p>
            <a:pPr algn="r"/>
            <a:fld id="{C9668FB6-D2BB-A740-94BF-28BC5D7E3447}" type="slidenum">
              <a:rPr lang="en-US" sz="1300">
                <a:latin typeface="Arial" pitchFamily="-111" charset="0"/>
              </a:rPr>
              <a:pPr algn="r"/>
              <a:t>6</a:t>
            </a:fld>
            <a:endParaRPr lang="en-US" sz="1300">
              <a:latin typeface="Arial" pitchFamily="-11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>
            <a:prstTxWarp prst="textNoShape">
              <a:avLst/>
            </a:prstTxWarp>
          </a:bodyPr>
          <a:lstStyle/>
          <a:p>
            <a:pPr algn="r"/>
            <a:fld id="{C9668FB6-D2BB-A740-94BF-28BC5D7E3447}" type="slidenum">
              <a:rPr lang="en-US" sz="1300">
                <a:latin typeface="Arial" pitchFamily="-111" charset="0"/>
              </a:rPr>
              <a:pPr algn="r"/>
              <a:t>7</a:t>
            </a:fld>
            <a:endParaRPr lang="en-US" sz="1300">
              <a:latin typeface="Arial" pitchFamily="-11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>
            <a:prstTxWarp prst="textNoShape">
              <a:avLst/>
            </a:prstTxWarp>
          </a:bodyPr>
          <a:lstStyle/>
          <a:p>
            <a:pPr algn="r"/>
            <a:fld id="{C9668FB6-D2BB-A740-94BF-28BC5D7E3447}" type="slidenum">
              <a:rPr lang="en-US" sz="1300">
                <a:latin typeface="Arial" pitchFamily="-111" charset="0"/>
              </a:rPr>
              <a:pPr algn="r"/>
              <a:t>8</a:t>
            </a:fld>
            <a:endParaRPr lang="en-US" sz="1300">
              <a:latin typeface="Arial" pitchFamily="-11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>
            <a:prstTxWarp prst="textNoShape">
              <a:avLst/>
            </a:prstTxWarp>
          </a:bodyPr>
          <a:lstStyle/>
          <a:p>
            <a:pPr algn="r"/>
            <a:fld id="{C9668FB6-D2BB-A740-94BF-28BC5D7E3447}" type="slidenum">
              <a:rPr lang="en-US" sz="1300">
                <a:latin typeface="Arial" pitchFamily="-111" charset="0"/>
              </a:rPr>
              <a:pPr algn="r"/>
              <a:t>9</a:t>
            </a:fld>
            <a:endParaRPr lang="en-US" sz="1300">
              <a:latin typeface="Arial" pitchFamily="-11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4200" y="6553200"/>
            <a:ext cx="286385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16, 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14W.</a:t>
            </a:r>
            <a:fld id="{52DC2636-7C60-9B40-89EE-9F4C3E34F60C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11,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14W.</a:t>
            </a:r>
            <a:fld id="{E877D3CB-F960-BD47-98A7-06971C504846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11,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14W.</a:t>
            </a:r>
            <a:fld id="{7F643A20-AA31-5341-AD6A-0A2807DB3AE7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11,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14W.</a:t>
            </a:r>
            <a:fld id="{33406DE3-95F7-424A-AC10-91858B7908A3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11, 2010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14W.</a:t>
            </a:r>
            <a:fld id="{C316881D-9589-DF4F-A336-A08976BD8D3F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11, 2010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14W.</a:t>
            </a:r>
            <a:fld id="{A8E63D04-532A-9B48-95DF-D3C7BF4C2159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3038" y="301625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16, 2012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14W.</a:t>
            </a:r>
            <a:fld id="{C89161E8-A6DA-FD48-A57E-E88250C15759}" type="slidenum">
              <a:rPr lang="en-US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1031" name="Picture 12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76200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8" r:id="rId4"/>
    <p:sldLayoutId id="2147483699" r:id="rId5"/>
    <p:sldLayoutId id="2147483701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3600">
          <a:solidFill>
            <a:schemeClr val="tx1"/>
          </a:solidFill>
          <a:latin typeface="+mn-lt"/>
          <a:ea typeface="+mn-ea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3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2D031A48-BBCF-B248-9771-B601B0D38C0B}" type="slidenum">
              <a:rPr lang="en-US" smtClean="0"/>
              <a:pPr/>
              <a:t>1</a:t>
            </a:fld>
            <a:endParaRPr lang="en-US" dirty="0"/>
          </a:p>
          <a:p>
            <a:endParaRPr lang="en-US" dirty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447800"/>
            <a:ext cx="8153400" cy="2819400"/>
          </a:xfrm>
        </p:spPr>
        <p:txBody>
          <a:bodyPr/>
          <a:lstStyle/>
          <a:p>
            <a:pPr eaLnBrk="1" hangingPunct="1"/>
            <a:r>
              <a:rPr lang="en-US" sz="8800" dirty="0" smtClean="0"/>
              <a:t>Random </a:t>
            </a:r>
            <a:r>
              <a:rPr lang="en-US" sz="8000" dirty="0" smtClean="0"/>
              <a:t>Walks</a:t>
            </a:r>
            <a:endParaRPr lang="en-US" sz="8800" dirty="0"/>
          </a:p>
        </p:txBody>
      </p:sp>
      <p:sp>
        <p:nvSpPr>
          <p:cNvPr id="15366" name="Text Box 2"/>
          <p:cNvSpPr txBox="1">
            <a:spLocks noChangeArrowheads="1"/>
          </p:cNvSpPr>
          <p:nvPr/>
        </p:nvSpPr>
        <p:spPr bwMode="auto">
          <a:xfrm>
            <a:off x="2084388" y="38100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800" b="1" i="1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>
                <a:solidFill>
                  <a:schemeClr val="tx2"/>
                </a:solidFill>
              </a:rPr>
              <a:t/>
            </a:r>
            <a:br>
              <a:rPr lang="en-US" sz="3600" b="1" i="1">
                <a:solidFill>
                  <a:schemeClr val="tx2"/>
                </a:solidFill>
              </a:rPr>
            </a:br>
            <a:r>
              <a:rPr lang="en-US" b="1">
                <a:solidFill>
                  <a:srgbClr val="008000"/>
                </a:solidFill>
              </a:rPr>
              <a:t>MIT</a:t>
            </a:r>
            <a:r>
              <a:rPr lang="en-US" sz="3600" b="1" i="1">
                <a:solidFill>
                  <a:schemeClr val="tx2"/>
                </a:solidFill>
              </a:rPr>
              <a:t> </a:t>
            </a:r>
            <a:r>
              <a:rPr lang="en-US" b="1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41045" name="Rectangle 85"/>
          <p:cNvSpPr>
            <a:spLocks noChangeArrowheads="1"/>
          </p:cNvSpPr>
          <p:nvPr/>
        </p:nvSpPr>
        <p:spPr bwMode="auto">
          <a:xfrm>
            <a:off x="3124200" y="30019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41047" name="Rectangle 87"/>
          <p:cNvSpPr>
            <a:spLocks noChangeArrowheads="1"/>
          </p:cNvSpPr>
          <p:nvPr/>
        </p:nvSpPr>
        <p:spPr bwMode="auto">
          <a:xfrm>
            <a:off x="5576888" y="2925763"/>
            <a:ext cx="8239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1/4</a:t>
            </a:r>
          </a:p>
        </p:txBody>
      </p:sp>
      <p:sp>
        <p:nvSpPr>
          <p:cNvPr id="41046" name="Rectangle 86"/>
          <p:cNvSpPr>
            <a:spLocks noChangeArrowheads="1"/>
          </p:cNvSpPr>
          <p:nvPr/>
        </p:nvSpPr>
        <p:spPr bwMode="auto">
          <a:xfrm>
            <a:off x="4495800" y="15541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1/4</a:t>
            </a:r>
          </a:p>
        </p:txBody>
      </p: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304800" y="3962400"/>
            <a:ext cx="5486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Dist after </a:t>
            </a:r>
            <a:r>
              <a:rPr lang="en-US" sz="4800" dirty="0">
                <a:solidFill>
                  <a:srgbClr val="0000FF"/>
                </a:solidFill>
              </a:rPr>
              <a:t>1 </a:t>
            </a:r>
            <a:r>
              <a:rPr lang="en-US" sz="4800" dirty="0" smtClean="0"/>
              <a:t>step:</a:t>
            </a:r>
            <a:endParaRPr lang="en-US" sz="4800" dirty="0"/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6176963" y="3529013"/>
          <a:ext cx="2281237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2" name="Equation" r:id="rId4" imgW="736600" imgH="533400" progId="Equation.DSMT4">
                  <p:embed/>
                </p:oleObj>
              </mc:Choice>
              <mc:Fallback>
                <p:oleObj name="Equation" r:id="rId4" imgW="7366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6963" y="3529013"/>
                        <a:ext cx="2281237" cy="165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6CB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54"/>
          <p:cNvSpPr>
            <a:spLocks noChangeArrowheads="1"/>
          </p:cNvSpPr>
          <p:nvPr/>
        </p:nvSpPr>
        <p:spPr bwMode="auto">
          <a:xfrm>
            <a:off x="304800" y="4953000"/>
            <a:ext cx="5791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Dist after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2 </a:t>
            </a:r>
            <a:r>
              <a:rPr lang="en-US" sz="4800" dirty="0" smtClean="0"/>
              <a:t>steps:</a:t>
            </a:r>
            <a:endParaRPr lang="en-US" sz="4800" dirty="0"/>
          </a:p>
        </p:txBody>
      </p:sp>
      <p:sp>
        <p:nvSpPr>
          <p:cNvPr id="29" name="Rectangle 52"/>
          <p:cNvSpPr>
            <a:spLocks noChangeArrowheads="1"/>
          </p:cNvSpPr>
          <p:nvPr/>
        </p:nvSpPr>
        <p:spPr bwMode="auto">
          <a:xfrm>
            <a:off x="5715000" y="5029200"/>
            <a:ext cx="3581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2000" dirty="0" smtClean="0"/>
              <a:t> </a:t>
            </a:r>
            <a:r>
              <a:rPr lang="en-US" sz="4400" dirty="0" smtClean="0"/>
              <a:t>(</a:t>
            </a:r>
            <a:r>
              <a:rPr lang="en-US" sz="4400" dirty="0" err="1" smtClean="0">
                <a:solidFill>
                  <a:srgbClr val="0000FF"/>
                </a:solidFill>
              </a:rPr>
              <a:t>p</a:t>
            </a:r>
            <a:r>
              <a:rPr lang="en-US" sz="4400" baseline="30000" dirty="0" err="1" smtClean="0">
                <a:solidFill>
                  <a:srgbClr val="0000FF"/>
                </a:solidFill>
              </a:rPr>
              <a:t>’’</a:t>
            </a:r>
            <a:r>
              <a:rPr lang="en-US" sz="44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FF6600"/>
                </a:solidFill>
              </a:rPr>
              <a:t>p</a:t>
            </a:r>
            <a:r>
              <a:rPr lang="en-US" sz="4400" baseline="30000" dirty="0" err="1" smtClean="0">
                <a:solidFill>
                  <a:srgbClr val="FF6600"/>
                </a:solidFill>
              </a:rPr>
              <a:t>’’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008000"/>
                </a:solidFill>
              </a:rPr>
              <a:t>p</a:t>
            </a:r>
            <a:r>
              <a:rPr lang="en-US" sz="4400" baseline="30000" dirty="0" err="1" smtClean="0">
                <a:solidFill>
                  <a:srgbClr val="008000"/>
                </a:solidFill>
              </a:rPr>
              <a:t>’’</a:t>
            </a:r>
            <a:r>
              <a:rPr lang="en-US" sz="44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400" dirty="0" smtClean="0"/>
              <a:t>)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80188"/>
            <a:ext cx="1143000" cy="277812"/>
          </a:xfrm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5E1BA450-280F-8A40-AB9C-518CB5D8C9F4}" type="slidenum">
              <a:rPr lang="en-US" smtClean="0"/>
              <a:pPr/>
              <a:t>10</a:t>
            </a:fld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5"/>
          <p:cNvSpPr>
            <a:spLocks noChangeArrowheads="1"/>
          </p:cNvSpPr>
          <p:nvPr/>
        </p:nvSpPr>
        <p:spPr bwMode="auto">
          <a:xfrm>
            <a:off x="1828800" y="58674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Pr{</a:t>
            </a:r>
            <a:r>
              <a:rPr lang="en-US" sz="36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>
                <a:sym typeface="Symbol" pitchFamily="-111" charset="2"/>
              </a:rPr>
              <a:t> 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|at</a:t>
            </a:r>
            <a:r>
              <a:rPr lang="en-US" sz="3600" baseline="30000" dirty="0" smtClean="0">
                <a:sym typeface="Symbol" pitchFamily="-111" charset="2"/>
              </a:rPr>
              <a:t> 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r>
              <a:rPr lang="en-US" sz="3600" dirty="0" err="1" smtClean="0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endParaRPr lang="en-US" sz="3600" dirty="0">
              <a:solidFill>
                <a:srgbClr val="008000"/>
              </a:solidFill>
            </a:endParaRPr>
          </a:p>
        </p:txBody>
      </p:sp>
      <p:sp>
        <p:nvSpPr>
          <p:cNvPr id="6" name="Rectangle 55"/>
          <p:cNvSpPr>
            <a:spLocks noChangeArrowheads="1"/>
          </p:cNvSpPr>
          <p:nvPr/>
        </p:nvSpPr>
        <p:spPr bwMode="auto">
          <a:xfrm>
            <a:off x="914400" y="4572000"/>
            <a:ext cx="594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err="1" smtClean="0">
                <a:solidFill>
                  <a:srgbClr val="FF6600"/>
                </a:solidFill>
              </a:rPr>
              <a:t>p’’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 </a:t>
            </a:r>
            <a:r>
              <a:rPr lang="en-US" sz="3600" dirty="0"/>
              <a:t>= </a:t>
            </a:r>
            <a:r>
              <a:rPr lang="en-US" sz="3600" dirty="0" err="1"/>
              <a:t>Pr{</a:t>
            </a:r>
            <a:r>
              <a:rPr lang="en-US" sz="3600" dirty="0" err="1" smtClean="0">
                <a:solidFill>
                  <a:srgbClr val="0000FF"/>
                </a:solidFill>
              </a:rPr>
              <a:t>B</a:t>
            </a:r>
            <a:r>
              <a:rPr lang="en-US" sz="3600" dirty="0" smtClean="0">
                <a:solidFill>
                  <a:schemeClr val="accent2"/>
                </a:solidFill>
              </a:rPr>
              <a:t> </a:t>
            </a:r>
            <a:r>
              <a:rPr lang="en-US" sz="3600" dirty="0" smtClean="0">
                <a:sym typeface="Symbol" pitchFamily="-111" charset="2"/>
              </a:rPr>
              <a:t>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|at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>
                <a:solidFill>
                  <a:srgbClr val="0000FF"/>
                </a:solidFill>
                <a:sym typeface="Symbol" pitchFamily="-111" charset="2"/>
              </a:rPr>
              <a:t>B</a:t>
            </a:r>
            <a:r>
              <a:rPr lang="en-US" sz="3600" dirty="0" err="1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0000FF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0000FF"/>
                </a:solidFill>
                <a:sym typeface="Symbol" pitchFamily="-111" charset="2"/>
              </a:rPr>
              <a:t>B</a:t>
            </a:r>
            <a:r>
              <a:rPr lang="en-US" sz="3600" dirty="0" smtClean="0">
                <a:sym typeface="Symbol" pitchFamily="-111" charset="2"/>
              </a:rPr>
              <a:t>  </a:t>
            </a:r>
            <a:endParaRPr lang="en-US" sz="3600" dirty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41045" name="Rectangle 85"/>
          <p:cNvSpPr>
            <a:spLocks noChangeArrowheads="1"/>
          </p:cNvSpPr>
          <p:nvPr/>
        </p:nvSpPr>
        <p:spPr bwMode="auto">
          <a:xfrm>
            <a:off x="3124200" y="30019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41047" name="Rectangle 87"/>
          <p:cNvSpPr>
            <a:spLocks noChangeArrowheads="1"/>
          </p:cNvSpPr>
          <p:nvPr/>
        </p:nvSpPr>
        <p:spPr bwMode="auto">
          <a:xfrm>
            <a:off x="5576888" y="2925763"/>
            <a:ext cx="8239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1/4</a:t>
            </a:r>
          </a:p>
        </p:txBody>
      </p:sp>
      <p:sp>
        <p:nvSpPr>
          <p:cNvPr id="41046" name="Rectangle 86"/>
          <p:cNvSpPr>
            <a:spLocks noChangeArrowheads="1"/>
          </p:cNvSpPr>
          <p:nvPr/>
        </p:nvSpPr>
        <p:spPr bwMode="auto">
          <a:xfrm>
            <a:off x="4495800" y="15541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1/4</a:t>
            </a:r>
          </a:p>
        </p:txBody>
      </p: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304800" y="3962400"/>
            <a:ext cx="5486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Dist after </a:t>
            </a:r>
            <a:r>
              <a:rPr lang="en-US" sz="4800" dirty="0">
                <a:solidFill>
                  <a:srgbClr val="0000FF"/>
                </a:solidFill>
              </a:rPr>
              <a:t>1 </a:t>
            </a:r>
            <a:r>
              <a:rPr lang="en-US" sz="4800" dirty="0" smtClean="0"/>
              <a:t>step:</a:t>
            </a:r>
            <a:endParaRPr lang="en-US" sz="4800" dirty="0"/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  <p:sp>
        <p:nvSpPr>
          <p:cNvPr id="35" name="Rectangle 55"/>
          <p:cNvSpPr>
            <a:spLocks noChangeArrowheads="1"/>
          </p:cNvSpPr>
          <p:nvPr/>
        </p:nvSpPr>
        <p:spPr bwMode="auto">
          <a:xfrm>
            <a:off x="1828800" y="52578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Pr{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baseline="30000" dirty="0" smtClean="0">
                <a:sym typeface="Symbol" pitchFamily="-111" charset="2"/>
              </a:rPr>
              <a:t> </a:t>
            </a:r>
            <a:r>
              <a:rPr lang="en-US" sz="3600" dirty="0" smtClean="0">
                <a:sym typeface="Symbol" pitchFamily="-111" charset="2"/>
              </a:rPr>
              <a:t>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|at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endParaRPr lang="en-US" sz="3600" dirty="0">
              <a:solidFill>
                <a:srgbClr val="FF6600"/>
              </a:solidFill>
            </a:endParaRP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6176963" y="3529013"/>
          <a:ext cx="2281237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0" name="Equation" r:id="rId4" imgW="736600" imgH="533400" progId="Equation.DSMT4">
                  <p:embed/>
                </p:oleObj>
              </mc:Choice>
              <mc:Fallback>
                <p:oleObj name="Equation" r:id="rId4" imgW="7366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6963" y="3529013"/>
                        <a:ext cx="2281237" cy="165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6CB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55"/>
          <p:cNvSpPr>
            <a:spLocks noChangeArrowheads="1"/>
          </p:cNvSpPr>
          <p:nvPr/>
        </p:nvSpPr>
        <p:spPr bwMode="auto">
          <a:xfrm>
            <a:off x="914400" y="4572000"/>
            <a:ext cx="594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err="1" smtClean="0">
                <a:solidFill>
                  <a:srgbClr val="FF6600"/>
                </a:solidFill>
              </a:rPr>
              <a:t>p’’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 </a:t>
            </a:r>
            <a:r>
              <a:rPr lang="en-US" sz="4000" dirty="0" smtClean="0"/>
              <a:t>=</a:t>
            </a:r>
            <a:endParaRPr lang="en-US" sz="3600" dirty="0"/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80188"/>
            <a:ext cx="1143000" cy="277812"/>
          </a:xfrm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5E1BA450-280F-8A40-AB9C-518CB5D8C9F4}" type="slidenum">
              <a:rPr lang="en-US" smtClean="0"/>
              <a:pPr/>
              <a:t>11</a:t>
            </a:fld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55"/>
          <p:cNvSpPr>
            <a:spLocks noChangeArrowheads="1"/>
          </p:cNvSpPr>
          <p:nvPr/>
        </p:nvSpPr>
        <p:spPr bwMode="auto">
          <a:xfrm>
            <a:off x="914400" y="4572000"/>
            <a:ext cx="594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err="1" smtClean="0">
                <a:solidFill>
                  <a:srgbClr val="FF6600"/>
                </a:solidFill>
              </a:rPr>
              <a:t>p’’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 </a:t>
            </a:r>
            <a:r>
              <a:rPr lang="en-US" sz="3600" dirty="0"/>
              <a:t>= </a:t>
            </a:r>
            <a:r>
              <a:rPr lang="en-US" sz="3600" dirty="0" err="1">
                <a:solidFill>
                  <a:srgbClr val="FF00FF"/>
                </a:solidFill>
              </a:rPr>
              <a:t>Pr{</a:t>
            </a:r>
            <a:r>
              <a:rPr lang="en-US" sz="3600" dirty="0" err="1" smtClean="0">
                <a:solidFill>
                  <a:srgbClr val="FF00FF"/>
                </a:solidFill>
              </a:rPr>
              <a:t>B</a:t>
            </a:r>
            <a:r>
              <a:rPr lang="en-US" sz="3600" dirty="0" smtClean="0">
                <a:solidFill>
                  <a:srgbClr val="FF00FF"/>
                </a:solidFill>
              </a:rPr>
              <a:t> </a:t>
            </a:r>
            <a:r>
              <a:rPr lang="en-US" sz="3600" dirty="0" smtClean="0">
                <a:solidFill>
                  <a:srgbClr val="FF00FF"/>
                </a:solidFill>
                <a:sym typeface="Symbol" pitchFamily="-111" charset="2"/>
              </a:rPr>
              <a:t>to </a:t>
            </a:r>
            <a:r>
              <a:rPr lang="en-US" sz="3600" dirty="0" err="1" smtClean="0">
                <a:solidFill>
                  <a:srgbClr val="FF00FF"/>
                </a:solidFill>
              </a:rPr>
              <a:t>O</a:t>
            </a:r>
            <a:r>
              <a:rPr lang="en-US" sz="3600" dirty="0" err="1" smtClean="0">
                <a:solidFill>
                  <a:srgbClr val="FF00FF"/>
                </a:solidFill>
                <a:sym typeface="Symbol" pitchFamily="-111" charset="2"/>
              </a:rPr>
              <a:t>|at</a:t>
            </a:r>
            <a:r>
              <a:rPr lang="en-US" sz="3600" dirty="0" smtClean="0">
                <a:solidFill>
                  <a:srgbClr val="FF00FF"/>
                </a:solidFill>
                <a:sym typeface="Symbol" pitchFamily="-111" charset="2"/>
              </a:rPr>
              <a:t> </a:t>
            </a:r>
            <a:r>
              <a:rPr lang="en-US" sz="3600" dirty="0" err="1">
                <a:solidFill>
                  <a:srgbClr val="FF00FF"/>
                </a:solidFill>
                <a:sym typeface="Symbol" pitchFamily="-111" charset="2"/>
              </a:rPr>
              <a:t>B}</a:t>
            </a:r>
            <a:r>
              <a:rPr lang="en-US" sz="3600" dirty="0" err="1">
                <a:sym typeface="Symbol" pitchFamily="-111" charset="2"/>
              </a:rPr>
              <a:t>•</a:t>
            </a:r>
            <a:r>
              <a:rPr lang="en-US" sz="3600" dirty="0" err="1" smtClean="0">
                <a:solidFill>
                  <a:srgbClr val="0000FF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0000FF"/>
                </a:solidFill>
                <a:sym typeface="Symbol" pitchFamily="-111" charset="2"/>
              </a:rPr>
              <a:t>B</a:t>
            </a:r>
            <a:r>
              <a:rPr lang="en-US" sz="3600" dirty="0" smtClean="0">
                <a:sym typeface="Symbol" pitchFamily="-111" charset="2"/>
              </a:rPr>
              <a:t>  </a:t>
            </a:r>
            <a:endParaRPr lang="en-US" sz="3600" dirty="0"/>
          </a:p>
        </p:txBody>
      </p:sp>
      <p:sp>
        <p:nvSpPr>
          <p:cNvPr id="5" name="Rectangle 55"/>
          <p:cNvSpPr>
            <a:spLocks noChangeArrowheads="1"/>
          </p:cNvSpPr>
          <p:nvPr/>
        </p:nvSpPr>
        <p:spPr bwMode="auto">
          <a:xfrm>
            <a:off x="1828800" y="58674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Pr{</a:t>
            </a:r>
            <a:r>
              <a:rPr lang="en-US" sz="36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>
                <a:sym typeface="Symbol" pitchFamily="-111" charset="2"/>
              </a:rPr>
              <a:t> 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|at</a:t>
            </a:r>
            <a:r>
              <a:rPr lang="en-US" sz="3600" baseline="30000" dirty="0" smtClean="0">
                <a:sym typeface="Symbol" pitchFamily="-111" charset="2"/>
              </a:rPr>
              <a:t> 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r>
              <a:rPr lang="en-US" sz="3600" dirty="0" err="1" smtClean="0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endParaRPr lang="en-US" sz="3600" dirty="0">
              <a:solidFill>
                <a:srgbClr val="008000"/>
              </a:solidFill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41045" name="Rectangle 85"/>
          <p:cNvSpPr>
            <a:spLocks noChangeArrowheads="1"/>
          </p:cNvSpPr>
          <p:nvPr/>
        </p:nvSpPr>
        <p:spPr bwMode="auto">
          <a:xfrm>
            <a:off x="3124200" y="30019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41047" name="Rectangle 87"/>
          <p:cNvSpPr>
            <a:spLocks noChangeArrowheads="1"/>
          </p:cNvSpPr>
          <p:nvPr/>
        </p:nvSpPr>
        <p:spPr bwMode="auto">
          <a:xfrm>
            <a:off x="5576888" y="2925763"/>
            <a:ext cx="8239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1/4</a:t>
            </a:r>
          </a:p>
        </p:txBody>
      </p:sp>
      <p:sp>
        <p:nvSpPr>
          <p:cNvPr id="41046" name="Rectangle 86"/>
          <p:cNvSpPr>
            <a:spLocks noChangeArrowheads="1"/>
          </p:cNvSpPr>
          <p:nvPr/>
        </p:nvSpPr>
        <p:spPr bwMode="auto">
          <a:xfrm>
            <a:off x="4495800" y="15541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1/4</a:t>
            </a:r>
          </a:p>
        </p:txBody>
      </p: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304800" y="3962400"/>
            <a:ext cx="5486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Dist after </a:t>
            </a:r>
            <a:r>
              <a:rPr lang="en-US" sz="4800" dirty="0">
                <a:solidFill>
                  <a:srgbClr val="0000FF"/>
                </a:solidFill>
              </a:rPr>
              <a:t>1 </a:t>
            </a:r>
            <a:r>
              <a:rPr lang="en-US" sz="4800" dirty="0" smtClean="0"/>
              <a:t>step:</a:t>
            </a:r>
            <a:endParaRPr lang="en-US" sz="4800" dirty="0"/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  <p:sp>
        <p:nvSpPr>
          <p:cNvPr id="35" name="Rectangle 55"/>
          <p:cNvSpPr>
            <a:spLocks noChangeArrowheads="1"/>
          </p:cNvSpPr>
          <p:nvPr/>
        </p:nvSpPr>
        <p:spPr bwMode="auto">
          <a:xfrm>
            <a:off x="1828800" y="52578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Pr{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baseline="30000" dirty="0" smtClean="0">
                <a:sym typeface="Symbol" pitchFamily="-111" charset="2"/>
              </a:rPr>
              <a:t> </a:t>
            </a:r>
            <a:r>
              <a:rPr lang="en-US" sz="3600" dirty="0" smtClean="0">
                <a:sym typeface="Symbol" pitchFamily="-111" charset="2"/>
              </a:rPr>
              <a:t>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|at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endParaRPr lang="en-US" sz="3600" dirty="0">
              <a:solidFill>
                <a:srgbClr val="FF6600"/>
              </a:solidFill>
            </a:endParaRP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6176963" y="3529013"/>
          <a:ext cx="2281237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34" name="Equation" r:id="rId4" imgW="736600" imgH="533400" progId="Equation.DSMT4">
                  <p:embed/>
                </p:oleObj>
              </mc:Choice>
              <mc:Fallback>
                <p:oleObj name="Equation" r:id="rId4" imgW="7366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6963" y="3529013"/>
                        <a:ext cx="2281237" cy="165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6CB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5"/>
          <p:cNvGrpSpPr/>
          <p:nvPr/>
        </p:nvGrpSpPr>
        <p:grpSpPr>
          <a:xfrm>
            <a:off x="5791200" y="4810780"/>
            <a:ext cx="914400" cy="1666220"/>
            <a:chOff x="5791200" y="4810780"/>
            <a:chExt cx="914400" cy="1666220"/>
          </a:xfrm>
        </p:grpSpPr>
        <p:sp useBgFill="1">
          <p:nvSpPr>
            <p:cNvPr id="30" name="TextBox 29"/>
            <p:cNvSpPr txBox="1"/>
            <p:nvPr/>
          </p:nvSpPr>
          <p:spPr>
            <a:xfrm>
              <a:off x="5791200" y="4810780"/>
              <a:ext cx="762000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</a:rPr>
                <a:t>1/2</a:t>
              </a:r>
              <a:endParaRPr lang="en-US" sz="2800" dirty="0">
                <a:solidFill>
                  <a:srgbClr val="0000FF"/>
                </a:solidFill>
              </a:endParaRPr>
            </a:p>
          </p:txBody>
        </p:sp>
        <p:sp useBgFill="1">
          <p:nvSpPr>
            <p:cNvPr id="31" name="TextBox 30"/>
            <p:cNvSpPr txBox="1"/>
            <p:nvPr/>
          </p:nvSpPr>
          <p:spPr>
            <a:xfrm>
              <a:off x="5791200" y="5953780"/>
              <a:ext cx="762000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008000"/>
                  </a:solidFill>
                </a:rPr>
                <a:t>1/4</a:t>
              </a:r>
              <a:endParaRPr lang="en-US" sz="2800" dirty="0">
                <a:solidFill>
                  <a:srgbClr val="008000"/>
                </a:solidFill>
              </a:endParaRPr>
            </a:p>
          </p:txBody>
        </p:sp>
        <p:sp useBgFill="1">
          <p:nvSpPr>
            <p:cNvPr id="32" name="TextBox 31"/>
            <p:cNvSpPr txBox="1"/>
            <p:nvPr/>
          </p:nvSpPr>
          <p:spPr>
            <a:xfrm>
              <a:off x="5791200" y="5344180"/>
              <a:ext cx="914400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FF6600"/>
                  </a:solidFill>
                </a:rPr>
                <a:t>1/4</a:t>
              </a:r>
              <a:endParaRPr lang="en-US" sz="2800" dirty="0">
                <a:solidFill>
                  <a:srgbClr val="FF6600"/>
                </a:solidFill>
              </a:endParaRPr>
            </a:p>
          </p:txBody>
        </p:sp>
      </p:grpSp>
      <p:sp useBgFill="1">
        <p:nvSpPr>
          <p:cNvPr id="37" name="Rectangle 55"/>
          <p:cNvSpPr>
            <a:spLocks noChangeArrowheads="1"/>
          </p:cNvSpPr>
          <p:nvPr/>
        </p:nvSpPr>
        <p:spPr bwMode="auto">
          <a:xfrm>
            <a:off x="2209800" y="4648200"/>
            <a:ext cx="34290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>
                <a:solidFill>
                  <a:srgbClr val="0000FF"/>
                </a:solidFill>
              </a:rPr>
              <a:t>         1/4</a:t>
            </a:r>
            <a:endParaRPr lang="en-US" sz="3600" dirty="0">
              <a:solidFill>
                <a:srgbClr val="0000FF"/>
              </a:solidFill>
            </a:endParaRPr>
          </a:p>
        </p:txBody>
      </p:sp>
      <p:sp useBgFill="1">
        <p:nvSpPr>
          <p:cNvPr id="38" name="Rectangle 55"/>
          <p:cNvSpPr>
            <a:spLocks noChangeArrowheads="1"/>
          </p:cNvSpPr>
          <p:nvPr/>
        </p:nvSpPr>
        <p:spPr bwMode="auto">
          <a:xfrm>
            <a:off x="2209800" y="5257800"/>
            <a:ext cx="34290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>
                <a:solidFill>
                  <a:srgbClr val="0000FF"/>
                </a:solidFill>
              </a:rPr>
              <a:t>      </a:t>
            </a:r>
            <a:r>
              <a:rPr lang="en-US" sz="3600" dirty="0" smtClean="0">
                <a:solidFill>
                  <a:srgbClr val="FF6600"/>
                </a:solidFill>
              </a:rPr>
              <a:t>   1/3</a:t>
            </a:r>
            <a:endParaRPr lang="en-US" sz="3600" dirty="0">
              <a:solidFill>
                <a:srgbClr val="FF6600"/>
              </a:solidFill>
            </a:endParaRPr>
          </a:p>
        </p:txBody>
      </p:sp>
      <p:sp useBgFill="1">
        <p:nvSpPr>
          <p:cNvPr id="39" name="Rectangle 55"/>
          <p:cNvSpPr>
            <a:spLocks noChangeArrowheads="1"/>
          </p:cNvSpPr>
          <p:nvPr/>
        </p:nvSpPr>
        <p:spPr bwMode="auto">
          <a:xfrm>
            <a:off x="2209800" y="5867400"/>
            <a:ext cx="34290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>
                <a:solidFill>
                  <a:srgbClr val="0000FF"/>
                </a:solidFill>
              </a:rPr>
              <a:t>      </a:t>
            </a:r>
            <a:r>
              <a:rPr lang="en-US" sz="3600" dirty="0" smtClean="0">
                <a:solidFill>
                  <a:srgbClr val="FF6600"/>
                </a:solidFill>
              </a:rPr>
              <a:t>    </a:t>
            </a:r>
            <a:r>
              <a:rPr lang="en-US" sz="3600" dirty="0" smtClean="0">
                <a:solidFill>
                  <a:srgbClr val="008000"/>
                </a:solidFill>
              </a:rPr>
              <a:t>0</a:t>
            </a:r>
            <a:endParaRPr lang="en-US" sz="3600" dirty="0">
              <a:solidFill>
                <a:srgbClr val="008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81800" y="5097959"/>
            <a:ext cx="19631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= </a:t>
            </a:r>
            <a:r>
              <a:rPr lang="en-US" sz="4400" dirty="0" smtClean="0">
                <a:solidFill>
                  <a:srgbClr val="FF6600"/>
                </a:solidFill>
              </a:rPr>
              <a:t>5/24</a:t>
            </a:r>
            <a:endParaRPr lang="en-US" sz="4400" dirty="0">
              <a:solidFill>
                <a:srgbClr val="FF6600"/>
              </a:solidFill>
            </a:endParaRPr>
          </a:p>
        </p:txBody>
      </p:sp>
      <p:sp>
        <p:nvSpPr>
          <p:cNvPr id="42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38691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1/4</a:t>
            </a:r>
          </a:p>
        </p:txBody>
      </p:sp>
      <p:sp>
        <p:nvSpPr>
          <p:cNvPr id="43" name="Rectangle 47"/>
          <p:cNvSpPr>
            <a:spLocks noChangeAspect="1" noChangeArrowheads="1"/>
          </p:cNvSpPr>
          <p:nvPr/>
        </p:nvSpPr>
        <p:spPr bwMode="auto">
          <a:xfrm>
            <a:off x="5647125" y="1091624"/>
            <a:ext cx="82987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40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80188"/>
            <a:ext cx="1143000" cy="277812"/>
          </a:xfrm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5E1BA450-280F-8A40-AB9C-518CB5D8C9F4}" type="slidenum">
              <a:rPr lang="en-US" smtClean="0"/>
              <a:pPr/>
              <a:t>12</a:t>
            </a:fld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85" decel="100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385" decel="100000"/>
                                        <p:tgtEl>
                                          <p:spTgt spid="4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385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385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85" decel="100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385" decel="100000"/>
                                        <p:tgtEl>
                                          <p:spTgt spid="4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4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5" dur="385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6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7" dur="385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8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1" grpId="0"/>
      <p:bldP spid="42" grpId="0"/>
      <p:bldP spid="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2" name="Group 32"/>
          <p:cNvGrpSpPr/>
          <p:nvPr/>
        </p:nvGrpSpPr>
        <p:grpSpPr>
          <a:xfrm>
            <a:off x="3124200" y="1554163"/>
            <a:ext cx="3432468" cy="2027237"/>
            <a:chOff x="3124200" y="1554163"/>
            <a:chExt cx="3432468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124200" y="3001963"/>
              <a:ext cx="823913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>
                  <a:solidFill>
                    <a:schemeClr val="accent2"/>
                  </a:solidFill>
                </a:rPr>
                <a:t>1/2</a:t>
              </a: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410200" y="2895600"/>
              <a:ext cx="1146468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7/24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343400" y="1554163"/>
              <a:ext cx="1146468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5/24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990600" y="3810000"/>
            <a:ext cx="7848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smtClean="0"/>
              <a:t>distribution </a:t>
            </a:r>
            <a:r>
              <a:rPr lang="en-US" sz="4400" dirty="0"/>
              <a:t>after</a:t>
            </a:r>
            <a:r>
              <a:rPr lang="en-US" sz="4400" dirty="0" smtClean="0"/>
              <a:t> 2 steps:</a:t>
            </a:r>
            <a:endParaRPr lang="en-US" sz="4400" dirty="0"/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5460" name="Rectangle 52"/>
          <p:cNvSpPr>
            <a:spLocks noChangeArrowheads="1"/>
          </p:cNvSpPr>
          <p:nvPr/>
        </p:nvSpPr>
        <p:spPr bwMode="auto">
          <a:xfrm>
            <a:off x="2667000" y="4343400"/>
            <a:ext cx="38481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dirty="0" smtClean="0"/>
              <a:t> </a:t>
            </a:r>
            <a:r>
              <a:rPr lang="en-US" sz="4800" dirty="0" smtClean="0"/>
              <a:t>(</a:t>
            </a:r>
            <a:r>
              <a:rPr lang="en-US" sz="4800" dirty="0" err="1" smtClean="0">
                <a:solidFill>
                  <a:srgbClr val="0000FF"/>
                </a:solidFill>
              </a:rPr>
              <a:t>p</a:t>
            </a:r>
            <a:r>
              <a:rPr lang="en-US" sz="4800" baseline="30000" dirty="0" err="1" smtClean="0">
                <a:solidFill>
                  <a:srgbClr val="0000FF"/>
                </a:solidFill>
              </a:rPr>
              <a:t>’’</a:t>
            </a:r>
            <a:r>
              <a:rPr lang="en-US" sz="48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4800" dirty="0" smtClean="0"/>
              <a:t>, </a:t>
            </a:r>
            <a:r>
              <a:rPr lang="en-US" sz="4800" dirty="0" err="1" smtClean="0">
                <a:solidFill>
                  <a:srgbClr val="FF6600"/>
                </a:solidFill>
              </a:rPr>
              <a:t>p</a:t>
            </a:r>
            <a:r>
              <a:rPr lang="en-US" sz="4800" baseline="30000" dirty="0" err="1" smtClean="0">
                <a:solidFill>
                  <a:srgbClr val="FF6600"/>
                </a:solidFill>
              </a:rPr>
              <a:t>’’</a:t>
            </a:r>
            <a:r>
              <a:rPr lang="en-US" sz="48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800" dirty="0" smtClean="0"/>
              <a:t>, </a:t>
            </a:r>
            <a:r>
              <a:rPr lang="en-US" sz="4800" dirty="0" err="1" smtClean="0">
                <a:solidFill>
                  <a:srgbClr val="008000"/>
                </a:solidFill>
              </a:rPr>
              <a:t>p</a:t>
            </a:r>
            <a:r>
              <a:rPr lang="en-US" sz="4800" baseline="30000" dirty="0" err="1" smtClean="0">
                <a:solidFill>
                  <a:srgbClr val="008000"/>
                </a:solidFill>
              </a:rPr>
              <a:t>’’</a:t>
            </a:r>
            <a:r>
              <a:rPr lang="en-US" sz="48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800" dirty="0" smtClean="0"/>
              <a:t>)</a:t>
            </a:r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  <p:graphicFrame>
        <p:nvGraphicFramePr>
          <p:cNvPr id="102402" name="Object 2"/>
          <p:cNvGraphicFramePr>
            <a:graphicFrameLocks noChangeAspect="1"/>
          </p:cNvGraphicFramePr>
          <p:nvPr/>
        </p:nvGraphicFramePr>
        <p:xfrm>
          <a:off x="3175793" y="5029200"/>
          <a:ext cx="2792413" cy="165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8" name="Equation" r:id="rId4" imgW="901700" imgH="533400" progId="Equation.DSMT4">
                  <p:embed/>
                </p:oleObj>
              </mc:Choice>
              <mc:Fallback>
                <p:oleObj name="Equation" r:id="rId4" imgW="9017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793" y="5029200"/>
                        <a:ext cx="2792413" cy="165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6CB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80188"/>
            <a:ext cx="1143000" cy="277812"/>
          </a:xfrm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5E1BA450-280F-8A40-AB9C-518CB5D8C9F4}" type="slidenum">
              <a:rPr lang="en-US" smtClean="0"/>
              <a:pPr/>
              <a:t>13</a:t>
            </a:fld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180759" y="1447800"/>
            <a:ext cx="3157333" cy="2057400"/>
            <a:chOff x="3180759" y="1447800"/>
            <a:chExt cx="3157333" cy="2057400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180759" y="2920424"/>
              <a:ext cx="705441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chemeClr val="accent2"/>
                  </a:solidFill>
                </a:rPr>
                <a:t>p</a:t>
              </a:r>
              <a:r>
                <a:rPr lang="en-US" sz="3200" baseline="30000" dirty="0" err="1" smtClean="0">
                  <a:solidFill>
                    <a:srgbClr val="FF00FF"/>
                  </a:solidFill>
                </a:rPr>
                <a:t>t</a:t>
              </a:r>
              <a:r>
                <a:rPr lang="en-US" sz="3200" baseline="-25000" dirty="0" err="1" smtClean="0">
                  <a:solidFill>
                    <a:schemeClr val="accent2"/>
                  </a:solidFill>
                </a:rPr>
                <a:t>B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619159" y="2819400"/>
              <a:ext cx="718933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008000"/>
                  </a:solidFill>
                </a:rPr>
                <a:t>p</a:t>
              </a:r>
              <a:r>
                <a:rPr lang="en-US" sz="3200" baseline="30000" dirty="0" err="1" smtClean="0">
                  <a:solidFill>
                    <a:srgbClr val="FF00FF"/>
                  </a:solidFill>
                </a:rPr>
                <a:t>t</a:t>
              </a:r>
              <a:r>
                <a:rPr lang="en-US" sz="3200" baseline="-25000" dirty="0" err="1" smtClean="0">
                  <a:solidFill>
                    <a:srgbClr val="008000"/>
                  </a:solidFill>
                </a:rPr>
                <a:t>G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582606" y="1447800"/>
              <a:ext cx="751394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FF6600"/>
                  </a:solidFill>
                </a:rPr>
                <a:t>p</a:t>
              </a:r>
              <a:r>
                <a:rPr lang="en-US" sz="3200" baseline="30000" dirty="0" err="1" smtClean="0">
                  <a:solidFill>
                    <a:srgbClr val="FF00FF"/>
                  </a:solidFill>
                </a:rPr>
                <a:t>t</a:t>
              </a:r>
              <a:r>
                <a:rPr lang="en-US" sz="3200" baseline="-25000" dirty="0" err="1" smtClean="0">
                  <a:solidFill>
                    <a:srgbClr val="FF6600"/>
                  </a:solidFill>
                </a:rPr>
                <a:t>O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</p:grp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990600" y="4038600"/>
            <a:ext cx="7848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smtClean="0"/>
              <a:t>distribution </a:t>
            </a:r>
            <a:r>
              <a:rPr lang="en-US" sz="4400" dirty="0"/>
              <a:t>after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FF00FF"/>
                </a:solidFill>
              </a:rPr>
              <a:t>t</a:t>
            </a:r>
            <a:r>
              <a:rPr lang="en-US" sz="4400" dirty="0" smtClean="0"/>
              <a:t> steps?</a:t>
            </a:r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31235" y="4876800"/>
            <a:ext cx="46099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sz="4800" dirty="0" smtClean="0">
                <a:solidFill>
                  <a:srgbClr val="000000"/>
                </a:solidFill>
              </a:rPr>
              <a:t>…and as </a:t>
            </a:r>
            <a:r>
              <a:rPr lang="en-US" sz="4800" dirty="0" err="1" smtClean="0">
                <a:solidFill>
                  <a:srgbClr val="FF00FF"/>
                </a:solidFill>
              </a:rPr>
              <a:t>t</a:t>
            </a:r>
            <a:r>
              <a:rPr lang="en-US" sz="4800" b="1" dirty="0" smtClean="0">
                <a:solidFill>
                  <a:srgbClr val="FF00FF"/>
                </a:solidFill>
                <a:latin typeface="Euclid Symbol" charset="2"/>
                <a:cs typeface="Euclid Symbol" charset="2"/>
              </a:rPr>
              <a:t>→∞</a:t>
            </a:r>
            <a:r>
              <a:rPr lang="en-US" sz="4800" dirty="0" smtClean="0"/>
              <a:t>?</a:t>
            </a:r>
            <a:endParaRPr lang="en-US" sz="2800" dirty="0"/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80188"/>
            <a:ext cx="1143000" cy="277812"/>
          </a:xfrm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5E1BA450-280F-8A40-AB9C-518CB5D8C9F4}" type="slidenum">
              <a:rPr lang="en-US" smtClean="0"/>
              <a:pPr/>
              <a:t>14</a:t>
            </a:fld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14210493-F1E5-3947-89D9-9F31E085CCF0}" type="slidenum">
              <a:rPr lang="en-US" smtClean="0"/>
              <a:pPr/>
              <a:t>15</a:t>
            </a:fld>
            <a:endParaRPr lang="en-US" dirty="0"/>
          </a:p>
          <a:p>
            <a:endParaRPr lang="en-US" dirty="0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Stationary Distribution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962400"/>
            <a:ext cx="8458200" cy="2209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distribution </a:t>
            </a:r>
            <a:r>
              <a:rPr lang="en-US" dirty="0"/>
              <a:t>(</a:t>
            </a:r>
            <a:r>
              <a:rPr lang="en-US" dirty="0" err="1">
                <a:solidFill>
                  <a:srgbClr val="0000FF"/>
                </a:solidFill>
              </a:rPr>
              <a:t>p</a:t>
            </a:r>
            <a:r>
              <a:rPr lang="en-US" baseline="-25000" dirty="0" err="1">
                <a:solidFill>
                  <a:srgbClr val="0000FF"/>
                </a:solidFill>
              </a:rPr>
              <a:t>B</a:t>
            </a:r>
            <a:r>
              <a:rPr lang="en-US" dirty="0"/>
              <a:t>, </a:t>
            </a:r>
            <a:r>
              <a:rPr lang="en-US" dirty="0" err="1">
                <a:solidFill>
                  <a:srgbClr val="FF6600"/>
                </a:solidFill>
              </a:rPr>
              <a:t>p</a:t>
            </a:r>
            <a:r>
              <a:rPr lang="en-US" baseline="-25000" dirty="0" err="1">
                <a:solidFill>
                  <a:srgbClr val="FF6600"/>
                </a:solidFill>
              </a:rPr>
              <a:t>O</a:t>
            </a:r>
            <a:r>
              <a:rPr lang="en-US" dirty="0"/>
              <a:t>, </a:t>
            </a:r>
            <a:r>
              <a:rPr lang="en-US" dirty="0" err="1">
                <a:solidFill>
                  <a:srgbClr val="008000"/>
                </a:solidFill>
              </a:rPr>
              <a:t>p</a:t>
            </a:r>
            <a:r>
              <a:rPr lang="en-US" baseline="-25000" dirty="0" err="1">
                <a:solidFill>
                  <a:srgbClr val="008000"/>
                </a:solidFill>
              </a:rPr>
              <a:t>G</a:t>
            </a:r>
            <a:r>
              <a:rPr lang="en-US" dirty="0"/>
              <a:t>) is </a:t>
            </a:r>
            <a:r>
              <a:rPr lang="en-US" b="1" dirty="0" smtClean="0">
                <a:solidFill>
                  <a:srgbClr val="FF00FF"/>
                </a:solidFill>
              </a:rPr>
              <a:t>stationary</a:t>
            </a:r>
            <a:r>
              <a:rPr lang="en-US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dirty="0" smtClean="0"/>
              <a:t>if </a:t>
            </a:r>
            <a:r>
              <a:rPr lang="en-US" dirty="0"/>
              <a:t>next-step distribution is the </a:t>
            </a:r>
            <a:r>
              <a:rPr lang="en-US" dirty="0" smtClean="0"/>
              <a:t>same.</a:t>
            </a:r>
          </a:p>
          <a:p>
            <a:pPr eaLnBrk="1" hangingPunct="1">
              <a:buFontTx/>
              <a:buNone/>
            </a:pPr>
            <a:r>
              <a:rPr lang="en-US" dirty="0"/>
              <a:t>What is a stationary dist. here?</a:t>
            </a:r>
          </a:p>
        </p:txBody>
      </p:sp>
      <p:sp>
        <p:nvSpPr>
          <p:cNvPr id="23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  <p:cxnSp>
        <p:nvCxnSpPr>
          <p:cNvPr id="22" name="AutoShape 40"/>
          <p:cNvCxnSpPr>
            <a:cxnSpLocks noChangeAspect="1" noChangeShapeType="1"/>
            <a:stCxn id="35" idx="0"/>
            <a:endCxn id="33" idx="2"/>
          </p:cNvCxnSpPr>
          <p:nvPr/>
        </p:nvCxnSpPr>
        <p:spPr bwMode="auto">
          <a:xfrm rot="162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4" name="AutoShape 42"/>
          <p:cNvCxnSpPr>
            <a:cxnSpLocks noChangeAspect="1" noChangeShapeType="1"/>
            <a:stCxn id="33" idx="6"/>
            <a:endCxn id="37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5" name="AutoShape 43"/>
          <p:cNvCxnSpPr>
            <a:cxnSpLocks noChangeAspect="1" noChangeShapeType="1"/>
            <a:stCxn id="37" idx="4"/>
            <a:endCxn id="35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3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31" name="AutoShape 49"/>
          <p:cNvCxnSpPr>
            <a:cxnSpLocks noChangeAspect="1" noChangeShapeType="1"/>
            <a:stCxn id="35" idx="7"/>
            <a:endCxn id="37" idx="1"/>
          </p:cNvCxnSpPr>
          <p:nvPr/>
        </p:nvCxnSpPr>
        <p:spPr bwMode="auto">
          <a:xfrm rot="162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3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34" name="AutoShape 41"/>
          <p:cNvCxnSpPr>
            <a:cxnSpLocks noChangeAspect="1" noChangeShapeType="1"/>
            <a:stCxn id="33" idx="6"/>
            <a:endCxn id="3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35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36" name="AutoShape 50"/>
          <p:cNvCxnSpPr>
            <a:cxnSpLocks noChangeAspect="1" noChangeShapeType="1"/>
            <a:stCxn id="35" idx="4"/>
            <a:endCxn id="35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7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180759" y="1447800"/>
            <a:ext cx="3028425" cy="2057400"/>
            <a:chOff x="3180759" y="1447800"/>
            <a:chExt cx="3028425" cy="2057400"/>
          </a:xfrm>
        </p:grpSpPr>
        <p:sp>
          <p:nvSpPr>
            <p:cNvPr id="39" name="Rectangle 85"/>
            <p:cNvSpPr>
              <a:spLocks noChangeArrowheads="1"/>
            </p:cNvSpPr>
            <p:nvPr/>
          </p:nvSpPr>
          <p:spPr bwMode="auto">
            <a:xfrm>
              <a:off x="3180759" y="2920424"/>
              <a:ext cx="576533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chemeClr val="accent2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chemeClr val="accent2"/>
                  </a:solidFill>
                </a:rPr>
                <a:t>B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0" name="Rectangle 87"/>
            <p:cNvSpPr>
              <a:spLocks noChangeArrowheads="1"/>
            </p:cNvSpPr>
            <p:nvPr/>
          </p:nvSpPr>
          <p:spPr bwMode="auto">
            <a:xfrm>
              <a:off x="5619159" y="2819400"/>
              <a:ext cx="59002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0080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008000"/>
                  </a:solidFill>
                </a:rPr>
                <a:t>G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" name="Rectangle 86"/>
            <p:cNvSpPr>
              <a:spLocks noChangeArrowheads="1"/>
            </p:cNvSpPr>
            <p:nvPr/>
          </p:nvSpPr>
          <p:spPr bwMode="auto">
            <a:xfrm>
              <a:off x="4582606" y="1447800"/>
              <a:ext cx="622486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FF66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FF6600"/>
                  </a:solidFill>
                </a:rPr>
                <a:t>O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</p:grpSp>
      <p:sp>
        <p:nvSpPr>
          <p:cNvPr id="42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3962400"/>
            <a:ext cx="6705600" cy="1981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err="1">
                <a:solidFill>
                  <a:schemeClr val="accent2"/>
                </a:solidFill>
              </a:rPr>
              <a:t>p</a:t>
            </a:r>
            <a:r>
              <a:rPr lang="en-US" baseline="-25000" dirty="0" err="1">
                <a:solidFill>
                  <a:schemeClr val="accent2"/>
                </a:solidFill>
              </a:rPr>
              <a:t>B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 = </a:t>
            </a:r>
            <a:r>
              <a:rPr lang="en-US" dirty="0">
                <a:solidFill>
                  <a:schemeClr val="accent2"/>
                </a:solidFill>
              </a:rPr>
              <a:t>(1/2)p</a:t>
            </a:r>
            <a:r>
              <a:rPr lang="en-US" baseline="-25000" dirty="0">
                <a:solidFill>
                  <a:schemeClr val="accent2"/>
                </a:solidFill>
              </a:rPr>
              <a:t>B</a:t>
            </a:r>
            <a:r>
              <a:rPr lang="en-US" dirty="0"/>
              <a:t> + </a:t>
            </a:r>
            <a:r>
              <a:rPr lang="en-US" dirty="0">
                <a:solidFill>
                  <a:srgbClr val="008000"/>
                </a:solidFill>
              </a:rPr>
              <a:t>1p</a:t>
            </a:r>
            <a:r>
              <a:rPr lang="en-US" baseline="-25000" dirty="0">
                <a:solidFill>
                  <a:srgbClr val="008000"/>
                </a:solidFill>
              </a:rPr>
              <a:t>G</a:t>
            </a:r>
            <a:endParaRPr lang="en-US" i="1" baseline="-25000" dirty="0">
              <a:solidFill>
                <a:srgbClr val="FF6600"/>
              </a:solidFill>
            </a:endParaRPr>
          </a:p>
          <a:p>
            <a:pPr eaLnBrk="1" hangingPunct="1">
              <a:buFontTx/>
              <a:buNone/>
            </a:pPr>
            <a:r>
              <a:rPr lang="en-US" dirty="0" err="1">
                <a:solidFill>
                  <a:srgbClr val="FF6600"/>
                </a:solidFill>
              </a:rPr>
              <a:t>p</a:t>
            </a:r>
            <a:r>
              <a:rPr lang="en-US" baseline="-25000" dirty="0" err="1">
                <a:solidFill>
                  <a:srgbClr val="FF6600"/>
                </a:solidFill>
              </a:rPr>
              <a:t>O</a:t>
            </a:r>
            <a:r>
              <a:rPr lang="en-US" dirty="0">
                <a:solidFill>
                  <a:srgbClr val="FF6600"/>
                </a:solidFill>
              </a:rPr>
              <a:t>’ </a:t>
            </a:r>
            <a:r>
              <a:rPr lang="en-US" dirty="0"/>
              <a:t>= </a:t>
            </a:r>
            <a:r>
              <a:rPr lang="en-US" dirty="0">
                <a:solidFill>
                  <a:schemeClr val="accent2"/>
                </a:solidFill>
              </a:rPr>
              <a:t>(1/4)p</a:t>
            </a:r>
            <a:r>
              <a:rPr lang="en-US" baseline="-25000" dirty="0">
                <a:solidFill>
                  <a:schemeClr val="accent2"/>
                </a:solidFill>
              </a:rPr>
              <a:t>B</a:t>
            </a:r>
            <a:r>
              <a:rPr lang="en-US" dirty="0"/>
              <a:t> + </a:t>
            </a:r>
            <a:r>
              <a:rPr lang="en-US" dirty="0">
                <a:solidFill>
                  <a:srgbClr val="FF6600"/>
                </a:solidFill>
              </a:rPr>
              <a:t>(1/3)p</a:t>
            </a:r>
            <a:r>
              <a:rPr lang="en-US" baseline="-25000" dirty="0">
                <a:solidFill>
                  <a:srgbClr val="FF6600"/>
                </a:solidFill>
              </a:rPr>
              <a:t>O</a:t>
            </a:r>
            <a:endParaRPr lang="en-US" dirty="0"/>
          </a:p>
          <a:p>
            <a:pPr eaLnBrk="1" hangingPunct="1">
              <a:buFontTx/>
              <a:buNone/>
            </a:pPr>
            <a:r>
              <a:rPr lang="en-US" dirty="0" err="1">
                <a:solidFill>
                  <a:srgbClr val="008000"/>
                </a:solidFill>
              </a:rPr>
              <a:t>p</a:t>
            </a:r>
            <a:r>
              <a:rPr lang="en-US" baseline="-25000" dirty="0" err="1">
                <a:solidFill>
                  <a:srgbClr val="008000"/>
                </a:solidFill>
              </a:rPr>
              <a:t>G</a:t>
            </a:r>
            <a:r>
              <a:rPr lang="en-US" dirty="0">
                <a:solidFill>
                  <a:srgbClr val="008000"/>
                </a:solidFill>
              </a:rPr>
              <a:t>’</a:t>
            </a:r>
            <a:r>
              <a:rPr lang="en-US" dirty="0"/>
              <a:t> = </a:t>
            </a:r>
            <a:r>
              <a:rPr lang="en-US" dirty="0">
                <a:solidFill>
                  <a:schemeClr val="accent2"/>
                </a:solidFill>
              </a:rPr>
              <a:t>(1/4)p</a:t>
            </a:r>
            <a:r>
              <a:rPr lang="en-US" baseline="-25000" dirty="0">
                <a:solidFill>
                  <a:schemeClr val="accent2"/>
                </a:solidFill>
              </a:rPr>
              <a:t>B</a:t>
            </a:r>
            <a:r>
              <a:rPr lang="en-US" dirty="0"/>
              <a:t> + </a:t>
            </a:r>
            <a:r>
              <a:rPr lang="en-US" dirty="0">
                <a:solidFill>
                  <a:srgbClr val="FF6600"/>
                </a:solidFill>
              </a:rPr>
              <a:t>(2/3)p</a:t>
            </a:r>
            <a:r>
              <a:rPr lang="en-US" baseline="-25000" dirty="0">
                <a:solidFill>
                  <a:srgbClr val="FF6600"/>
                </a:solidFill>
              </a:rPr>
              <a:t>O</a:t>
            </a:r>
            <a:endParaRPr lang="en-US" dirty="0"/>
          </a:p>
        </p:txBody>
      </p:sp>
      <p:sp>
        <p:nvSpPr>
          <p:cNvPr id="21532" name="Rectangle 3"/>
          <p:cNvSpPr>
            <a:spLocks noChangeArrowheads="1"/>
          </p:cNvSpPr>
          <p:nvPr/>
        </p:nvSpPr>
        <p:spPr bwMode="auto">
          <a:xfrm>
            <a:off x="685800" y="3962400"/>
            <a:ext cx="1143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err="1">
                <a:solidFill>
                  <a:schemeClr val="accent2"/>
                </a:solidFill>
              </a:rPr>
              <a:t>p</a:t>
            </a:r>
            <a:r>
              <a:rPr lang="en-US" sz="3600" baseline="-25000" dirty="0" err="1">
                <a:solidFill>
                  <a:schemeClr val="accent2"/>
                </a:solidFill>
              </a:rPr>
              <a:t>B</a:t>
            </a:r>
            <a:r>
              <a:rPr lang="en-US" sz="3600" dirty="0"/>
              <a:t> =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err="1">
                <a:solidFill>
                  <a:srgbClr val="FF6600"/>
                </a:solidFill>
              </a:rPr>
              <a:t>p</a:t>
            </a:r>
            <a:r>
              <a:rPr lang="en-US" sz="3600" baseline="-25000" dirty="0" err="1">
                <a:solidFill>
                  <a:srgbClr val="FF6600"/>
                </a:solidFill>
              </a:rPr>
              <a:t>O</a:t>
            </a:r>
            <a:r>
              <a:rPr lang="en-US" sz="3600" dirty="0">
                <a:solidFill>
                  <a:srgbClr val="FF6600"/>
                </a:solidFill>
              </a:rPr>
              <a:t> </a:t>
            </a:r>
            <a:r>
              <a:rPr lang="en-US" sz="3600" dirty="0"/>
              <a:t>=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err="1">
                <a:solidFill>
                  <a:srgbClr val="008000"/>
                </a:solidFill>
              </a:rPr>
              <a:t>p</a:t>
            </a:r>
            <a:r>
              <a:rPr lang="en-US" sz="3600" baseline="-25000" dirty="0" err="1">
                <a:solidFill>
                  <a:srgbClr val="008000"/>
                </a:solidFill>
              </a:rPr>
              <a:t>G</a:t>
            </a:r>
            <a:r>
              <a:rPr lang="en-US" sz="3600" dirty="0"/>
              <a:t> =</a:t>
            </a:r>
          </a:p>
        </p:txBody>
      </p:sp>
      <p:sp>
        <p:nvSpPr>
          <p:cNvPr id="48163" name="Rectangle 35"/>
          <p:cNvSpPr>
            <a:spLocks noChangeArrowheads="1"/>
          </p:cNvSpPr>
          <p:nvPr/>
        </p:nvSpPr>
        <p:spPr bwMode="auto">
          <a:xfrm>
            <a:off x="2514600" y="5943600"/>
            <a:ext cx="32591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 dirty="0" err="1">
                <a:solidFill>
                  <a:schemeClr val="accent2"/>
                </a:solidFill>
              </a:rPr>
              <a:t>p</a:t>
            </a:r>
            <a:r>
              <a:rPr lang="en-US" sz="3600" baseline="-25000" dirty="0" err="1">
                <a:solidFill>
                  <a:schemeClr val="accent2"/>
                </a:solidFill>
              </a:rPr>
              <a:t>B</a:t>
            </a:r>
            <a:r>
              <a:rPr lang="en-US" sz="3600" dirty="0"/>
              <a:t> + </a:t>
            </a:r>
            <a:r>
              <a:rPr lang="en-US" sz="3600" dirty="0" err="1">
                <a:solidFill>
                  <a:srgbClr val="FF6600"/>
                </a:solidFill>
              </a:rPr>
              <a:t>p</a:t>
            </a:r>
            <a:r>
              <a:rPr lang="en-US" sz="3600" baseline="-25000" dirty="0" err="1">
                <a:solidFill>
                  <a:srgbClr val="FF6600"/>
                </a:solidFill>
              </a:rPr>
              <a:t>O</a:t>
            </a:r>
            <a:r>
              <a:rPr lang="en-US" sz="3600" dirty="0"/>
              <a:t> + </a:t>
            </a:r>
            <a:r>
              <a:rPr lang="en-US" sz="3600" dirty="0" err="1">
                <a:solidFill>
                  <a:srgbClr val="008000"/>
                </a:solidFill>
              </a:rPr>
              <a:t>p</a:t>
            </a:r>
            <a:r>
              <a:rPr lang="en-US" sz="3600" baseline="-25000" dirty="0" err="1">
                <a:solidFill>
                  <a:srgbClr val="008000"/>
                </a:solidFill>
              </a:rPr>
              <a:t>G</a:t>
            </a:r>
            <a:r>
              <a:rPr lang="en-US" sz="3600" dirty="0"/>
              <a:t> = 1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5BAE2921-7984-5E43-8D00-E78AE60130D3}" type="slidenum">
              <a:rPr lang="en-US" smtClean="0"/>
              <a:pPr/>
              <a:t>16</a:t>
            </a:fld>
            <a:endParaRPr lang="en-US" dirty="0"/>
          </a:p>
          <a:p>
            <a:endParaRPr lang="en-US" dirty="0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Finding Stationary Dist.</a:t>
            </a:r>
          </a:p>
        </p:txBody>
      </p:sp>
      <p:sp>
        <p:nvSpPr>
          <p:cNvPr id="2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  <p:cxnSp>
        <p:nvCxnSpPr>
          <p:cNvPr id="28" name="AutoShape 40"/>
          <p:cNvCxnSpPr>
            <a:cxnSpLocks noChangeAspect="1" noChangeShapeType="1"/>
            <a:stCxn id="40" idx="0"/>
            <a:endCxn id="38" idx="2"/>
          </p:cNvCxnSpPr>
          <p:nvPr/>
        </p:nvCxnSpPr>
        <p:spPr bwMode="auto">
          <a:xfrm rot="162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9" name="AutoShape 42"/>
          <p:cNvCxnSpPr>
            <a:cxnSpLocks noChangeAspect="1" noChangeShapeType="1"/>
            <a:stCxn id="38" idx="6"/>
            <a:endCxn id="42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30" name="AutoShape 43"/>
          <p:cNvCxnSpPr>
            <a:cxnSpLocks noChangeAspect="1" noChangeShapeType="1"/>
            <a:stCxn id="42" idx="4"/>
            <a:endCxn id="4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3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3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3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3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3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36" name="AutoShape 49"/>
          <p:cNvCxnSpPr>
            <a:cxnSpLocks noChangeAspect="1" noChangeShapeType="1"/>
            <a:stCxn id="40" idx="7"/>
            <a:endCxn id="42" idx="1"/>
          </p:cNvCxnSpPr>
          <p:nvPr/>
        </p:nvCxnSpPr>
        <p:spPr bwMode="auto">
          <a:xfrm rot="162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3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39" name="AutoShape 41"/>
          <p:cNvCxnSpPr>
            <a:cxnSpLocks noChangeAspect="1" noChangeShapeType="1"/>
            <a:stCxn id="38" idx="6"/>
            <a:endCxn id="3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4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41" name="AutoShape 50"/>
          <p:cNvCxnSpPr>
            <a:cxnSpLocks noChangeAspect="1" noChangeShapeType="1"/>
            <a:stCxn id="40" idx="4"/>
            <a:endCxn id="4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42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3180759" y="1447800"/>
            <a:ext cx="3028425" cy="2057400"/>
            <a:chOff x="3180759" y="1447800"/>
            <a:chExt cx="3028425" cy="2057400"/>
          </a:xfrm>
        </p:grpSpPr>
        <p:sp>
          <p:nvSpPr>
            <p:cNvPr id="44" name="Rectangle 85"/>
            <p:cNvSpPr>
              <a:spLocks noChangeArrowheads="1"/>
            </p:cNvSpPr>
            <p:nvPr/>
          </p:nvSpPr>
          <p:spPr bwMode="auto">
            <a:xfrm>
              <a:off x="3180759" y="2920424"/>
              <a:ext cx="576533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chemeClr val="accent2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chemeClr val="accent2"/>
                  </a:solidFill>
                </a:rPr>
                <a:t>B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5" name="Rectangle 87"/>
            <p:cNvSpPr>
              <a:spLocks noChangeArrowheads="1"/>
            </p:cNvSpPr>
            <p:nvPr/>
          </p:nvSpPr>
          <p:spPr bwMode="auto">
            <a:xfrm>
              <a:off x="5619159" y="2819400"/>
              <a:ext cx="59002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0080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008000"/>
                  </a:solidFill>
                </a:rPr>
                <a:t>G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6" name="Rectangle 86"/>
            <p:cNvSpPr>
              <a:spLocks noChangeArrowheads="1"/>
            </p:cNvSpPr>
            <p:nvPr/>
          </p:nvSpPr>
          <p:spPr bwMode="auto">
            <a:xfrm>
              <a:off x="4582606" y="1447800"/>
              <a:ext cx="622486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FF66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FF6600"/>
                  </a:solidFill>
                </a:rPr>
                <a:t>O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</p:grpSp>
      <p:sp>
        <p:nvSpPr>
          <p:cNvPr id="47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8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/>
      <p:bldP spid="21532" grpId="0" autoUpdateAnimBg="0"/>
      <p:bldP spid="4816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5BAE2921-7984-5E43-8D00-E78AE60130D3}" type="slidenum">
              <a:rPr lang="en-US" smtClean="0"/>
              <a:pPr/>
              <a:t>17</a:t>
            </a:fld>
            <a:endParaRPr lang="en-US" dirty="0"/>
          </a:p>
          <a:p>
            <a:endParaRPr lang="en-US" dirty="0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Finding Stationary Dist.</a:t>
            </a:r>
          </a:p>
        </p:txBody>
      </p:sp>
      <p:sp>
        <p:nvSpPr>
          <p:cNvPr id="2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  <p:graphicFrame>
        <p:nvGraphicFramePr>
          <p:cNvPr id="114690" name="Object 2"/>
          <p:cNvGraphicFramePr>
            <a:graphicFrameLocks noChangeAspect="1"/>
          </p:cNvGraphicFramePr>
          <p:nvPr/>
        </p:nvGraphicFramePr>
        <p:xfrm>
          <a:off x="4254500" y="4062412"/>
          <a:ext cx="2832100" cy="165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06" name="Equation" r:id="rId4" imgW="914400" imgH="533400" progId="Equation.DSMT4">
                  <p:embed/>
                </p:oleObj>
              </mc:Choice>
              <mc:Fallback>
                <p:oleObj name="Equation" r:id="rId4" imgW="9144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0" y="4062412"/>
                        <a:ext cx="2832100" cy="165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6CB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AutoShape 40"/>
          <p:cNvCxnSpPr>
            <a:cxnSpLocks noChangeAspect="1" noChangeShapeType="1"/>
            <a:stCxn id="35" idx="0"/>
            <a:endCxn id="33" idx="2"/>
          </p:cNvCxnSpPr>
          <p:nvPr/>
        </p:nvCxnSpPr>
        <p:spPr bwMode="auto">
          <a:xfrm rot="162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4" name="AutoShape 42"/>
          <p:cNvCxnSpPr>
            <a:cxnSpLocks noChangeAspect="1" noChangeShapeType="1"/>
            <a:stCxn id="33" idx="6"/>
            <a:endCxn id="37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5" name="AutoShape 43"/>
          <p:cNvCxnSpPr>
            <a:cxnSpLocks noChangeAspect="1" noChangeShapeType="1"/>
            <a:stCxn id="37" idx="4"/>
            <a:endCxn id="35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8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9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30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cxnSp>
        <p:nvCxnSpPr>
          <p:cNvPr id="31" name="AutoShape 49"/>
          <p:cNvCxnSpPr>
            <a:cxnSpLocks noChangeAspect="1" noChangeShapeType="1"/>
            <a:stCxn id="35" idx="7"/>
            <a:endCxn id="37" idx="1"/>
          </p:cNvCxnSpPr>
          <p:nvPr/>
        </p:nvCxnSpPr>
        <p:spPr bwMode="auto">
          <a:xfrm rot="162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3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34" name="AutoShape 41"/>
          <p:cNvCxnSpPr>
            <a:cxnSpLocks noChangeAspect="1" noChangeShapeType="1"/>
            <a:stCxn id="33" idx="6"/>
            <a:endCxn id="3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35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36" name="AutoShape 50"/>
          <p:cNvCxnSpPr>
            <a:cxnSpLocks noChangeAspect="1" noChangeShapeType="1"/>
            <a:stCxn id="35" idx="4"/>
            <a:endCxn id="35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7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180759" y="1447800"/>
            <a:ext cx="3028425" cy="2057400"/>
            <a:chOff x="3180759" y="1447800"/>
            <a:chExt cx="3028425" cy="2057400"/>
          </a:xfrm>
        </p:grpSpPr>
        <p:sp>
          <p:nvSpPr>
            <p:cNvPr id="39" name="Rectangle 85"/>
            <p:cNvSpPr>
              <a:spLocks noChangeArrowheads="1"/>
            </p:cNvSpPr>
            <p:nvPr/>
          </p:nvSpPr>
          <p:spPr bwMode="auto">
            <a:xfrm>
              <a:off x="3180759" y="2920424"/>
              <a:ext cx="576533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chemeClr val="accent2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chemeClr val="accent2"/>
                  </a:solidFill>
                </a:rPr>
                <a:t>B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0" name="Rectangle 87"/>
            <p:cNvSpPr>
              <a:spLocks noChangeArrowheads="1"/>
            </p:cNvSpPr>
            <p:nvPr/>
          </p:nvSpPr>
          <p:spPr bwMode="auto">
            <a:xfrm>
              <a:off x="5619159" y="2819400"/>
              <a:ext cx="59002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0080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008000"/>
                  </a:solidFill>
                </a:rPr>
                <a:t>G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" name="Rectangle 86"/>
            <p:cNvSpPr>
              <a:spLocks noChangeArrowheads="1"/>
            </p:cNvSpPr>
            <p:nvPr/>
          </p:nvSpPr>
          <p:spPr bwMode="auto">
            <a:xfrm>
              <a:off x="4582606" y="1447800"/>
              <a:ext cx="622486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FF66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FF6600"/>
                  </a:solidFill>
                </a:rPr>
                <a:t>O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</p:grpSp>
      <p:sp>
        <p:nvSpPr>
          <p:cNvPr id="42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85800" y="4114800"/>
            <a:ext cx="311441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solving for</a:t>
            </a:r>
          </a:p>
          <a:p>
            <a:r>
              <a:rPr lang="en-US" sz="4400" dirty="0" smtClean="0"/>
              <a:t>(</a:t>
            </a:r>
            <a:r>
              <a:rPr lang="en-US" sz="4400" dirty="0" err="1" smtClean="0">
                <a:solidFill>
                  <a:srgbClr val="0000FF"/>
                </a:solidFill>
              </a:rPr>
              <a:t>p</a:t>
            </a:r>
            <a:r>
              <a:rPr lang="en-US" sz="44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FF6600"/>
                </a:solidFill>
              </a:rPr>
              <a:t>p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008000"/>
                </a:solidFill>
              </a:rPr>
              <a:t>p</a:t>
            </a:r>
            <a:r>
              <a:rPr lang="en-US" sz="44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400" dirty="0" smtClean="0"/>
              <a:t>):</a:t>
            </a:r>
            <a:endParaRPr lang="en-US" sz="44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42298CDA-044A-0949-8A0D-DDA7F6833251}" type="slidenum">
              <a:rPr lang="en-US" smtClean="0"/>
              <a:pPr/>
              <a:t>18</a:t>
            </a:fld>
            <a:endParaRPr lang="en-US" dirty="0"/>
          </a:p>
          <a:p>
            <a:endParaRPr lang="en-US" dirty="0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Google </a:t>
            </a:r>
            <a:r>
              <a:rPr lang="en-US" dirty="0"/>
              <a:t>Page Rank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/>
              <a:t>View the entire web as </a:t>
            </a:r>
            <a:r>
              <a:rPr lang="en-US" sz="4000" dirty="0" smtClean="0"/>
              <a:t>digraph</a:t>
            </a:r>
          </a:p>
          <a:p>
            <a:pPr eaLnBrk="1" hangingPunct="1">
              <a:lnSpc>
                <a:spcPct val="90000"/>
              </a:lnSpc>
            </a:pPr>
            <a:r>
              <a:rPr lang="en-US" sz="4000" dirty="0" smtClean="0"/>
              <a:t>vertices </a:t>
            </a:r>
            <a:r>
              <a:rPr lang="en-US" sz="4000" dirty="0"/>
              <a:t>are </a:t>
            </a:r>
            <a:r>
              <a:rPr lang="en-US" sz="4000" dirty="0" err="1"/>
              <a:t>webpages</a:t>
            </a:r>
            <a:r>
              <a:rPr lang="en-US" sz="4000" dirty="0"/>
              <a:t> </a:t>
            </a:r>
            <a:endParaRPr lang="en-US" sz="4000" dirty="0" smtClean="0"/>
          </a:p>
          <a:p>
            <a:pPr eaLnBrk="1" hangingPunct="1">
              <a:lnSpc>
                <a:spcPct val="90000"/>
              </a:lnSpc>
            </a:pPr>
            <a:r>
              <a:rPr lang="en-US" sz="4000" dirty="0" smtClean="0"/>
              <a:t>edge </a:t>
            </a:r>
            <a:r>
              <a:rPr lang="en-US" sz="4000" dirty="0"/>
              <a:t>(</a:t>
            </a:r>
            <a:r>
              <a:rPr lang="en-US" sz="4000" dirty="0" err="1">
                <a:solidFill>
                  <a:srgbClr val="0000FF"/>
                </a:solidFill>
              </a:rPr>
              <a:t>u,v</a:t>
            </a:r>
            <a:r>
              <a:rPr lang="en-US" sz="4000" dirty="0"/>
              <a:t>) exists if link from page </a:t>
            </a:r>
            <a:r>
              <a:rPr lang="en-US" sz="4000" dirty="0" err="1">
                <a:solidFill>
                  <a:srgbClr val="0000FF"/>
                </a:solidFill>
              </a:rPr>
              <a:t>u</a:t>
            </a:r>
            <a:r>
              <a:rPr lang="en-US" sz="4000" dirty="0"/>
              <a:t> to page </a:t>
            </a:r>
            <a:r>
              <a:rPr lang="en-US" sz="4000" dirty="0" err="1">
                <a:solidFill>
                  <a:srgbClr val="0000FF"/>
                </a:solidFill>
              </a:rPr>
              <a:t>v</a:t>
            </a:r>
            <a:endParaRPr lang="en-US" sz="40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4000" dirty="0" err="1"/>
              <a:t>Pr{go</a:t>
            </a:r>
            <a:r>
              <a:rPr lang="en-US" sz="4000" dirty="0"/>
              <a:t> to</a:t>
            </a:r>
            <a:r>
              <a:rPr lang="en-US" sz="4000" dirty="0">
                <a:solidFill>
                  <a:srgbClr val="0000FF"/>
                </a:solidFill>
              </a:rPr>
              <a:t> </a:t>
            </a:r>
            <a:r>
              <a:rPr lang="en-US" sz="4000" dirty="0" err="1">
                <a:solidFill>
                  <a:srgbClr val="0000FF"/>
                </a:solidFill>
              </a:rPr>
              <a:t>v</a:t>
            </a:r>
            <a:r>
              <a:rPr lang="en-US" sz="4000" dirty="0"/>
              <a:t> from </a:t>
            </a:r>
            <a:r>
              <a:rPr lang="en-US" sz="4000" dirty="0" err="1">
                <a:solidFill>
                  <a:srgbClr val="0000FF"/>
                </a:solidFill>
              </a:rPr>
              <a:t>u</a:t>
            </a:r>
            <a:r>
              <a:rPr lang="en-US" sz="4000" dirty="0"/>
              <a:t>} = </a:t>
            </a:r>
            <a:r>
              <a:rPr lang="en-US" sz="4000" dirty="0">
                <a:solidFill>
                  <a:srgbClr val="0000FF"/>
                </a:solidFill>
              </a:rPr>
              <a:t>1/outdeg(u)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/>
              <a:t>Find </a:t>
            </a:r>
            <a:r>
              <a:rPr lang="en-US" sz="4000" dirty="0">
                <a:solidFill>
                  <a:srgbClr val="FF00FF"/>
                </a:solidFill>
              </a:rPr>
              <a:t>stationary distribution</a:t>
            </a:r>
            <a:r>
              <a:rPr lang="en-US" sz="4000" dirty="0"/>
              <a:t> {</a:t>
            </a:r>
            <a:r>
              <a:rPr lang="en-US" sz="4000" dirty="0" err="1">
                <a:solidFill>
                  <a:schemeClr val="accent2"/>
                </a:solidFill>
              </a:rPr>
              <a:t>p</a:t>
            </a:r>
            <a:r>
              <a:rPr lang="en-US" sz="4000" baseline="-25000" dirty="0" err="1">
                <a:solidFill>
                  <a:srgbClr val="0000FF"/>
                </a:solidFill>
              </a:rPr>
              <a:t>u</a:t>
            </a:r>
            <a:r>
              <a:rPr lang="en-US" sz="4000" dirty="0"/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/>
              <a:t>Rank </a:t>
            </a:r>
            <a:r>
              <a:rPr lang="en-US" sz="4000" dirty="0" err="1">
                <a:solidFill>
                  <a:srgbClr val="0000FF"/>
                </a:solidFill>
              </a:rPr>
              <a:t>u</a:t>
            </a:r>
            <a:r>
              <a:rPr lang="en-US" sz="4000" dirty="0"/>
              <a:t> above</a:t>
            </a:r>
            <a:r>
              <a:rPr lang="en-US" sz="4000" dirty="0">
                <a:solidFill>
                  <a:srgbClr val="0000FF"/>
                </a:solidFill>
              </a:rPr>
              <a:t> </a:t>
            </a:r>
            <a:r>
              <a:rPr lang="en-US" sz="4000" dirty="0" err="1">
                <a:solidFill>
                  <a:srgbClr val="0000FF"/>
                </a:solidFill>
              </a:rPr>
              <a:t>v</a:t>
            </a:r>
            <a:r>
              <a:rPr lang="en-US" sz="4000" dirty="0"/>
              <a:t> if </a:t>
            </a:r>
            <a:r>
              <a:rPr lang="en-US" sz="4000" dirty="0" err="1">
                <a:solidFill>
                  <a:srgbClr val="0000FF"/>
                </a:solidFill>
              </a:rPr>
              <a:t>p</a:t>
            </a:r>
            <a:r>
              <a:rPr lang="en-US" sz="4000" baseline="-25000" dirty="0" err="1">
                <a:solidFill>
                  <a:srgbClr val="0000FF"/>
                </a:solidFill>
              </a:rPr>
              <a:t>u</a:t>
            </a:r>
            <a:r>
              <a:rPr lang="en-US" sz="4000" dirty="0">
                <a:solidFill>
                  <a:schemeClr val="accent2"/>
                </a:solidFill>
              </a:rPr>
              <a:t> </a:t>
            </a:r>
            <a:r>
              <a:rPr lang="en-US" sz="4000" b="1" dirty="0">
                <a:solidFill>
                  <a:schemeClr val="accent2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4000" dirty="0">
                <a:solidFill>
                  <a:schemeClr val="accent2"/>
                </a:solidFill>
              </a:rPr>
              <a:t> </a:t>
            </a:r>
            <a:r>
              <a:rPr lang="en-US" sz="4000" dirty="0" err="1">
                <a:solidFill>
                  <a:srgbClr val="0000FF"/>
                </a:solidFill>
              </a:rPr>
              <a:t>p</a:t>
            </a:r>
            <a:r>
              <a:rPr lang="en-US" sz="4000" baseline="-25000" dirty="0" err="1">
                <a:solidFill>
                  <a:srgbClr val="0000FF"/>
                </a:solidFill>
              </a:rPr>
              <a:t>v</a:t>
            </a:r>
            <a:r>
              <a:rPr lang="en-US" sz="4000" dirty="0"/>
              <a:t>.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816F4D3B-050F-E94C-AE39-4FED2171D20A}" type="slidenum">
              <a:rPr lang="en-US" smtClean="0"/>
              <a:pPr/>
              <a:t>19</a:t>
            </a:fld>
            <a:endParaRPr lang="en-US" dirty="0"/>
          </a:p>
          <a:p>
            <a:endParaRPr lang="en-US" dirty="0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Questions on Stationary Dist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7086600" cy="4572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∃</a:t>
            </a:r>
            <a:r>
              <a:rPr lang="en-US" sz="4000" dirty="0" smtClean="0"/>
              <a:t>stationary </a:t>
            </a:r>
            <a:r>
              <a:rPr lang="en-US" sz="4000" dirty="0"/>
              <a:t>dist exist?</a:t>
            </a:r>
          </a:p>
          <a:p>
            <a:pPr eaLnBrk="1" hangingPunct="1"/>
            <a:r>
              <a:rPr lang="en-US" sz="4000" dirty="0"/>
              <a:t>Is it unique?</a:t>
            </a:r>
          </a:p>
          <a:p>
            <a:pPr eaLnBrk="1" hangingPunct="1"/>
            <a:r>
              <a:rPr lang="en-US" sz="4000" dirty="0"/>
              <a:t>Does a random walk approach it from any starting distribution?</a:t>
            </a:r>
          </a:p>
          <a:p>
            <a:pPr lvl="1" eaLnBrk="1" hangingPunct="1"/>
            <a:r>
              <a:rPr lang="en-US" sz="3600" dirty="0"/>
              <a:t>How quickly?</a:t>
            </a:r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6400800" y="1447800"/>
            <a:ext cx="2286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>
                <a:solidFill>
                  <a:srgbClr val="008000"/>
                </a:solidFill>
              </a:rPr>
              <a:t>Yes</a:t>
            </a:r>
          </a:p>
          <a:p>
            <a:pPr algn="ctr"/>
            <a:r>
              <a:rPr lang="en-US" sz="2000" dirty="0">
                <a:solidFill>
                  <a:schemeClr val="accent2"/>
                </a:solidFill>
              </a:rPr>
              <a:t>(if graph finite)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6248400" y="2438400"/>
            <a:ext cx="280432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0000FF"/>
                </a:solidFill>
              </a:rPr>
              <a:t>Sometimes</a:t>
            </a:r>
          </a:p>
        </p:txBody>
      </p:sp>
      <p:sp>
        <p:nvSpPr>
          <p:cNvPr id="86024" name="Rectangle 8"/>
          <p:cNvSpPr>
            <a:spLocks noChangeArrowheads="1"/>
          </p:cNvSpPr>
          <p:nvPr/>
        </p:nvSpPr>
        <p:spPr bwMode="auto">
          <a:xfrm>
            <a:off x="6172200" y="4267200"/>
            <a:ext cx="280432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0000FF"/>
                </a:solidFill>
              </a:rPr>
              <a:t>Sometimes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48400" y="5029200"/>
            <a:ext cx="170150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dirty="0" smtClean="0">
                <a:solidFill>
                  <a:srgbClr val="660066"/>
                </a:solidFill>
              </a:rPr>
              <a:t>Varies</a:t>
            </a:r>
            <a:endParaRPr lang="en-US" sz="4000" dirty="0">
              <a:solidFill>
                <a:srgbClr val="66006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 uiExpand="1" build="p"/>
      <p:bldP spid="86022" grpId="0"/>
      <p:bldP spid="86023" grpId="0"/>
      <p:bldP spid="86024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2D031A48-BBCF-B248-9771-B601B0D38C0B}" type="slidenum">
              <a:rPr lang="en-US" smtClean="0"/>
              <a:pPr/>
              <a:t>2</a:t>
            </a:fld>
            <a:endParaRPr lang="en-US" dirty="0"/>
          </a:p>
          <a:p>
            <a:endParaRPr lang="en-US" dirty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981200"/>
            <a:ext cx="8153400" cy="2819400"/>
          </a:xfrm>
        </p:spPr>
        <p:txBody>
          <a:bodyPr/>
          <a:lstStyle/>
          <a:p>
            <a:pPr eaLnBrk="1" hangingPunct="1"/>
            <a:r>
              <a:rPr lang="en-US" sz="8800" dirty="0" smtClean="0"/>
              <a:t>Random </a:t>
            </a:r>
            <a:r>
              <a:rPr lang="en-US" sz="8000" dirty="0" smtClean="0"/>
              <a:t>Walks</a:t>
            </a:r>
            <a:br>
              <a:rPr lang="en-US" sz="8000" dirty="0" smtClean="0"/>
            </a:br>
            <a:r>
              <a:rPr lang="en-US" sz="7200" dirty="0" smtClean="0"/>
              <a:t>Google Page Rank</a:t>
            </a:r>
            <a:endParaRPr lang="en-US" sz="8800" dirty="0"/>
          </a:p>
        </p:txBody>
      </p:sp>
      <p:sp>
        <p:nvSpPr>
          <p:cNvPr id="15366" name="Text Box 2"/>
          <p:cNvSpPr txBox="1">
            <a:spLocks noChangeArrowheads="1"/>
          </p:cNvSpPr>
          <p:nvPr/>
        </p:nvSpPr>
        <p:spPr bwMode="auto">
          <a:xfrm>
            <a:off x="2084388" y="38100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800" b="1" i="1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>
                <a:solidFill>
                  <a:schemeClr val="tx2"/>
                </a:solidFill>
              </a:rPr>
              <a:t/>
            </a:r>
            <a:br>
              <a:rPr lang="en-US" sz="3600" b="1" i="1">
                <a:solidFill>
                  <a:schemeClr val="tx2"/>
                </a:solidFill>
              </a:rPr>
            </a:br>
            <a:r>
              <a:rPr lang="en-US" b="1">
                <a:solidFill>
                  <a:srgbClr val="008000"/>
                </a:solidFill>
              </a:rPr>
              <a:t>MIT</a:t>
            </a:r>
            <a:r>
              <a:rPr lang="en-US" sz="3600" b="1" i="1">
                <a:solidFill>
                  <a:schemeClr val="tx2"/>
                </a:solidFill>
              </a:rPr>
              <a:t> </a:t>
            </a:r>
            <a:r>
              <a:rPr lang="en-US" b="1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06687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45EE687B-6412-EB45-B7C7-83D7DCF91618}" type="slidenum">
              <a:rPr lang="en-US" smtClean="0"/>
              <a:pPr/>
              <a:t>20</a:t>
            </a:fld>
            <a:endParaRPr lang="en-US" dirty="0"/>
          </a:p>
          <a:p>
            <a:endParaRPr lang="en-US" dirty="0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Further Questions</a:t>
            </a:r>
            <a:endParaRPr lang="en-US" dirty="0"/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429000"/>
            <a:ext cx="8534400" cy="2362200"/>
          </a:xfrm>
        </p:spPr>
        <p:txBody>
          <a:bodyPr/>
          <a:lstStyle/>
          <a:p>
            <a:pPr eaLnBrk="1" hangingPunct="1"/>
            <a:r>
              <a:rPr lang="en-US" sz="4000" dirty="0" err="1" smtClean="0"/>
              <a:t>Pr</a:t>
            </a:r>
            <a:r>
              <a:rPr lang="en-US" sz="4000" dirty="0" err="1"/>
              <a:t>{ever</a:t>
            </a:r>
            <a:r>
              <a:rPr lang="en-US" sz="4000" dirty="0"/>
              <a:t> reach </a:t>
            </a:r>
            <a:r>
              <a:rPr lang="en-US" sz="4000" dirty="0">
                <a:solidFill>
                  <a:srgbClr val="FF6600"/>
                </a:solidFill>
              </a:rPr>
              <a:t>O</a:t>
            </a:r>
            <a:r>
              <a:rPr lang="en-US" sz="4000" dirty="0"/>
              <a:t> | start at </a:t>
            </a:r>
            <a:r>
              <a:rPr lang="en-US" sz="4000" dirty="0">
                <a:solidFill>
                  <a:schemeClr val="accent2"/>
                </a:solidFill>
              </a:rPr>
              <a:t>B</a:t>
            </a:r>
            <a:r>
              <a:rPr lang="en-US" sz="4000" dirty="0" smtClean="0"/>
              <a:t>}</a:t>
            </a:r>
          </a:p>
          <a:p>
            <a:pPr eaLnBrk="1" hangingPunct="1"/>
            <a:r>
              <a:rPr lang="en-US" sz="4000" dirty="0" err="1" smtClean="0"/>
              <a:t>Pr{reach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8000"/>
                </a:solidFill>
              </a:rPr>
              <a:t>G</a:t>
            </a:r>
            <a:r>
              <a:rPr lang="en-US" sz="4000" dirty="0" smtClean="0"/>
              <a:t> before </a:t>
            </a:r>
            <a:r>
              <a:rPr lang="en-US" sz="4000" dirty="0" smtClean="0">
                <a:solidFill>
                  <a:srgbClr val="FF6600"/>
                </a:solidFill>
              </a:rPr>
              <a:t>O</a:t>
            </a:r>
            <a:r>
              <a:rPr lang="en-US" sz="4000" dirty="0" smtClean="0"/>
              <a:t> | start at </a:t>
            </a:r>
            <a:r>
              <a:rPr lang="en-US" sz="4000" dirty="0" smtClean="0">
                <a:solidFill>
                  <a:schemeClr val="accent2"/>
                </a:solidFill>
              </a:rPr>
              <a:t>B</a:t>
            </a:r>
            <a:r>
              <a:rPr lang="en-US" sz="4000" dirty="0" smtClean="0"/>
              <a:t>}</a:t>
            </a:r>
          </a:p>
          <a:p>
            <a:pPr eaLnBrk="1" hangingPunct="1"/>
            <a:r>
              <a:rPr lang="en-US" sz="4000" dirty="0"/>
              <a:t>Average # steps for </a:t>
            </a:r>
            <a:r>
              <a:rPr lang="en-US" sz="4000" dirty="0" smtClean="0">
                <a:solidFill>
                  <a:schemeClr val="accent2"/>
                </a:solidFill>
              </a:rPr>
              <a:t>B</a:t>
            </a:r>
            <a:r>
              <a:rPr lang="en-US" sz="4000" dirty="0" smtClean="0">
                <a:sym typeface="Symbol" pitchFamily="-111" charset="2"/>
              </a:rPr>
              <a:t> to </a:t>
            </a:r>
            <a:r>
              <a:rPr lang="en-US" sz="4000" dirty="0" smtClean="0">
                <a:solidFill>
                  <a:srgbClr val="FF6600"/>
                </a:solidFill>
              </a:rPr>
              <a:t>O</a:t>
            </a:r>
            <a:endParaRPr lang="en-US" sz="4000" dirty="0" smtClean="0"/>
          </a:p>
        </p:txBody>
      </p:sp>
      <p:sp>
        <p:nvSpPr>
          <p:cNvPr id="25607" name="Oval 52"/>
          <p:cNvSpPr>
            <a:spLocks noChangeAspect="1" noChangeArrowheads="1"/>
          </p:cNvSpPr>
          <p:nvPr/>
        </p:nvSpPr>
        <p:spPr bwMode="auto">
          <a:xfrm>
            <a:off x="3478213" y="2624138"/>
            <a:ext cx="450850" cy="450850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5608" name="Oval 53"/>
          <p:cNvSpPr>
            <a:spLocks noChangeAspect="1" noChangeArrowheads="1"/>
          </p:cNvSpPr>
          <p:nvPr/>
        </p:nvSpPr>
        <p:spPr bwMode="auto">
          <a:xfrm>
            <a:off x="4379913" y="1543050"/>
            <a:ext cx="449262" cy="450850"/>
          </a:xfrm>
          <a:prstGeom prst="ellipse">
            <a:avLst/>
          </a:prstGeom>
          <a:solidFill>
            <a:srgbClr val="FF6600">
              <a:alpha val="25098"/>
            </a:srgbClr>
          </a:solidFill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5609" name="Oval 54"/>
          <p:cNvSpPr>
            <a:spLocks noChangeAspect="1" noChangeArrowheads="1"/>
          </p:cNvSpPr>
          <p:nvPr/>
        </p:nvSpPr>
        <p:spPr bwMode="auto">
          <a:xfrm>
            <a:off x="5151438" y="2559050"/>
            <a:ext cx="450850" cy="452438"/>
          </a:xfrm>
          <a:prstGeom prst="ellipse">
            <a:avLst/>
          </a:prstGeom>
          <a:solidFill>
            <a:srgbClr val="008000">
              <a:alpha val="25098"/>
            </a:srgbClr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cxnSp>
        <p:nvCxnSpPr>
          <p:cNvPr id="25610" name="AutoShape 55"/>
          <p:cNvCxnSpPr>
            <a:cxnSpLocks noChangeAspect="1" noChangeShapeType="1"/>
            <a:stCxn id="25607" idx="0"/>
            <a:endCxn id="25608" idx="2"/>
          </p:cNvCxnSpPr>
          <p:nvPr/>
        </p:nvCxnSpPr>
        <p:spPr bwMode="auto">
          <a:xfrm rot="-5400000">
            <a:off x="3614737" y="1858963"/>
            <a:ext cx="842963" cy="661988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5611" name="AutoShape 56"/>
          <p:cNvCxnSpPr>
            <a:cxnSpLocks noChangeAspect="1" noChangeShapeType="1"/>
            <a:stCxn id="25608" idx="6"/>
            <a:endCxn id="25608" idx="0"/>
          </p:cNvCxnSpPr>
          <p:nvPr/>
        </p:nvCxnSpPr>
        <p:spPr bwMode="auto">
          <a:xfrm flipH="1" flipV="1">
            <a:off x="4603750" y="1530350"/>
            <a:ext cx="238125" cy="238125"/>
          </a:xfrm>
          <a:prstGeom prst="curvedConnector4">
            <a:avLst>
              <a:gd name="adj1" fmla="val -106847"/>
              <a:gd name="adj2" fmla="val 209884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5612" name="AutoShape 57"/>
          <p:cNvCxnSpPr>
            <a:cxnSpLocks noChangeAspect="1" noChangeShapeType="1"/>
            <a:stCxn id="25608" idx="6"/>
            <a:endCxn id="25609" idx="0"/>
          </p:cNvCxnSpPr>
          <p:nvPr/>
        </p:nvCxnSpPr>
        <p:spPr bwMode="auto">
          <a:xfrm>
            <a:off x="4841875" y="1768475"/>
            <a:ext cx="533400" cy="779463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5613" name="AutoShape 58"/>
          <p:cNvCxnSpPr>
            <a:cxnSpLocks noChangeAspect="1" noChangeShapeType="1"/>
            <a:stCxn id="25609" idx="4"/>
            <a:endCxn id="25607" idx="5"/>
          </p:cNvCxnSpPr>
          <p:nvPr/>
        </p:nvCxnSpPr>
        <p:spPr bwMode="auto">
          <a:xfrm rot="16200000" flipV="1">
            <a:off x="4618831" y="2266157"/>
            <a:ext cx="1587" cy="1511300"/>
          </a:xfrm>
          <a:prstGeom prst="curvedConnector3">
            <a:avLst>
              <a:gd name="adj1" fmla="val -12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5614" name="Rectangle 59"/>
          <p:cNvSpPr>
            <a:spLocks noChangeAspect="1" noChangeArrowheads="1"/>
          </p:cNvSpPr>
          <p:nvPr/>
        </p:nvSpPr>
        <p:spPr bwMode="auto">
          <a:xfrm>
            <a:off x="3276600" y="1898650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5615" name="Rectangle 60"/>
          <p:cNvSpPr>
            <a:spLocks noChangeAspect="1" noChangeArrowheads="1"/>
          </p:cNvSpPr>
          <p:nvPr/>
        </p:nvSpPr>
        <p:spPr bwMode="auto">
          <a:xfrm>
            <a:off x="4267200" y="2438400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5616" name="Rectangle 61"/>
          <p:cNvSpPr>
            <a:spLocks noChangeAspect="1" noChangeArrowheads="1"/>
          </p:cNvSpPr>
          <p:nvPr/>
        </p:nvSpPr>
        <p:spPr bwMode="auto">
          <a:xfrm>
            <a:off x="5257800" y="19050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5617" name="Rectangle 62"/>
          <p:cNvSpPr>
            <a:spLocks noChangeAspect="1" noChangeArrowheads="1"/>
          </p:cNvSpPr>
          <p:nvPr/>
        </p:nvSpPr>
        <p:spPr bwMode="auto">
          <a:xfrm>
            <a:off x="5022850" y="1204913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5618" name="Rectangle 63"/>
          <p:cNvSpPr>
            <a:spLocks noChangeAspect="1" noChangeArrowheads="1"/>
          </p:cNvSpPr>
          <p:nvPr/>
        </p:nvSpPr>
        <p:spPr bwMode="auto">
          <a:xfrm>
            <a:off x="4483100" y="2879725"/>
            <a:ext cx="298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5619" name="AutoShape 64"/>
          <p:cNvCxnSpPr>
            <a:cxnSpLocks noChangeAspect="1" noChangeShapeType="1"/>
            <a:stCxn id="25607" idx="7"/>
            <a:endCxn id="25609" idx="1"/>
          </p:cNvCxnSpPr>
          <p:nvPr/>
        </p:nvCxnSpPr>
        <p:spPr bwMode="auto">
          <a:xfrm rot="-5400000">
            <a:off x="4507706" y="1969294"/>
            <a:ext cx="65088" cy="1352550"/>
          </a:xfrm>
          <a:prstGeom prst="curvedConnector3">
            <a:avLst>
              <a:gd name="adj1" fmla="val 297917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5620" name="AutoShape 65"/>
          <p:cNvCxnSpPr>
            <a:cxnSpLocks noChangeAspect="1" noChangeShapeType="1"/>
            <a:stCxn id="25607" idx="4"/>
            <a:endCxn id="25607" idx="2"/>
          </p:cNvCxnSpPr>
          <p:nvPr/>
        </p:nvCxnSpPr>
        <p:spPr bwMode="auto">
          <a:xfrm rot="16200000" flipV="1">
            <a:off x="3467894" y="2848769"/>
            <a:ext cx="236537" cy="238125"/>
          </a:xfrm>
          <a:prstGeom prst="curvedConnector4">
            <a:avLst>
              <a:gd name="adj1" fmla="val -133338"/>
              <a:gd name="adj2" fmla="val 235593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5621" name="Rectangle 66"/>
          <p:cNvSpPr>
            <a:spLocks noChangeAspect="1" noChangeArrowheads="1"/>
          </p:cNvSpPr>
          <p:nvPr/>
        </p:nvSpPr>
        <p:spPr bwMode="auto">
          <a:xfrm>
            <a:off x="2590800" y="2859088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5622" name="Rectangle 22"/>
          <p:cNvSpPr>
            <a:spLocks noChangeArrowheads="1"/>
          </p:cNvSpPr>
          <p:nvPr/>
        </p:nvSpPr>
        <p:spPr bwMode="auto">
          <a:xfrm>
            <a:off x="3276600" y="2438400"/>
            <a:ext cx="3286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5623" name="Rectangle 23"/>
          <p:cNvSpPr>
            <a:spLocks noChangeArrowheads="1"/>
          </p:cNvSpPr>
          <p:nvPr/>
        </p:nvSpPr>
        <p:spPr bwMode="auto">
          <a:xfrm>
            <a:off x="4191000" y="1295400"/>
            <a:ext cx="3667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FF6600"/>
                </a:solidFill>
              </a:rPr>
              <a:t>O</a:t>
            </a:r>
          </a:p>
        </p:txBody>
      </p:sp>
      <p:sp>
        <p:nvSpPr>
          <p:cNvPr id="25624" name="Rectangle 24"/>
          <p:cNvSpPr>
            <a:spLocks noChangeArrowheads="1"/>
          </p:cNvSpPr>
          <p:nvPr/>
        </p:nvSpPr>
        <p:spPr bwMode="auto">
          <a:xfrm>
            <a:off x="5562600" y="2590800"/>
            <a:ext cx="339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008000"/>
                </a:solidFill>
              </a:rPr>
              <a:t>G</a:t>
            </a:r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B826CD8C-0477-834C-B53A-FCC4FCE3844A}" type="slidenum">
              <a:rPr lang="en-US" smtClean="0"/>
              <a:pPr/>
              <a:t>21</a:t>
            </a:fld>
            <a:endParaRPr lang="en-US" dirty="0"/>
          </a:p>
          <a:p>
            <a:endParaRPr lang="en-US" dirty="0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3038" y="301625"/>
            <a:ext cx="6405562" cy="1069975"/>
          </a:xfrm>
        </p:spPr>
        <p:txBody>
          <a:bodyPr/>
          <a:lstStyle/>
          <a:p>
            <a:pPr eaLnBrk="1" hangingPunct="1"/>
            <a:r>
              <a:rPr lang="en-US" dirty="0" smtClean="0"/>
              <a:t>Example: Gambler’s </a:t>
            </a:r>
            <a:r>
              <a:rPr lang="en-US" dirty="0"/>
              <a:t>Ruin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924800" cy="76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View as random walk on a line.</a:t>
            </a:r>
          </a:p>
        </p:txBody>
      </p:sp>
      <p:sp>
        <p:nvSpPr>
          <p:cNvPr id="31751" name="Rectangle 5"/>
          <p:cNvSpPr>
            <a:spLocks noChangeArrowheads="1"/>
          </p:cNvSpPr>
          <p:nvPr/>
        </p:nvSpPr>
        <p:spPr bwMode="auto">
          <a:xfrm>
            <a:off x="685800" y="38100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600" dirty="0">
                <a:solidFill>
                  <a:srgbClr val="008000"/>
                </a:solidFill>
              </a:rPr>
              <a:t>p</a:t>
            </a:r>
            <a:r>
              <a:rPr lang="en-US" sz="3600" dirty="0"/>
              <a:t> ::=</a:t>
            </a:r>
            <a:r>
              <a:rPr lang="en-US" sz="3600" dirty="0" err="1" smtClean="0"/>
              <a:t>Pr</a:t>
            </a:r>
            <a:r>
              <a:rPr lang="en-US" sz="3600" dirty="0"/>
              <a:t>[</a:t>
            </a:r>
            <a:r>
              <a:rPr lang="en-US" sz="3600" dirty="0" smtClean="0">
                <a:solidFill>
                  <a:srgbClr val="008000"/>
                </a:solidFill>
              </a:rPr>
              <a:t>win</a:t>
            </a:r>
            <a:r>
              <a:rPr lang="en-US" sz="3600" dirty="0" smtClean="0"/>
              <a:t> </a:t>
            </a:r>
            <a:r>
              <a:rPr lang="en-US" sz="3600" dirty="0"/>
              <a:t>a </a:t>
            </a:r>
            <a:r>
              <a:rPr lang="en-US" sz="3600" dirty="0" smtClean="0"/>
              <a:t>bet]</a:t>
            </a:r>
            <a:endParaRPr lang="en-US" dirty="0"/>
          </a:p>
        </p:txBody>
      </p:sp>
      <p:sp>
        <p:nvSpPr>
          <p:cNvPr id="54280" name="Oval 6"/>
          <p:cNvSpPr>
            <a:spLocks noChangeArrowheads="1"/>
          </p:cNvSpPr>
          <p:nvPr/>
        </p:nvSpPr>
        <p:spPr bwMode="auto">
          <a:xfrm>
            <a:off x="27305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CC0000"/>
                </a:solidFill>
              </a:rPr>
              <a:t>$0</a:t>
            </a:r>
          </a:p>
        </p:txBody>
      </p:sp>
      <p:sp>
        <p:nvSpPr>
          <p:cNvPr id="54281" name="Oval 10"/>
          <p:cNvSpPr>
            <a:spLocks noChangeArrowheads="1"/>
          </p:cNvSpPr>
          <p:nvPr/>
        </p:nvSpPr>
        <p:spPr bwMode="auto">
          <a:xfrm>
            <a:off x="3463925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n-1</a:t>
            </a:r>
          </a:p>
        </p:txBody>
      </p:sp>
      <p:cxnSp>
        <p:nvCxnSpPr>
          <p:cNvPr id="54282" name="AutoShape 13"/>
          <p:cNvCxnSpPr>
            <a:cxnSpLocks noChangeShapeType="1"/>
            <a:stCxn id="54312" idx="2"/>
            <a:endCxn id="54280" idx="6"/>
          </p:cNvCxnSpPr>
          <p:nvPr/>
        </p:nvCxnSpPr>
        <p:spPr bwMode="auto">
          <a:xfrm flipH="1">
            <a:off x="730250" y="3048000"/>
            <a:ext cx="488950" cy="0"/>
          </a:xfrm>
          <a:prstGeom prst="straightConnector1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283" name="Oval 14"/>
          <p:cNvSpPr>
            <a:spLocks noChangeArrowheads="1"/>
          </p:cNvSpPr>
          <p:nvPr/>
        </p:nvSpPr>
        <p:spPr bwMode="auto">
          <a:xfrm>
            <a:off x="44323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</a:t>
            </a:r>
          </a:p>
        </p:txBody>
      </p:sp>
      <p:cxnSp>
        <p:nvCxnSpPr>
          <p:cNvPr id="54284" name="AutoShape 15"/>
          <p:cNvCxnSpPr>
            <a:cxnSpLocks noChangeShapeType="1"/>
            <a:stCxn id="54281" idx="7"/>
            <a:endCxn id="54283" idx="1"/>
          </p:cNvCxnSpPr>
          <p:nvPr/>
        </p:nvCxnSpPr>
        <p:spPr bwMode="auto">
          <a:xfrm rot="5400000" flipV="1">
            <a:off x="4175919" y="2564606"/>
            <a:ext cx="1588" cy="6445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285" name="AutoShape 16"/>
          <p:cNvCxnSpPr>
            <a:cxnSpLocks noChangeShapeType="1"/>
            <a:stCxn id="54283" idx="3"/>
            <a:endCxn id="54281" idx="5"/>
          </p:cNvCxnSpPr>
          <p:nvPr/>
        </p:nvCxnSpPr>
        <p:spPr bwMode="auto">
          <a:xfrm rot="5400000">
            <a:off x="4175919" y="2888456"/>
            <a:ext cx="1588" cy="644525"/>
          </a:xfrm>
          <a:prstGeom prst="curvedConnector3">
            <a:avLst>
              <a:gd name="adj1" fmla="val 130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286" name="Oval 17"/>
          <p:cNvSpPr>
            <a:spLocks noChangeArrowheads="1"/>
          </p:cNvSpPr>
          <p:nvPr/>
        </p:nvSpPr>
        <p:spPr bwMode="auto">
          <a:xfrm>
            <a:off x="5368925" y="2809875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n+1</a:t>
            </a:r>
          </a:p>
        </p:txBody>
      </p:sp>
      <p:cxnSp>
        <p:nvCxnSpPr>
          <p:cNvPr id="54287" name="AutoShape 18"/>
          <p:cNvCxnSpPr>
            <a:cxnSpLocks noChangeShapeType="1"/>
            <a:stCxn id="54283" idx="7"/>
            <a:endCxn id="54286" idx="1"/>
          </p:cNvCxnSpPr>
          <p:nvPr/>
        </p:nvCxnSpPr>
        <p:spPr bwMode="auto">
          <a:xfrm rot="-5400000">
            <a:off x="5124450" y="2574925"/>
            <a:ext cx="9525" cy="612775"/>
          </a:xfrm>
          <a:prstGeom prst="curvedConnector3">
            <a:avLst>
              <a:gd name="adj1" fmla="val 2166667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288" name="AutoShape 19"/>
          <p:cNvCxnSpPr>
            <a:cxnSpLocks noChangeShapeType="1"/>
            <a:stCxn id="54286" idx="3"/>
            <a:endCxn id="54283" idx="5"/>
          </p:cNvCxnSpPr>
          <p:nvPr/>
        </p:nvCxnSpPr>
        <p:spPr bwMode="auto">
          <a:xfrm rot="5400000">
            <a:off x="5124450" y="2898775"/>
            <a:ext cx="9525" cy="612775"/>
          </a:xfrm>
          <a:prstGeom prst="curvedConnector3">
            <a:avLst>
              <a:gd name="adj1" fmla="val 2150000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289" name="Oval 25"/>
          <p:cNvSpPr>
            <a:spLocks noChangeArrowheads="1"/>
          </p:cNvSpPr>
          <p:nvPr/>
        </p:nvSpPr>
        <p:spPr bwMode="auto">
          <a:xfrm>
            <a:off x="83820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008000"/>
                </a:solidFill>
              </a:rPr>
              <a:t>T</a:t>
            </a:r>
          </a:p>
        </p:txBody>
      </p:sp>
      <p:cxnSp>
        <p:nvCxnSpPr>
          <p:cNvPr id="54290" name="AutoShape 34"/>
          <p:cNvCxnSpPr>
            <a:cxnSpLocks noChangeShapeType="1"/>
            <a:stCxn id="54280" idx="2"/>
            <a:endCxn id="54280" idx="0"/>
          </p:cNvCxnSpPr>
          <p:nvPr/>
        </p:nvCxnSpPr>
        <p:spPr bwMode="auto">
          <a:xfrm rot="10800000" flipH="1">
            <a:off x="273050" y="28194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3" name="Oval 35"/>
          <p:cNvSpPr>
            <a:spLocks noChangeArrowheads="1"/>
          </p:cNvSpPr>
          <p:nvPr/>
        </p:nvSpPr>
        <p:spPr bwMode="auto">
          <a:xfrm>
            <a:off x="5486400" y="41148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k</a:t>
            </a:r>
          </a:p>
        </p:txBody>
      </p:sp>
      <p:sp>
        <p:nvSpPr>
          <p:cNvPr id="31764" name="Oval 36"/>
          <p:cNvSpPr>
            <a:spLocks noChangeArrowheads="1"/>
          </p:cNvSpPr>
          <p:nvPr/>
        </p:nvSpPr>
        <p:spPr bwMode="auto">
          <a:xfrm>
            <a:off x="6553200" y="41148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Arial" pitchFamily="-111" charset="0"/>
            </a:endParaRPr>
          </a:p>
        </p:txBody>
      </p:sp>
      <p:cxnSp>
        <p:nvCxnSpPr>
          <p:cNvPr id="31765" name="AutoShape 37"/>
          <p:cNvCxnSpPr>
            <a:cxnSpLocks noChangeShapeType="1"/>
            <a:stCxn id="31763" idx="7"/>
            <a:endCxn id="31764" idx="1"/>
          </p:cNvCxnSpPr>
          <p:nvPr/>
        </p:nvCxnSpPr>
        <p:spPr bwMode="auto">
          <a:xfrm rot="5400000" flipV="1">
            <a:off x="6247606" y="3810794"/>
            <a:ext cx="1588" cy="74295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31766" name="Rectangle 38"/>
          <p:cNvSpPr>
            <a:spLocks noChangeArrowheads="1"/>
          </p:cNvSpPr>
          <p:nvPr/>
        </p:nvSpPr>
        <p:spPr bwMode="auto">
          <a:xfrm>
            <a:off x="6053138" y="3505200"/>
            <a:ext cx="347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p</a:t>
            </a:r>
          </a:p>
        </p:txBody>
      </p:sp>
      <p:sp>
        <p:nvSpPr>
          <p:cNvPr id="31767" name="Rectangle 39"/>
          <p:cNvSpPr>
            <a:spLocks noChangeArrowheads="1"/>
          </p:cNvSpPr>
          <p:nvPr/>
        </p:nvSpPr>
        <p:spPr bwMode="auto">
          <a:xfrm>
            <a:off x="6440488" y="4143375"/>
            <a:ext cx="631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k+1</a:t>
            </a:r>
          </a:p>
        </p:txBody>
      </p:sp>
      <p:sp>
        <p:nvSpPr>
          <p:cNvPr id="31768" name="Oval 40"/>
          <p:cNvSpPr>
            <a:spLocks noChangeArrowheads="1"/>
          </p:cNvSpPr>
          <p:nvPr/>
        </p:nvSpPr>
        <p:spPr bwMode="auto">
          <a:xfrm>
            <a:off x="6791325" y="48768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Arial" pitchFamily="-111" charset="0"/>
            </a:endParaRPr>
          </a:p>
        </p:txBody>
      </p:sp>
      <p:sp>
        <p:nvSpPr>
          <p:cNvPr id="31769" name="Oval 41"/>
          <p:cNvSpPr>
            <a:spLocks noChangeArrowheads="1"/>
          </p:cNvSpPr>
          <p:nvPr/>
        </p:nvSpPr>
        <p:spPr bwMode="auto">
          <a:xfrm>
            <a:off x="7848600" y="4867275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k</a:t>
            </a:r>
          </a:p>
        </p:txBody>
      </p:sp>
      <p:cxnSp>
        <p:nvCxnSpPr>
          <p:cNvPr id="31770" name="AutoShape 42"/>
          <p:cNvCxnSpPr>
            <a:cxnSpLocks noChangeShapeType="1"/>
            <a:stCxn id="31769" idx="3"/>
          </p:cNvCxnSpPr>
          <p:nvPr/>
        </p:nvCxnSpPr>
        <p:spPr bwMode="auto">
          <a:xfrm rot="5400000">
            <a:off x="7543006" y="4887119"/>
            <a:ext cx="1588" cy="742950"/>
          </a:xfrm>
          <a:prstGeom prst="curvedConnector3">
            <a:avLst>
              <a:gd name="adj1" fmla="val 132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31771" name="Rectangle 43"/>
          <p:cNvSpPr>
            <a:spLocks noChangeArrowheads="1"/>
          </p:cNvSpPr>
          <p:nvPr/>
        </p:nvSpPr>
        <p:spPr bwMode="auto">
          <a:xfrm>
            <a:off x="6705600" y="4875213"/>
            <a:ext cx="612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k-1</a:t>
            </a:r>
          </a:p>
        </p:txBody>
      </p:sp>
      <p:sp>
        <p:nvSpPr>
          <p:cNvPr id="31772" name="Rectangle 44"/>
          <p:cNvSpPr>
            <a:spLocks noChangeArrowheads="1"/>
          </p:cNvSpPr>
          <p:nvPr/>
        </p:nvSpPr>
        <p:spPr bwMode="auto">
          <a:xfrm>
            <a:off x="7391400" y="5410200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q</a:t>
            </a:r>
            <a:endParaRPr lang="en-US">
              <a:solidFill>
                <a:srgbClr val="008000"/>
              </a:solidFill>
            </a:endParaRPr>
          </a:p>
        </p:txBody>
      </p:sp>
      <p:cxnSp>
        <p:nvCxnSpPr>
          <p:cNvPr id="54301" name="AutoShape 48"/>
          <p:cNvCxnSpPr>
            <a:cxnSpLocks noChangeShapeType="1"/>
            <a:stCxn id="54289" idx="6"/>
            <a:endCxn id="54289" idx="0"/>
          </p:cNvCxnSpPr>
          <p:nvPr/>
        </p:nvCxnSpPr>
        <p:spPr bwMode="auto">
          <a:xfrm flipH="1" flipV="1">
            <a:off x="8610600" y="28194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02" name="Rectangle 49"/>
          <p:cNvSpPr>
            <a:spLocks noChangeArrowheads="1"/>
          </p:cNvSpPr>
          <p:nvPr/>
        </p:nvSpPr>
        <p:spPr bwMode="auto">
          <a:xfrm>
            <a:off x="6324600" y="2590800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Arial" pitchFamily="-111" charset="0"/>
              </a:rPr>
              <a:t>…</a:t>
            </a:r>
          </a:p>
        </p:txBody>
      </p:sp>
      <p:cxnSp>
        <p:nvCxnSpPr>
          <p:cNvPr id="54303" name="AutoShape 53"/>
          <p:cNvCxnSpPr>
            <a:cxnSpLocks noChangeShapeType="1"/>
            <a:stCxn id="54309" idx="6"/>
            <a:endCxn id="54289" idx="2"/>
          </p:cNvCxnSpPr>
          <p:nvPr/>
        </p:nvCxnSpPr>
        <p:spPr bwMode="auto">
          <a:xfrm>
            <a:off x="7937500" y="3048000"/>
            <a:ext cx="444500" cy="0"/>
          </a:xfrm>
          <a:prstGeom prst="straightConnector1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54304" name="Rectangle 54"/>
          <p:cNvSpPr>
            <a:spLocks noChangeArrowheads="1"/>
          </p:cNvSpPr>
          <p:nvPr/>
        </p:nvSpPr>
        <p:spPr bwMode="auto">
          <a:xfrm>
            <a:off x="2286000" y="2590800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Arial" pitchFamily="-111" charset="0"/>
              </a:rPr>
              <a:t>…</a:t>
            </a:r>
          </a:p>
        </p:txBody>
      </p:sp>
      <p:cxnSp>
        <p:nvCxnSpPr>
          <p:cNvPr id="54305" name="AutoShape 59"/>
          <p:cNvCxnSpPr>
            <a:cxnSpLocks noChangeShapeType="1"/>
            <a:stCxn id="54286" idx="7"/>
          </p:cNvCxnSpPr>
          <p:nvPr/>
        </p:nvCxnSpPr>
        <p:spPr bwMode="auto">
          <a:xfrm rot="5400000" flipV="1">
            <a:off x="6049962" y="2586038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06" name="AutoShape 60"/>
          <p:cNvCxnSpPr>
            <a:cxnSpLocks noChangeShapeType="1"/>
            <a:endCxn id="54286" idx="5"/>
          </p:cNvCxnSpPr>
          <p:nvPr/>
        </p:nvCxnSpPr>
        <p:spPr bwMode="auto">
          <a:xfrm rot="16200000" flipV="1">
            <a:off x="6049962" y="2909888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cxnSp>
        <p:nvCxnSpPr>
          <p:cNvPr id="54307" name="AutoShape 65"/>
          <p:cNvCxnSpPr>
            <a:cxnSpLocks noChangeShapeType="1"/>
            <a:endCxn id="54281" idx="1"/>
          </p:cNvCxnSpPr>
          <p:nvPr/>
        </p:nvCxnSpPr>
        <p:spPr bwMode="auto">
          <a:xfrm rot="5400000" flipV="1">
            <a:off x="3212306" y="2567782"/>
            <a:ext cx="1587" cy="635000"/>
          </a:xfrm>
          <a:prstGeom prst="curvedConnector3">
            <a:avLst>
              <a:gd name="adj1" fmla="val -124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08" name="AutoShape 66"/>
          <p:cNvCxnSpPr>
            <a:cxnSpLocks noChangeShapeType="1"/>
            <a:stCxn id="54281" idx="3"/>
          </p:cNvCxnSpPr>
          <p:nvPr/>
        </p:nvCxnSpPr>
        <p:spPr bwMode="auto">
          <a:xfrm rot="5400000">
            <a:off x="3212306" y="2893219"/>
            <a:ext cx="1588" cy="635000"/>
          </a:xfrm>
          <a:prstGeom prst="curvedConnector3">
            <a:avLst>
              <a:gd name="adj1" fmla="val 131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309" name="Oval 67"/>
          <p:cNvSpPr>
            <a:spLocks noChangeArrowheads="1"/>
          </p:cNvSpPr>
          <p:nvPr/>
        </p:nvSpPr>
        <p:spPr bwMode="auto">
          <a:xfrm>
            <a:off x="74803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T-1 </a:t>
            </a:r>
          </a:p>
        </p:txBody>
      </p:sp>
      <p:cxnSp>
        <p:nvCxnSpPr>
          <p:cNvPr id="54310" name="AutoShape 68"/>
          <p:cNvCxnSpPr>
            <a:cxnSpLocks noChangeShapeType="1"/>
            <a:endCxn id="54309" idx="1"/>
          </p:cNvCxnSpPr>
          <p:nvPr/>
        </p:nvCxnSpPr>
        <p:spPr bwMode="auto">
          <a:xfrm rot="-5400000">
            <a:off x="7235825" y="2584450"/>
            <a:ext cx="9525" cy="612775"/>
          </a:xfrm>
          <a:prstGeom prst="curvedConnector3">
            <a:avLst>
              <a:gd name="adj1" fmla="val 2166667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11" name="AutoShape 69"/>
          <p:cNvCxnSpPr>
            <a:cxnSpLocks noChangeShapeType="1"/>
            <a:stCxn id="54309" idx="3"/>
          </p:cNvCxnSpPr>
          <p:nvPr/>
        </p:nvCxnSpPr>
        <p:spPr bwMode="auto">
          <a:xfrm rot="5400000">
            <a:off x="7235825" y="2908300"/>
            <a:ext cx="9525" cy="612775"/>
          </a:xfrm>
          <a:prstGeom prst="curvedConnector3">
            <a:avLst>
              <a:gd name="adj1" fmla="val 2150000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312" name="Oval 70"/>
          <p:cNvSpPr>
            <a:spLocks noChangeArrowheads="1"/>
          </p:cNvSpPr>
          <p:nvPr/>
        </p:nvSpPr>
        <p:spPr bwMode="auto">
          <a:xfrm>
            <a:off x="12192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$1</a:t>
            </a:r>
          </a:p>
        </p:txBody>
      </p:sp>
      <p:cxnSp>
        <p:nvCxnSpPr>
          <p:cNvPr id="54313" name="AutoShape 71"/>
          <p:cNvCxnSpPr>
            <a:cxnSpLocks noChangeShapeType="1"/>
            <a:stCxn id="54312" idx="7"/>
          </p:cNvCxnSpPr>
          <p:nvPr/>
        </p:nvCxnSpPr>
        <p:spPr bwMode="auto">
          <a:xfrm rot="5400000" flipV="1">
            <a:off x="1931194" y="2564606"/>
            <a:ext cx="1588" cy="6445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14" name="AutoShape 72"/>
          <p:cNvCxnSpPr>
            <a:cxnSpLocks noChangeShapeType="1"/>
            <a:endCxn id="54312" idx="5"/>
          </p:cNvCxnSpPr>
          <p:nvPr/>
        </p:nvCxnSpPr>
        <p:spPr bwMode="auto">
          <a:xfrm rot="5400000">
            <a:off x="1931194" y="2886869"/>
            <a:ext cx="1587" cy="644525"/>
          </a:xfrm>
          <a:prstGeom prst="curvedConnector3">
            <a:avLst>
              <a:gd name="adj1" fmla="val 130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31787" name="Rectangle 5"/>
          <p:cNvSpPr>
            <a:spLocks noChangeArrowheads="1"/>
          </p:cNvSpPr>
          <p:nvPr/>
        </p:nvSpPr>
        <p:spPr bwMode="auto">
          <a:xfrm>
            <a:off x="685800" y="48006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600" dirty="0">
                <a:solidFill>
                  <a:srgbClr val="CC0000"/>
                </a:solidFill>
              </a:rPr>
              <a:t>q </a:t>
            </a:r>
            <a:r>
              <a:rPr lang="en-US" sz="3600" dirty="0"/>
              <a:t>::= 1-</a:t>
            </a:r>
            <a:r>
              <a:rPr lang="en-US" sz="3600" dirty="0">
                <a:solidFill>
                  <a:srgbClr val="008000"/>
                </a:solidFill>
              </a:rPr>
              <a:t>p</a:t>
            </a:r>
            <a:r>
              <a:rPr lang="en-US" sz="3600" dirty="0"/>
              <a:t> = </a:t>
            </a:r>
            <a:r>
              <a:rPr lang="en-US" sz="3600" dirty="0" err="1" smtClean="0"/>
              <a:t>Pr</a:t>
            </a:r>
            <a:r>
              <a:rPr lang="en-US" sz="3600" dirty="0"/>
              <a:t>[</a:t>
            </a:r>
            <a:r>
              <a:rPr lang="en-US" sz="3600" dirty="0" smtClean="0">
                <a:solidFill>
                  <a:srgbClr val="CC0000"/>
                </a:solidFill>
              </a:rPr>
              <a:t>lose</a:t>
            </a:r>
            <a:r>
              <a:rPr lang="en-US" sz="3600" dirty="0" smtClean="0"/>
              <a:t> </a:t>
            </a:r>
            <a:r>
              <a:rPr lang="en-US" sz="3600" dirty="0"/>
              <a:t>a </a:t>
            </a:r>
            <a:r>
              <a:rPr lang="en-US" sz="3600" dirty="0" smtClean="0"/>
              <a:t>bet]</a:t>
            </a:r>
            <a:endParaRPr lang="en-US" sz="3600" dirty="0"/>
          </a:p>
        </p:txBody>
      </p:sp>
      <p:sp>
        <p:nvSpPr>
          <p:cNvPr id="31788" name="Rectangle 5"/>
          <p:cNvSpPr>
            <a:spLocks noChangeArrowheads="1"/>
          </p:cNvSpPr>
          <p:nvPr/>
        </p:nvSpPr>
        <p:spPr bwMode="auto">
          <a:xfrm>
            <a:off x="685800" y="57912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What is </a:t>
            </a:r>
            <a:r>
              <a:rPr lang="en-US" sz="3600" dirty="0" err="1" smtClean="0"/>
              <a:t>Pr</a:t>
            </a:r>
            <a:r>
              <a:rPr lang="en-US" sz="3600" dirty="0"/>
              <a:t>[</a:t>
            </a:r>
            <a:r>
              <a:rPr lang="en-US" sz="3600" dirty="0" smtClean="0"/>
              <a:t>reach </a:t>
            </a:r>
            <a:r>
              <a:rPr lang="en-US" sz="3600" dirty="0">
                <a:solidFill>
                  <a:srgbClr val="008000"/>
                </a:solidFill>
              </a:rPr>
              <a:t>T</a:t>
            </a:r>
            <a:r>
              <a:rPr lang="en-US" sz="3600" dirty="0"/>
              <a:t> before </a:t>
            </a:r>
            <a:r>
              <a:rPr lang="en-US" sz="3600" dirty="0" smtClean="0">
                <a:solidFill>
                  <a:srgbClr val="CC0000"/>
                </a:solidFill>
              </a:rPr>
              <a:t>0</a:t>
            </a:r>
            <a:r>
              <a:rPr lang="en-US" sz="3600" dirty="0"/>
              <a:t>]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sp>
        <p:nvSpPr>
          <p:cNvPr id="45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14,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09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1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/>
      <p:bldP spid="31763" grpId="0" animBg="1"/>
      <p:bldP spid="31764" grpId="0" animBg="1"/>
      <p:bldP spid="31766" grpId="0"/>
      <p:bldP spid="31767" grpId="0"/>
      <p:bldP spid="31768" grpId="0" animBg="1"/>
      <p:bldP spid="31769" grpId="0" animBg="1"/>
      <p:bldP spid="31771" grpId="0"/>
      <p:bldP spid="31772" grpId="0"/>
      <p:bldP spid="31787" grpId="0"/>
      <p:bldP spid="3178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4E5A7F2C-4A32-A14D-9867-A3721D1A9C1D}" type="slidenum">
              <a:rPr lang="en-US" smtClean="0"/>
              <a:pPr/>
              <a:t>3</a:t>
            </a:fld>
            <a:endParaRPr lang="en-US" dirty="0"/>
          </a:p>
          <a:p>
            <a:endParaRPr lang="en-US" dirty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Applications of Random Walk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53400" cy="36576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Physics — Brownian motion</a:t>
            </a:r>
          </a:p>
          <a:p>
            <a:pPr eaLnBrk="1" hangingPunct="1"/>
            <a:r>
              <a:rPr lang="en-US" sz="4800" dirty="0" smtClean="0"/>
              <a:t>Finance — stocks, options</a:t>
            </a:r>
          </a:p>
          <a:p>
            <a:pPr eaLnBrk="1" hangingPunct="1"/>
            <a:r>
              <a:rPr lang="en-US" sz="4800" dirty="0" smtClean="0"/>
              <a:t>Algorithms </a:t>
            </a:r>
            <a:r>
              <a:rPr lang="en-US" sz="4800" dirty="0"/>
              <a:t>— web search, </a:t>
            </a:r>
            <a:r>
              <a:rPr lang="en-US" sz="4800" dirty="0" smtClean="0"/>
              <a:t>clustering</a:t>
            </a:r>
            <a:endParaRPr lang="en-US" sz="480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D73E32CF-FE78-5945-942C-324A7986BBD0}" type="slidenum">
              <a:rPr lang="en-US" smtClean="0"/>
              <a:pPr/>
              <a:t>4</a:t>
            </a:fld>
            <a:endParaRPr lang="en-US" dirty="0"/>
          </a:p>
          <a:p>
            <a:endParaRPr lang="en-US" dirty="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Google Page Rank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49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Which webpages </a:t>
            </a:r>
            <a:r>
              <a:rPr lang="en-US" dirty="0"/>
              <a:t>are “more important?”</a:t>
            </a:r>
          </a:p>
          <a:p>
            <a:pPr eaLnBrk="1" hangingPunct="1">
              <a:buFontTx/>
              <a:buNone/>
            </a:pPr>
            <a:endParaRPr lang="en-US" sz="1000" dirty="0"/>
          </a:p>
          <a:p>
            <a:pPr eaLnBrk="1" hangingPunct="1">
              <a:buFontTx/>
              <a:buNone/>
            </a:pPr>
            <a:r>
              <a:rPr lang="en-US" dirty="0"/>
              <a:t>Model of internet:</a:t>
            </a:r>
          </a:p>
          <a:p>
            <a:pPr eaLnBrk="1" hangingPunct="1"/>
            <a:r>
              <a:rPr lang="en-US" dirty="0"/>
              <a:t>Users click random link on a page.</a:t>
            </a:r>
          </a:p>
          <a:p>
            <a:pPr eaLnBrk="1" hangingPunct="1"/>
            <a:r>
              <a:rPr lang="en-US" dirty="0"/>
              <a:t>Occasionally start over.</a:t>
            </a:r>
          </a:p>
          <a:p>
            <a:pPr eaLnBrk="1" hangingPunct="1">
              <a:buFontTx/>
              <a:buNone/>
            </a:pPr>
            <a:endParaRPr lang="en-US" sz="1000" dirty="0"/>
          </a:p>
          <a:p>
            <a:pPr eaLnBrk="1" hangingPunct="1">
              <a:buFontTx/>
              <a:buNone/>
            </a:pPr>
            <a:r>
              <a:rPr lang="en-US" dirty="0"/>
              <a:t>A page is “more important” if </a:t>
            </a:r>
            <a:r>
              <a:rPr lang="en-US" dirty="0" smtClean="0"/>
              <a:t>viewed </a:t>
            </a:r>
            <a:r>
              <a:rPr lang="en-US" dirty="0"/>
              <a:t>a large fraction of </a:t>
            </a:r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5E1BA450-280F-8A40-AB9C-518CB5D8C9F4}" type="slidenum">
              <a:rPr lang="en-US" smtClean="0"/>
              <a:pPr/>
              <a:t>5</a:t>
            </a:fld>
            <a:endParaRPr lang="en-US" dirty="0"/>
          </a:p>
          <a:p>
            <a:endParaRPr lang="en-US" dirty="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Graph With Probable Transitions</a:t>
            </a:r>
          </a:p>
        </p:txBody>
      </p:sp>
      <p:sp>
        <p:nvSpPr>
          <p:cNvPr id="3110" name="AutoShape 38"/>
          <p:cNvSpPr>
            <a:spLocks noChangeArrowheads="1"/>
          </p:cNvSpPr>
          <p:nvPr/>
        </p:nvSpPr>
        <p:spPr bwMode="auto">
          <a:xfrm>
            <a:off x="6400800" y="1676400"/>
            <a:ext cx="2514600" cy="1143000"/>
          </a:xfrm>
          <a:prstGeom prst="wedgeRectCallout">
            <a:avLst>
              <a:gd name="adj1" fmla="val -89144"/>
              <a:gd name="adj2" fmla="val 57639"/>
            </a:avLst>
          </a:prstGeom>
          <a:solidFill>
            <a:srgbClr val="E6E6E6"/>
          </a:solidFill>
          <a:ln w="31750">
            <a:solidFill>
              <a:srgbClr val="FF6600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Outgoing-edge probabilities sum to 1</a:t>
            </a:r>
          </a:p>
        </p:txBody>
      </p:sp>
      <p:sp>
        <p:nvSpPr>
          <p:cNvPr id="23559" name="Oval 39"/>
          <p:cNvSpPr>
            <a:spLocks noChangeAspect="1" noChangeArrowheads="1"/>
          </p:cNvSpPr>
          <p:nvPr/>
        </p:nvSpPr>
        <p:spPr bwMode="auto">
          <a:xfrm>
            <a:off x="2684463" y="4386263"/>
            <a:ext cx="792162" cy="792162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sp>
        <p:nvSpPr>
          <p:cNvPr id="23560" name="Oval 40"/>
          <p:cNvSpPr>
            <a:spLocks noChangeAspect="1" noChangeArrowheads="1"/>
          </p:cNvSpPr>
          <p:nvPr/>
        </p:nvSpPr>
        <p:spPr bwMode="auto">
          <a:xfrm>
            <a:off x="4268788" y="2486025"/>
            <a:ext cx="792162" cy="792163"/>
          </a:xfrm>
          <a:prstGeom prst="ellipse">
            <a:avLst/>
          </a:prstGeom>
          <a:solidFill>
            <a:srgbClr val="FF6600">
              <a:alpha val="25098"/>
            </a:srgbClr>
          </a:solidFill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sp>
        <p:nvSpPr>
          <p:cNvPr id="23561" name="Oval 41"/>
          <p:cNvSpPr>
            <a:spLocks noChangeAspect="1" noChangeArrowheads="1"/>
          </p:cNvSpPr>
          <p:nvPr/>
        </p:nvSpPr>
        <p:spPr bwMode="auto">
          <a:xfrm>
            <a:off x="5626100" y="4271963"/>
            <a:ext cx="792163" cy="793750"/>
          </a:xfrm>
          <a:prstGeom prst="ellipse">
            <a:avLst/>
          </a:prstGeom>
          <a:solidFill>
            <a:srgbClr val="008000">
              <a:alpha val="25098"/>
            </a:srgbClr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3562" name="AutoShape 42"/>
          <p:cNvCxnSpPr>
            <a:cxnSpLocks noChangeAspect="1" noChangeShapeType="1"/>
            <a:stCxn id="23559" idx="0"/>
            <a:endCxn id="23560" idx="2"/>
          </p:cNvCxnSpPr>
          <p:nvPr/>
        </p:nvCxnSpPr>
        <p:spPr bwMode="auto">
          <a:xfrm rot="-5400000">
            <a:off x="2922588" y="3040063"/>
            <a:ext cx="1482725" cy="1165225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3563" name="AutoShape 43"/>
          <p:cNvCxnSpPr>
            <a:cxnSpLocks noChangeAspect="1" noChangeShapeType="1"/>
            <a:stCxn id="23560" idx="6"/>
            <a:endCxn id="23560" idx="0"/>
          </p:cNvCxnSpPr>
          <p:nvPr/>
        </p:nvCxnSpPr>
        <p:spPr bwMode="auto">
          <a:xfrm flipH="1" flipV="1">
            <a:off x="4664075" y="2463800"/>
            <a:ext cx="417513" cy="417513"/>
          </a:xfrm>
          <a:prstGeom prst="curvedConnector4">
            <a:avLst>
              <a:gd name="adj1" fmla="val -106847"/>
              <a:gd name="adj2" fmla="val 209884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3564" name="AutoShape 44"/>
          <p:cNvCxnSpPr>
            <a:cxnSpLocks noChangeAspect="1" noChangeShapeType="1"/>
            <a:stCxn id="23560" idx="6"/>
            <a:endCxn id="23561" idx="0"/>
          </p:cNvCxnSpPr>
          <p:nvPr/>
        </p:nvCxnSpPr>
        <p:spPr bwMode="auto">
          <a:xfrm>
            <a:off x="5081588" y="2881313"/>
            <a:ext cx="939800" cy="1370012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3565" name="AutoShape 45"/>
          <p:cNvCxnSpPr>
            <a:cxnSpLocks noChangeAspect="1" noChangeShapeType="1"/>
            <a:stCxn id="23561" idx="4"/>
            <a:endCxn id="23559" idx="5"/>
          </p:cNvCxnSpPr>
          <p:nvPr/>
        </p:nvCxnSpPr>
        <p:spPr bwMode="auto">
          <a:xfrm rot="16200000" flipV="1">
            <a:off x="4689475" y="3754438"/>
            <a:ext cx="3175" cy="2660650"/>
          </a:xfrm>
          <a:prstGeom prst="curvedConnector3">
            <a:avLst>
              <a:gd name="adj1" fmla="val -12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3118" name="Rectangle 46"/>
          <p:cNvSpPr>
            <a:spLocks noChangeAspect="1" noChangeArrowheads="1"/>
          </p:cNvSpPr>
          <p:nvPr/>
        </p:nvSpPr>
        <p:spPr bwMode="auto">
          <a:xfrm>
            <a:off x="2667000" y="2971800"/>
            <a:ext cx="742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3119" name="Rectangle 47"/>
          <p:cNvSpPr>
            <a:spLocks noChangeAspect="1" noChangeArrowheads="1"/>
          </p:cNvSpPr>
          <p:nvPr/>
        </p:nvSpPr>
        <p:spPr bwMode="auto">
          <a:xfrm>
            <a:off x="4191000" y="4191000"/>
            <a:ext cx="742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3120" name="Rectangle 48"/>
          <p:cNvSpPr>
            <a:spLocks noChangeAspect="1" noChangeArrowheads="1"/>
          </p:cNvSpPr>
          <p:nvPr/>
        </p:nvSpPr>
        <p:spPr bwMode="auto">
          <a:xfrm>
            <a:off x="5965825" y="3154363"/>
            <a:ext cx="800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3121" name="Rectangle 49"/>
          <p:cNvSpPr>
            <a:spLocks noChangeAspect="1" noChangeArrowheads="1"/>
          </p:cNvSpPr>
          <p:nvPr/>
        </p:nvSpPr>
        <p:spPr bwMode="auto">
          <a:xfrm>
            <a:off x="5399088" y="1752600"/>
            <a:ext cx="742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3122" name="Rectangle 50"/>
          <p:cNvSpPr>
            <a:spLocks noChangeAspect="1" noChangeArrowheads="1"/>
          </p:cNvSpPr>
          <p:nvPr/>
        </p:nvSpPr>
        <p:spPr bwMode="auto">
          <a:xfrm>
            <a:off x="4572000" y="4967288"/>
            <a:ext cx="3444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3571" name="AutoShape 51"/>
          <p:cNvCxnSpPr>
            <a:cxnSpLocks noChangeAspect="1" noChangeShapeType="1"/>
            <a:stCxn id="23559" idx="7"/>
            <a:endCxn id="23561" idx="1"/>
          </p:cNvCxnSpPr>
          <p:nvPr/>
        </p:nvCxnSpPr>
        <p:spPr bwMode="auto">
          <a:xfrm rot="-5400000">
            <a:off x="4495007" y="3232944"/>
            <a:ext cx="112712" cy="2381250"/>
          </a:xfrm>
          <a:prstGeom prst="curvedConnector3">
            <a:avLst>
              <a:gd name="adj1" fmla="val 297917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3572" name="AutoShape 52"/>
          <p:cNvCxnSpPr>
            <a:cxnSpLocks noChangeAspect="1" noChangeShapeType="1"/>
            <a:stCxn id="23559" idx="4"/>
            <a:endCxn id="23559" idx="2"/>
          </p:cNvCxnSpPr>
          <p:nvPr/>
        </p:nvCxnSpPr>
        <p:spPr bwMode="auto">
          <a:xfrm rot="16200000" flipV="1">
            <a:off x="2663825" y="4781550"/>
            <a:ext cx="417513" cy="417513"/>
          </a:xfrm>
          <a:prstGeom prst="curvedConnector4">
            <a:avLst>
              <a:gd name="adj1" fmla="val -133338"/>
              <a:gd name="adj2" fmla="val 235593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125" name="Rectangle 53"/>
          <p:cNvSpPr>
            <a:spLocks noChangeAspect="1" noChangeArrowheads="1"/>
          </p:cNvSpPr>
          <p:nvPr/>
        </p:nvSpPr>
        <p:spPr bwMode="auto">
          <a:xfrm>
            <a:off x="1390650" y="4662488"/>
            <a:ext cx="742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3574" name="Rectangle 26"/>
          <p:cNvSpPr>
            <a:spLocks noChangeArrowheads="1"/>
          </p:cNvSpPr>
          <p:nvPr/>
        </p:nvSpPr>
        <p:spPr bwMode="auto">
          <a:xfrm>
            <a:off x="2482850" y="4024313"/>
            <a:ext cx="376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3575" name="Rectangle 27"/>
          <p:cNvSpPr>
            <a:spLocks noChangeArrowheads="1"/>
          </p:cNvSpPr>
          <p:nvPr/>
        </p:nvSpPr>
        <p:spPr bwMode="auto">
          <a:xfrm>
            <a:off x="4038600" y="2133600"/>
            <a:ext cx="427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6600"/>
                </a:solidFill>
              </a:rPr>
              <a:t>O</a:t>
            </a:r>
          </a:p>
        </p:txBody>
      </p:sp>
      <p:sp>
        <p:nvSpPr>
          <p:cNvPr id="23576" name="Rectangle 28"/>
          <p:cNvSpPr>
            <a:spLocks noChangeArrowheads="1"/>
          </p:cNvSpPr>
          <p:nvPr/>
        </p:nvSpPr>
        <p:spPr bwMode="auto">
          <a:xfrm>
            <a:off x="6378575" y="4038600"/>
            <a:ext cx="392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G</a:t>
            </a:r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0" grpId="0" animBg="1"/>
      <p:bldP spid="3118" grpId="0"/>
      <p:bldP spid="3119" grpId="0"/>
      <p:bldP spid="3120" grpId="0"/>
      <p:bldP spid="3121" grpId="0"/>
      <p:bldP spid="3122" grpId="0"/>
      <p:bldP spid="31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/>
            <a:r>
              <a:rPr lang="en-US" sz="1000" dirty="0" err="1"/>
              <a:t>Lec</a:t>
            </a:r>
            <a:r>
              <a:rPr lang="en-US" sz="1000" dirty="0" smtClean="0"/>
              <a:t> 14W.</a:t>
            </a:r>
            <a:fld id="{971C8B71-C4BE-F941-B044-057C0BB67DF0}" type="slidenum">
              <a:rPr lang="en-US" sz="1000" smtClean="0"/>
              <a:pPr algn="r" eaLnBrk="1" hangingPunct="1"/>
              <a:t>6</a:t>
            </a:fld>
            <a:endParaRPr lang="en-US" sz="1000" dirty="0"/>
          </a:p>
          <a:p>
            <a:pPr algn="r" eaLnBrk="1" hangingPunct="1"/>
            <a:endParaRPr lang="en-US" sz="1000" dirty="0"/>
          </a:p>
        </p:txBody>
      </p:sp>
      <p:sp>
        <p:nvSpPr>
          <p:cNvPr id="41021" name="Rectangle 61"/>
          <p:cNvSpPr>
            <a:spLocks noChangeAspect="1" noChangeArrowheads="1"/>
          </p:cNvSpPr>
          <p:nvPr/>
        </p:nvSpPr>
        <p:spPr bwMode="auto">
          <a:xfrm>
            <a:off x="3587750" y="2514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3" name="Rectangle 63"/>
          <p:cNvSpPr>
            <a:spLocks noChangeAspect="1" noChangeArrowheads="1"/>
          </p:cNvSpPr>
          <p:nvPr/>
        </p:nvSpPr>
        <p:spPr bwMode="auto">
          <a:xfrm>
            <a:off x="3352800" y="2971800"/>
            <a:ext cx="366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1024" name="Rectangle 64"/>
          <p:cNvSpPr>
            <a:spLocks noChangeAspect="1" noChangeArrowheads="1"/>
          </p:cNvSpPr>
          <p:nvPr/>
        </p:nvSpPr>
        <p:spPr bwMode="auto">
          <a:xfrm>
            <a:off x="4724400" y="15541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0</a:t>
            </a:r>
          </a:p>
        </p:txBody>
      </p:sp>
      <p:sp>
        <p:nvSpPr>
          <p:cNvPr id="41025" name="Rectangle 65"/>
          <p:cNvSpPr>
            <a:spLocks noChangeAspect="1" noChangeArrowheads="1"/>
          </p:cNvSpPr>
          <p:nvPr/>
        </p:nvSpPr>
        <p:spPr bwMode="auto">
          <a:xfrm>
            <a:off x="5791200" y="29257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1026" name="Rectangle 66"/>
          <p:cNvSpPr>
            <a:spLocks noChangeAspect="1" noChangeArrowheads="1"/>
          </p:cNvSpPr>
          <p:nvPr/>
        </p:nvSpPr>
        <p:spPr bwMode="auto">
          <a:xfrm>
            <a:off x="2917825" y="2446338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7" name="Rectangle 67"/>
          <p:cNvSpPr>
            <a:spLocks noChangeAspect="1" noChangeArrowheads="1"/>
          </p:cNvSpPr>
          <p:nvPr/>
        </p:nvSpPr>
        <p:spPr bwMode="auto">
          <a:xfrm>
            <a:off x="3203575" y="3581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3" name="Rectangle 73"/>
          <p:cNvSpPr>
            <a:spLocks noChangeAspect="1" noChangeArrowheads="1"/>
          </p:cNvSpPr>
          <p:nvPr/>
        </p:nvSpPr>
        <p:spPr bwMode="auto">
          <a:xfrm>
            <a:off x="3276600" y="1905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4" name="Rectangle 74"/>
          <p:cNvSpPr>
            <a:spLocks noChangeAspect="1" noChangeArrowheads="1"/>
          </p:cNvSpPr>
          <p:nvPr/>
        </p:nvSpPr>
        <p:spPr bwMode="auto">
          <a:xfrm>
            <a:off x="4349750" y="2286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5" name="Rectangle 75"/>
          <p:cNvSpPr>
            <a:spLocks noChangeAspect="1" noChangeArrowheads="1"/>
          </p:cNvSpPr>
          <p:nvPr/>
        </p:nvSpPr>
        <p:spPr bwMode="auto">
          <a:xfrm>
            <a:off x="2444750" y="3657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6" name="Rectangle 76"/>
          <p:cNvSpPr>
            <a:spLocks noChangeAspect="1" noChangeArrowheads="1"/>
          </p:cNvSpPr>
          <p:nvPr/>
        </p:nvSpPr>
        <p:spPr bwMode="auto">
          <a:xfrm>
            <a:off x="3810000" y="14478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7" name="Rectangle 77"/>
          <p:cNvSpPr>
            <a:spLocks noChangeAspect="1" noChangeArrowheads="1"/>
          </p:cNvSpPr>
          <p:nvPr/>
        </p:nvSpPr>
        <p:spPr bwMode="auto">
          <a:xfrm>
            <a:off x="5184775" y="2438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8" name="Rectangle 78"/>
          <p:cNvSpPr>
            <a:spLocks noChangeAspect="1" noChangeArrowheads="1"/>
          </p:cNvSpPr>
          <p:nvPr/>
        </p:nvSpPr>
        <p:spPr bwMode="auto">
          <a:xfrm>
            <a:off x="2517775" y="2944813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3426" name="Rectangle 66"/>
          <p:cNvSpPr>
            <a:spLocks noChangeArrowheads="1"/>
          </p:cNvSpPr>
          <p:nvPr/>
        </p:nvSpPr>
        <p:spPr bwMode="auto">
          <a:xfrm>
            <a:off x="1524000" y="990600"/>
            <a:ext cx="5715000" cy="3124200"/>
          </a:xfrm>
          <a:prstGeom prst="rect">
            <a:avLst/>
          </a:prstGeom>
          <a:solidFill>
            <a:srgbClr val="D1D1F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668" name="AutoShape 40"/>
          <p:cNvCxnSpPr>
            <a:cxnSpLocks noChangeAspect="1" noChangeShapeType="1"/>
            <a:stCxn id="27680" idx="0"/>
            <a:endCxn id="27678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7669" name="AutoShape 42"/>
          <p:cNvCxnSpPr>
            <a:cxnSpLocks noChangeAspect="1" noChangeShapeType="1"/>
            <a:stCxn id="27678" idx="6"/>
            <a:endCxn id="27683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7670" name="AutoShape 43"/>
          <p:cNvCxnSpPr>
            <a:cxnSpLocks noChangeAspect="1" noChangeShapeType="1"/>
            <a:stCxn id="27683" idx="4"/>
            <a:endCxn id="2768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767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767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767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7676" name="AutoShape 49"/>
          <p:cNvCxnSpPr>
            <a:cxnSpLocks noChangeAspect="1" noChangeShapeType="1"/>
            <a:stCxn id="27680" idx="7"/>
            <a:endCxn id="27683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7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767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27679" name="AutoShape 41"/>
          <p:cNvCxnSpPr>
            <a:cxnSpLocks noChangeAspect="1" noChangeShapeType="1"/>
            <a:stCxn id="27678" idx="6"/>
            <a:endCxn id="2767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768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7681" name="AutoShape 50"/>
          <p:cNvCxnSpPr>
            <a:cxnSpLocks noChangeAspect="1" noChangeShapeType="1"/>
            <a:stCxn id="27680" idx="4"/>
            <a:endCxn id="2768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83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364388" y="1554163"/>
            <a:ext cx="2938147" cy="2027237"/>
            <a:chOff x="3364388" y="1554163"/>
            <a:chExt cx="2938147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364388" y="2996624"/>
              <a:ext cx="36941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chemeClr val="accent2"/>
                  </a:solidFill>
                </a:rPr>
                <a:t>1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867400" y="29257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0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746465" y="15541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0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76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Distribution Over Nodes</a:t>
            </a:r>
            <a:endParaRPr lang="en-US" sz="2000" b="0">
              <a:solidFill>
                <a:srgbClr val="80C0FF"/>
              </a:solidFill>
              <a:latin typeface="Arial" pitchFamily="-111" charset="0"/>
            </a:endParaRPr>
          </a:p>
        </p:txBody>
      </p:sp>
      <p:sp>
        <p:nvSpPr>
          <p:cNvPr id="143425" name="Rectangle 65"/>
          <p:cNvSpPr>
            <a:spLocks noChangeArrowheads="1"/>
          </p:cNvSpPr>
          <p:nvPr/>
        </p:nvSpPr>
        <p:spPr bwMode="auto">
          <a:xfrm>
            <a:off x="5791200" y="3581400"/>
            <a:ext cx="2581731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(</a:t>
            </a:r>
            <a:r>
              <a:rPr lang="en-US" sz="3600" dirty="0" err="1" smtClean="0">
                <a:solidFill>
                  <a:srgbClr val="0000FF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FF66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0080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/>
              <a:t>)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 (</a:t>
            </a:r>
            <a:r>
              <a:rPr lang="en-US" sz="3600" dirty="0">
                <a:solidFill>
                  <a:srgbClr val="0000FF"/>
                </a:solidFill>
              </a:rPr>
              <a:t>1</a:t>
            </a:r>
            <a:r>
              <a:rPr lang="en-US" sz="3600" dirty="0" smtClean="0"/>
              <a:t>,  </a:t>
            </a:r>
            <a:r>
              <a:rPr lang="en-US" sz="3600" dirty="0">
                <a:solidFill>
                  <a:srgbClr val="FF6600"/>
                </a:solidFill>
              </a:rPr>
              <a:t>0</a:t>
            </a:r>
            <a:r>
              <a:rPr lang="en-US" sz="3600" dirty="0"/>
              <a:t>,</a:t>
            </a:r>
            <a:r>
              <a:rPr lang="en-US" sz="3600" dirty="0" smtClean="0"/>
              <a:t>  </a:t>
            </a:r>
            <a:r>
              <a:rPr lang="en-US" sz="3600" dirty="0" smtClean="0">
                <a:solidFill>
                  <a:srgbClr val="008000"/>
                </a:solidFill>
              </a:rPr>
              <a:t>0</a:t>
            </a:r>
            <a:r>
              <a:rPr lang="en-US" sz="3600" dirty="0"/>
              <a:t>)</a:t>
            </a:r>
            <a:endParaRPr lang="en-US" dirty="0"/>
          </a:p>
        </p:txBody>
      </p:sp>
      <p:sp>
        <p:nvSpPr>
          <p:cNvPr id="41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  <p:sp>
        <p:nvSpPr>
          <p:cNvPr id="45" name="Rectangle 55"/>
          <p:cNvSpPr>
            <a:spLocks noChangeArrowheads="1"/>
          </p:cNvSpPr>
          <p:nvPr/>
        </p:nvSpPr>
        <p:spPr bwMode="auto">
          <a:xfrm>
            <a:off x="304800" y="4876800"/>
            <a:ext cx="853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000" dirty="0"/>
              <a:t>What</a:t>
            </a:r>
            <a:r>
              <a:rPr lang="en-US" sz="4000" dirty="0" smtClean="0"/>
              <a:t> are </a:t>
            </a:r>
            <a:r>
              <a:rPr lang="en-US" sz="4000" dirty="0" err="1" smtClean="0">
                <a:solidFill>
                  <a:srgbClr val="0000FF"/>
                </a:solidFill>
              </a:rPr>
              <a:t>p’</a:t>
            </a:r>
            <a:r>
              <a:rPr lang="en-US" sz="40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4000" dirty="0" smtClean="0"/>
              <a:t>, </a:t>
            </a:r>
            <a:r>
              <a:rPr lang="en-US" sz="4000" dirty="0" err="1" smtClean="0">
                <a:solidFill>
                  <a:srgbClr val="FF6600"/>
                </a:solidFill>
              </a:rPr>
              <a:t>p’</a:t>
            </a:r>
            <a:r>
              <a:rPr lang="en-US" sz="40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000" dirty="0" smtClean="0"/>
              <a:t>, </a:t>
            </a:r>
            <a:r>
              <a:rPr lang="en-US" sz="4000" dirty="0" err="1" smtClean="0">
                <a:solidFill>
                  <a:srgbClr val="008000"/>
                </a:solidFill>
              </a:rPr>
              <a:t>p’</a:t>
            </a:r>
            <a:r>
              <a:rPr lang="en-US" sz="40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000" dirty="0" smtClean="0"/>
              <a:t> after </a:t>
            </a:r>
            <a:r>
              <a:rPr lang="en-US" sz="4000" dirty="0"/>
              <a:t>1 step? </a:t>
            </a:r>
          </a:p>
        </p:txBody>
      </p:sp>
      <p:sp>
        <p:nvSpPr>
          <p:cNvPr id="40" name="Rectangle 34"/>
          <p:cNvSpPr txBox="1">
            <a:spLocks noChangeArrowheads="1"/>
          </p:cNvSpPr>
          <p:nvPr/>
        </p:nvSpPr>
        <p:spPr bwMode="auto">
          <a:xfrm>
            <a:off x="304800" y="4038600"/>
            <a:ext cx="6172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ＭＳ Ｐゴシック" pitchFamily="-111" charset="-128"/>
              </a:rPr>
              <a:t>Suppose you start at </a:t>
            </a:r>
            <a:r>
              <a: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ＭＳ Ｐゴシック" pitchFamily="-111" charset="-128"/>
              </a:rPr>
              <a:t>B</a:t>
            </a:r>
            <a:r>
              <a: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ＭＳ Ｐゴシック" pitchFamily="-111" charset="-128"/>
              </a:rPr>
              <a:t>: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ＭＳ Ｐゴシック" pitchFamily="-111" charset="-128"/>
            </a:endParaRPr>
          </a:p>
        </p:txBody>
      </p:sp>
      <p:sp>
        <p:nvSpPr>
          <p:cNvPr id="42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3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5" grpId="0" build="p"/>
      <p:bldP spid="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/>
            <a:r>
              <a:rPr lang="en-US" sz="1000" dirty="0" err="1"/>
              <a:t>Lec</a:t>
            </a:r>
            <a:r>
              <a:rPr lang="en-US" sz="1000" dirty="0" smtClean="0"/>
              <a:t> 14W.</a:t>
            </a:r>
            <a:fld id="{971C8B71-C4BE-F941-B044-057C0BB67DF0}" type="slidenum">
              <a:rPr lang="en-US" sz="1000" smtClean="0"/>
              <a:pPr algn="r" eaLnBrk="1" hangingPunct="1"/>
              <a:t>7</a:t>
            </a:fld>
            <a:endParaRPr lang="en-US" sz="1000" dirty="0"/>
          </a:p>
          <a:p>
            <a:pPr algn="r" eaLnBrk="1" hangingPunct="1"/>
            <a:endParaRPr lang="en-US" sz="1000" dirty="0"/>
          </a:p>
        </p:txBody>
      </p:sp>
      <p:sp>
        <p:nvSpPr>
          <p:cNvPr id="41021" name="Rectangle 61"/>
          <p:cNvSpPr>
            <a:spLocks noChangeAspect="1" noChangeArrowheads="1"/>
          </p:cNvSpPr>
          <p:nvPr/>
        </p:nvSpPr>
        <p:spPr bwMode="auto">
          <a:xfrm>
            <a:off x="3587750" y="2514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3" name="Rectangle 63"/>
          <p:cNvSpPr>
            <a:spLocks noChangeAspect="1" noChangeArrowheads="1"/>
          </p:cNvSpPr>
          <p:nvPr/>
        </p:nvSpPr>
        <p:spPr bwMode="auto">
          <a:xfrm>
            <a:off x="3352800" y="2971800"/>
            <a:ext cx="366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1024" name="Rectangle 64"/>
          <p:cNvSpPr>
            <a:spLocks noChangeAspect="1" noChangeArrowheads="1"/>
          </p:cNvSpPr>
          <p:nvPr/>
        </p:nvSpPr>
        <p:spPr bwMode="auto">
          <a:xfrm>
            <a:off x="4724400" y="15541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0</a:t>
            </a:r>
          </a:p>
        </p:txBody>
      </p:sp>
      <p:sp>
        <p:nvSpPr>
          <p:cNvPr id="41025" name="Rectangle 65"/>
          <p:cNvSpPr>
            <a:spLocks noChangeAspect="1" noChangeArrowheads="1"/>
          </p:cNvSpPr>
          <p:nvPr/>
        </p:nvSpPr>
        <p:spPr bwMode="auto">
          <a:xfrm>
            <a:off x="5791200" y="29257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1026" name="Rectangle 66"/>
          <p:cNvSpPr>
            <a:spLocks noChangeAspect="1" noChangeArrowheads="1"/>
          </p:cNvSpPr>
          <p:nvPr/>
        </p:nvSpPr>
        <p:spPr bwMode="auto">
          <a:xfrm>
            <a:off x="2917825" y="2446338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7" name="Rectangle 67"/>
          <p:cNvSpPr>
            <a:spLocks noChangeAspect="1" noChangeArrowheads="1"/>
          </p:cNvSpPr>
          <p:nvPr/>
        </p:nvSpPr>
        <p:spPr bwMode="auto">
          <a:xfrm>
            <a:off x="3203575" y="3581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3" name="Rectangle 73"/>
          <p:cNvSpPr>
            <a:spLocks noChangeAspect="1" noChangeArrowheads="1"/>
          </p:cNvSpPr>
          <p:nvPr/>
        </p:nvSpPr>
        <p:spPr bwMode="auto">
          <a:xfrm>
            <a:off x="3276600" y="1905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4" name="Rectangle 74"/>
          <p:cNvSpPr>
            <a:spLocks noChangeAspect="1" noChangeArrowheads="1"/>
          </p:cNvSpPr>
          <p:nvPr/>
        </p:nvSpPr>
        <p:spPr bwMode="auto">
          <a:xfrm>
            <a:off x="4349750" y="2286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5" name="Rectangle 75"/>
          <p:cNvSpPr>
            <a:spLocks noChangeAspect="1" noChangeArrowheads="1"/>
          </p:cNvSpPr>
          <p:nvPr/>
        </p:nvSpPr>
        <p:spPr bwMode="auto">
          <a:xfrm>
            <a:off x="2444750" y="3657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6" name="Rectangle 76"/>
          <p:cNvSpPr>
            <a:spLocks noChangeAspect="1" noChangeArrowheads="1"/>
          </p:cNvSpPr>
          <p:nvPr/>
        </p:nvSpPr>
        <p:spPr bwMode="auto">
          <a:xfrm>
            <a:off x="3810000" y="14478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7" name="Rectangle 77"/>
          <p:cNvSpPr>
            <a:spLocks noChangeAspect="1" noChangeArrowheads="1"/>
          </p:cNvSpPr>
          <p:nvPr/>
        </p:nvSpPr>
        <p:spPr bwMode="auto">
          <a:xfrm>
            <a:off x="5184775" y="2438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8" name="Rectangle 78"/>
          <p:cNvSpPr>
            <a:spLocks noChangeAspect="1" noChangeArrowheads="1"/>
          </p:cNvSpPr>
          <p:nvPr/>
        </p:nvSpPr>
        <p:spPr bwMode="auto">
          <a:xfrm>
            <a:off x="2517775" y="2944813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3426" name="Rectangle 66"/>
          <p:cNvSpPr>
            <a:spLocks noChangeArrowheads="1"/>
          </p:cNvSpPr>
          <p:nvPr/>
        </p:nvSpPr>
        <p:spPr bwMode="auto">
          <a:xfrm>
            <a:off x="1524000" y="990600"/>
            <a:ext cx="5715000" cy="3124200"/>
          </a:xfrm>
          <a:prstGeom prst="rect">
            <a:avLst/>
          </a:prstGeom>
          <a:solidFill>
            <a:srgbClr val="D1D1F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668" name="AutoShape 40"/>
          <p:cNvCxnSpPr>
            <a:cxnSpLocks noChangeAspect="1" noChangeShapeType="1"/>
            <a:stCxn id="27680" idx="0"/>
            <a:endCxn id="27678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7669" name="AutoShape 42"/>
          <p:cNvCxnSpPr>
            <a:cxnSpLocks noChangeAspect="1" noChangeShapeType="1"/>
            <a:stCxn id="27678" idx="6"/>
            <a:endCxn id="27683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7670" name="AutoShape 43"/>
          <p:cNvCxnSpPr>
            <a:cxnSpLocks noChangeAspect="1" noChangeShapeType="1"/>
            <a:stCxn id="27683" idx="4"/>
            <a:endCxn id="2768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767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767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767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7676" name="AutoShape 49"/>
          <p:cNvCxnSpPr>
            <a:cxnSpLocks noChangeAspect="1" noChangeShapeType="1"/>
            <a:stCxn id="27680" idx="7"/>
            <a:endCxn id="27683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7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767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27679" name="AutoShape 41"/>
          <p:cNvCxnSpPr>
            <a:cxnSpLocks noChangeAspect="1" noChangeShapeType="1"/>
            <a:stCxn id="27678" idx="6"/>
            <a:endCxn id="2767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768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7681" name="AutoShape 50"/>
          <p:cNvCxnSpPr>
            <a:cxnSpLocks noChangeAspect="1" noChangeShapeType="1"/>
            <a:stCxn id="27680" idx="4"/>
            <a:endCxn id="2768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83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2" name="Group 43"/>
          <p:cNvGrpSpPr/>
          <p:nvPr/>
        </p:nvGrpSpPr>
        <p:grpSpPr>
          <a:xfrm>
            <a:off x="3364388" y="1554163"/>
            <a:ext cx="2938147" cy="2027237"/>
            <a:chOff x="3364388" y="1554163"/>
            <a:chExt cx="2938147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364388" y="2996624"/>
              <a:ext cx="36941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chemeClr val="accent2"/>
                  </a:solidFill>
                </a:rPr>
                <a:t>1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867400" y="29257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0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746465" y="15541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0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76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Distribution Over Nodes</a:t>
            </a:r>
            <a:endParaRPr lang="en-US" sz="2000" b="0">
              <a:solidFill>
                <a:srgbClr val="80C0FF"/>
              </a:solidFill>
              <a:latin typeface="Arial" pitchFamily="-111" charset="0"/>
            </a:endParaRPr>
          </a:p>
        </p:txBody>
      </p:sp>
      <p:sp>
        <p:nvSpPr>
          <p:cNvPr id="41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92694" y="4702314"/>
            <a:ext cx="56509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only get places from </a:t>
            </a:r>
            <a:r>
              <a:rPr lang="en-US" sz="4000" dirty="0" smtClean="0">
                <a:solidFill>
                  <a:srgbClr val="0000FF"/>
                </a:solidFill>
              </a:rPr>
              <a:t>B</a:t>
            </a:r>
            <a:r>
              <a:rPr lang="en-US" sz="4000" dirty="0" smtClean="0"/>
              <a:t>,</a:t>
            </a:r>
          </a:p>
          <a:p>
            <a:r>
              <a:rPr lang="en-US" sz="4000" dirty="0" smtClean="0"/>
              <a:t>so</a:t>
            </a:r>
            <a:endParaRPr lang="en-US" sz="4000" dirty="0"/>
          </a:p>
        </p:txBody>
      </p:sp>
      <p:sp useBgFill="1">
        <p:nvSpPr>
          <p:cNvPr id="45" name="Rectangle 44"/>
          <p:cNvSpPr/>
          <p:nvPr/>
        </p:nvSpPr>
        <p:spPr>
          <a:xfrm>
            <a:off x="5638800" y="3954959"/>
            <a:ext cx="3250792" cy="769441"/>
          </a:xfrm>
          <a:prstGeom prst="rect">
            <a:avLst/>
          </a:prstGeom>
          <a:solidFill>
            <a:srgbClr val="D1D1F0"/>
          </a:solidFill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000000"/>
                </a:solidFill>
              </a:rPr>
              <a:t>(</a:t>
            </a:r>
            <a:r>
              <a:rPr lang="en-US" sz="4400" dirty="0" err="1" smtClean="0">
                <a:solidFill>
                  <a:srgbClr val="0000FF"/>
                </a:solidFill>
              </a:rPr>
              <a:t>p’</a:t>
            </a:r>
            <a:r>
              <a:rPr lang="en-US" sz="44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008000"/>
                </a:solidFill>
              </a:rPr>
              <a:t>p’</a:t>
            </a:r>
            <a:r>
              <a:rPr lang="en-US" sz="44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FF6600"/>
                </a:solidFill>
              </a:rPr>
              <a:t>p’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)</a:t>
            </a:r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/>
        </p:nvGraphicFramePr>
        <p:xfrm>
          <a:off x="6100763" y="4724400"/>
          <a:ext cx="2281237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6" name="Equation" r:id="rId4" imgW="736600" imgH="533400" progId="Equation.DSMT4">
                  <p:embed/>
                </p:oleObj>
              </mc:Choice>
              <mc:Fallback>
                <p:oleObj name="Equation" r:id="rId4" imgW="7366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0763" y="4724400"/>
                        <a:ext cx="2281237" cy="1652587"/>
                      </a:xfrm>
                      <a:prstGeom prst="rect">
                        <a:avLst/>
                      </a:prstGeom>
                      <a:solidFill>
                        <a:srgbClr val="D6CB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ectangle 54"/>
          <p:cNvSpPr>
            <a:spLocks noChangeArrowheads="1"/>
          </p:cNvSpPr>
          <p:nvPr/>
        </p:nvSpPr>
        <p:spPr bwMode="auto">
          <a:xfrm>
            <a:off x="304800" y="3962400"/>
            <a:ext cx="5486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Dist after </a:t>
            </a:r>
            <a:r>
              <a:rPr lang="en-US" sz="4800" dirty="0">
                <a:solidFill>
                  <a:srgbClr val="0000FF"/>
                </a:solidFill>
              </a:rPr>
              <a:t>1 </a:t>
            </a:r>
            <a:r>
              <a:rPr lang="en-US" sz="4800" dirty="0" smtClean="0"/>
              <a:t>step:</a:t>
            </a:r>
            <a:endParaRPr lang="en-US" sz="4800" dirty="0"/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/>
            <a:r>
              <a:rPr lang="en-US" sz="1000" dirty="0" err="1"/>
              <a:t>Lec</a:t>
            </a:r>
            <a:r>
              <a:rPr lang="en-US" sz="1000" dirty="0" smtClean="0"/>
              <a:t> 14W.</a:t>
            </a:r>
            <a:fld id="{971C8B71-C4BE-F941-B044-057C0BB67DF0}" type="slidenum">
              <a:rPr lang="en-US" sz="1000" smtClean="0"/>
              <a:pPr algn="r" eaLnBrk="1" hangingPunct="1"/>
              <a:t>8</a:t>
            </a:fld>
            <a:endParaRPr lang="en-US" sz="1000" dirty="0"/>
          </a:p>
          <a:p>
            <a:pPr algn="r" eaLnBrk="1" hangingPunct="1"/>
            <a:endParaRPr lang="en-US" sz="1000" dirty="0"/>
          </a:p>
        </p:txBody>
      </p:sp>
      <p:sp>
        <p:nvSpPr>
          <p:cNvPr id="41021" name="Rectangle 61"/>
          <p:cNvSpPr>
            <a:spLocks noChangeAspect="1" noChangeArrowheads="1"/>
          </p:cNvSpPr>
          <p:nvPr/>
        </p:nvSpPr>
        <p:spPr bwMode="auto">
          <a:xfrm>
            <a:off x="3587750" y="2514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3" name="Rectangle 63"/>
          <p:cNvSpPr>
            <a:spLocks noChangeAspect="1" noChangeArrowheads="1"/>
          </p:cNvSpPr>
          <p:nvPr/>
        </p:nvSpPr>
        <p:spPr bwMode="auto">
          <a:xfrm>
            <a:off x="3352800" y="2971800"/>
            <a:ext cx="366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1024" name="Rectangle 64"/>
          <p:cNvSpPr>
            <a:spLocks noChangeAspect="1" noChangeArrowheads="1"/>
          </p:cNvSpPr>
          <p:nvPr/>
        </p:nvSpPr>
        <p:spPr bwMode="auto">
          <a:xfrm>
            <a:off x="4724400" y="15541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0</a:t>
            </a:r>
          </a:p>
        </p:txBody>
      </p:sp>
      <p:sp>
        <p:nvSpPr>
          <p:cNvPr id="41025" name="Rectangle 65"/>
          <p:cNvSpPr>
            <a:spLocks noChangeAspect="1" noChangeArrowheads="1"/>
          </p:cNvSpPr>
          <p:nvPr/>
        </p:nvSpPr>
        <p:spPr bwMode="auto">
          <a:xfrm>
            <a:off x="5791200" y="29257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1026" name="Rectangle 66"/>
          <p:cNvSpPr>
            <a:spLocks noChangeAspect="1" noChangeArrowheads="1"/>
          </p:cNvSpPr>
          <p:nvPr/>
        </p:nvSpPr>
        <p:spPr bwMode="auto">
          <a:xfrm>
            <a:off x="2917825" y="2446338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7" name="Rectangle 67"/>
          <p:cNvSpPr>
            <a:spLocks noChangeAspect="1" noChangeArrowheads="1"/>
          </p:cNvSpPr>
          <p:nvPr/>
        </p:nvSpPr>
        <p:spPr bwMode="auto">
          <a:xfrm>
            <a:off x="3203575" y="3581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3" name="Rectangle 73"/>
          <p:cNvSpPr>
            <a:spLocks noChangeAspect="1" noChangeArrowheads="1"/>
          </p:cNvSpPr>
          <p:nvPr/>
        </p:nvSpPr>
        <p:spPr bwMode="auto">
          <a:xfrm>
            <a:off x="3276600" y="1905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4" name="Rectangle 74"/>
          <p:cNvSpPr>
            <a:spLocks noChangeAspect="1" noChangeArrowheads="1"/>
          </p:cNvSpPr>
          <p:nvPr/>
        </p:nvSpPr>
        <p:spPr bwMode="auto">
          <a:xfrm>
            <a:off x="4349750" y="2286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5" name="Rectangle 75"/>
          <p:cNvSpPr>
            <a:spLocks noChangeAspect="1" noChangeArrowheads="1"/>
          </p:cNvSpPr>
          <p:nvPr/>
        </p:nvSpPr>
        <p:spPr bwMode="auto">
          <a:xfrm>
            <a:off x="2444750" y="3657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6" name="Rectangle 76"/>
          <p:cNvSpPr>
            <a:spLocks noChangeAspect="1" noChangeArrowheads="1"/>
          </p:cNvSpPr>
          <p:nvPr/>
        </p:nvSpPr>
        <p:spPr bwMode="auto">
          <a:xfrm>
            <a:off x="3810000" y="14478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7" name="Rectangle 77"/>
          <p:cNvSpPr>
            <a:spLocks noChangeAspect="1" noChangeArrowheads="1"/>
          </p:cNvSpPr>
          <p:nvPr/>
        </p:nvSpPr>
        <p:spPr bwMode="auto">
          <a:xfrm>
            <a:off x="5184775" y="2438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8" name="Rectangle 78"/>
          <p:cNvSpPr>
            <a:spLocks noChangeAspect="1" noChangeArrowheads="1"/>
          </p:cNvSpPr>
          <p:nvPr/>
        </p:nvSpPr>
        <p:spPr bwMode="auto">
          <a:xfrm>
            <a:off x="2517775" y="2944813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3426" name="Rectangle 66"/>
          <p:cNvSpPr>
            <a:spLocks noChangeArrowheads="1"/>
          </p:cNvSpPr>
          <p:nvPr/>
        </p:nvSpPr>
        <p:spPr bwMode="auto">
          <a:xfrm>
            <a:off x="1524000" y="990600"/>
            <a:ext cx="5715000" cy="3124200"/>
          </a:xfrm>
          <a:prstGeom prst="rect">
            <a:avLst/>
          </a:prstGeom>
          <a:solidFill>
            <a:srgbClr val="D1D1F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668" name="AutoShape 40"/>
          <p:cNvCxnSpPr>
            <a:cxnSpLocks noChangeAspect="1" noChangeShapeType="1"/>
            <a:stCxn id="27680" idx="0"/>
            <a:endCxn id="27678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7669" name="AutoShape 42"/>
          <p:cNvCxnSpPr>
            <a:cxnSpLocks noChangeAspect="1" noChangeShapeType="1"/>
            <a:stCxn id="27678" idx="6"/>
            <a:endCxn id="27683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7670" name="AutoShape 43"/>
          <p:cNvCxnSpPr>
            <a:cxnSpLocks noChangeAspect="1" noChangeShapeType="1"/>
            <a:stCxn id="27683" idx="4"/>
            <a:endCxn id="2768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767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767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767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7676" name="AutoShape 49"/>
          <p:cNvCxnSpPr>
            <a:cxnSpLocks noChangeAspect="1" noChangeShapeType="1"/>
            <a:stCxn id="27680" idx="7"/>
            <a:endCxn id="27683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7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767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27679" name="AutoShape 41"/>
          <p:cNvCxnSpPr>
            <a:cxnSpLocks noChangeAspect="1" noChangeShapeType="1"/>
            <a:stCxn id="27678" idx="6"/>
            <a:endCxn id="2767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768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7681" name="AutoShape 50"/>
          <p:cNvCxnSpPr>
            <a:cxnSpLocks noChangeAspect="1" noChangeShapeType="1"/>
            <a:stCxn id="27680" idx="4"/>
            <a:endCxn id="2768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83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2" name="Group 43"/>
          <p:cNvGrpSpPr/>
          <p:nvPr/>
        </p:nvGrpSpPr>
        <p:grpSpPr>
          <a:xfrm>
            <a:off x="3364388" y="1554163"/>
            <a:ext cx="2938147" cy="2027237"/>
            <a:chOff x="3364388" y="1554163"/>
            <a:chExt cx="2938147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364388" y="2996624"/>
              <a:ext cx="36941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chemeClr val="accent2"/>
                  </a:solidFill>
                </a:rPr>
                <a:t>1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867400" y="29257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0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746465" y="15541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0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76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Distribution Over Nodes</a:t>
            </a:r>
            <a:endParaRPr lang="en-US" sz="2000" b="0">
              <a:solidFill>
                <a:srgbClr val="80C0FF"/>
              </a:solidFill>
              <a:latin typeface="Arial" pitchFamily="-111" charset="0"/>
            </a:endParaRPr>
          </a:p>
        </p:txBody>
      </p:sp>
      <p:sp>
        <p:nvSpPr>
          <p:cNvPr id="2768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4038600"/>
            <a:ext cx="7010400" cy="6858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Suppose you start at </a:t>
            </a:r>
            <a:r>
              <a:rPr lang="en-US" dirty="0" smtClean="0">
                <a:solidFill>
                  <a:schemeClr val="accent2"/>
                </a:solidFill>
              </a:rPr>
              <a:t>B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43425" name="Rectangle 65"/>
          <p:cNvSpPr>
            <a:spLocks noChangeArrowheads="1"/>
          </p:cNvSpPr>
          <p:nvPr/>
        </p:nvSpPr>
        <p:spPr bwMode="auto">
          <a:xfrm>
            <a:off x="5791200" y="3581400"/>
            <a:ext cx="2581731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(</a:t>
            </a:r>
            <a:r>
              <a:rPr lang="en-US" sz="3600" dirty="0" err="1" smtClean="0">
                <a:solidFill>
                  <a:schemeClr val="accent2"/>
                </a:solidFill>
              </a:rPr>
              <a:t>p</a:t>
            </a:r>
            <a:r>
              <a:rPr lang="en-US" sz="3600" baseline="-25000" dirty="0" err="1" smtClean="0">
                <a:solidFill>
                  <a:schemeClr val="accent2"/>
                </a:solidFill>
              </a:rPr>
              <a:t>B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FF66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0080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/>
              <a:t>)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 (</a:t>
            </a:r>
            <a:r>
              <a:rPr lang="en-US" sz="3600" dirty="0">
                <a:solidFill>
                  <a:schemeClr val="accent2"/>
                </a:solidFill>
              </a:rPr>
              <a:t>1</a:t>
            </a:r>
            <a:r>
              <a:rPr lang="en-US" sz="3600" dirty="0" smtClean="0"/>
              <a:t>,  </a:t>
            </a:r>
            <a:r>
              <a:rPr lang="en-US" sz="3600" dirty="0">
                <a:solidFill>
                  <a:srgbClr val="FF6600"/>
                </a:solidFill>
              </a:rPr>
              <a:t>0</a:t>
            </a:r>
            <a:r>
              <a:rPr lang="en-US" sz="3600" dirty="0"/>
              <a:t>,</a:t>
            </a:r>
            <a:r>
              <a:rPr lang="en-US" sz="3600" dirty="0" smtClean="0"/>
              <a:t>  </a:t>
            </a:r>
            <a:r>
              <a:rPr lang="en-US" sz="3600" dirty="0" smtClean="0">
                <a:solidFill>
                  <a:srgbClr val="008000"/>
                </a:solidFill>
              </a:rPr>
              <a:t>0</a:t>
            </a:r>
            <a:r>
              <a:rPr lang="en-US" sz="3600" dirty="0"/>
              <a:t>)</a:t>
            </a:r>
            <a:endParaRPr lang="en-US" dirty="0"/>
          </a:p>
        </p:txBody>
      </p:sp>
      <p:sp>
        <p:nvSpPr>
          <p:cNvPr id="41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  <p:sp>
        <p:nvSpPr>
          <p:cNvPr id="40" name="Rectangle 55"/>
          <p:cNvSpPr>
            <a:spLocks noChangeArrowheads="1"/>
          </p:cNvSpPr>
          <p:nvPr/>
        </p:nvSpPr>
        <p:spPr bwMode="auto">
          <a:xfrm>
            <a:off x="1905000" y="51816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Pr{</a:t>
            </a:r>
            <a:r>
              <a:rPr lang="en-US" sz="3600" dirty="0" err="1" smtClean="0">
                <a:solidFill>
                  <a:srgbClr val="008000"/>
                </a:solidFill>
              </a:rPr>
              <a:t>G</a:t>
            </a:r>
            <a:r>
              <a:rPr lang="en-US" sz="2800" dirty="0" smtClean="0">
                <a:sym typeface="Symbol" pitchFamily="-111" charset="2"/>
              </a:rPr>
              <a:t> </a:t>
            </a:r>
            <a:r>
              <a:rPr lang="en-US" sz="3200" dirty="0" smtClean="0">
                <a:sym typeface="Symbol" pitchFamily="-111" charset="2"/>
              </a:rPr>
              <a:t>to</a:t>
            </a:r>
            <a:r>
              <a:rPr lang="en-US" sz="28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err="1" smtClean="0">
                <a:sym typeface="Symbol" pitchFamily="-111" charset="2"/>
              </a:rPr>
              <a:t>|</a:t>
            </a:r>
            <a:r>
              <a:rPr lang="en-US" sz="3200" dirty="0" err="1" smtClean="0">
                <a:sym typeface="Symbol" pitchFamily="-111" charset="2"/>
              </a:rPr>
              <a:t>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r>
              <a:rPr lang="en-US" sz="3600" dirty="0" err="1" smtClean="0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p</a:t>
            </a:r>
            <a:r>
              <a:rPr lang="en-US" sz="3600" baseline="-250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endParaRPr lang="en-US" sz="3600" dirty="0"/>
          </a:p>
        </p:txBody>
      </p:sp>
      <p:sp>
        <p:nvSpPr>
          <p:cNvPr id="42" name="Rectangle 55"/>
          <p:cNvSpPr>
            <a:spLocks noChangeArrowheads="1"/>
          </p:cNvSpPr>
          <p:nvPr/>
        </p:nvSpPr>
        <p:spPr bwMode="auto">
          <a:xfrm>
            <a:off x="914400" y="4572000"/>
            <a:ext cx="594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err="1" smtClean="0">
                <a:solidFill>
                  <a:schemeClr val="accent2"/>
                </a:solidFill>
              </a:rPr>
              <a:t>p’</a:t>
            </a:r>
            <a:r>
              <a:rPr lang="en-US" sz="4400" baseline="-25000" dirty="0" err="1" smtClean="0">
                <a:solidFill>
                  <a:schemeClr val="accent2"/>
                </a:solidFill>
              </a:rPr>
              <a:t>B</a:t>
            </a:r>
            <a:r>
              <a:rPr lang="en-US" sz="4400" dirty="0" smtClean="0"/>
              <a:t> </a:t>
            </a:r>
            <a:r>
              <a:rPr lang="en-US" sz="3600" dirty="0"/>
              <a:t>= </a:t>
            </a:r>
            <a:r>
              <a:rPr lang="en-US" sz="3600" dirty="0" err="1"/>
              <a:t>Pr{</a:t>
            </a:r>
            <a:r>
              <a:rPr lang="en-US" sz="3600" dirty="0" err="1" smtClean="0">
                <a:solidFill>
                  <a:schemeClr val="accent2"/>
                </a:solidFill>
              </a:rPr>
              <a:t>B</a:t>
            </a:r>
            <a:r>
              <a:rPr lang="en-US" sz="3600" dirty="0" smtClean="0">
                <a:solidFill>
                  <a:schemeClr val="accent2"/>
                </a:solidFill>
              </a:rPr>
              <a:t> </a:t>
            </a:r>
            <a:r>
              <a:rPr lang="en-US" sz="3600" dirty="0" smtClean="0">
                <a:sym typeface="Symbol" pitchFamily="-111" charset="2"/>
              </a:rPr>
              <a:t>to </a:t>
            </a:r>
            <a:r>
              <a:rPr lang="en-US" sz="3600" dirty="0" err="1" smtClean="0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err="1">
                <a:sym typeface="Symbol" pitchFamily="-111" charset="2"/>
              </a:rPr>
              <a:t>|at</a:t>
            </a:r>
            <a:r>
              <a:rPr lang="en-US" sz="3600" dirty="0">
                <a:sym typeface="Symbol" pitchFamily="-111" charset="2"/>
              </a:rPr>
              <a:t> </a:t>
            </a:r>
            <a:r>
              <a:rPr lang="en-US" sz="3600" dirty="0" err="1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err="1">
                <a:sym typeface="Symbol" pitchFamily="-111" charset="2"/>
              </a:rPr>
              <a:t>}•</a:t>
            </a:r>
            <a:r>
              <a:rPr lang="en-US" sz="3600" dirty="0" err="1">
                <a:solidFill>
                  <a:schemeClr val="accent2"/>
                </a:solidFill>
                <a:sym typeface="Symbol" pitchFamily="-111" charset="2"/>
              </a:rPr>
              <a:t>p</a:t>
            </a:r>
            <a:r>
              <a:rPr lang="en-US" sz="3600" baseline="-25000" dirty="0" err="1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smtClean="0">
                <a:sym typeface="Symbol" pitchFamily="-111" charset="2"/>
              </a:rPr>
              <a:t>  </a:t>
            </a:r>
            <a:endParaRPr lang="en-US" sz="3600" dirty="0"/>
          </a:p>
        </p:txBody>
      </p:sp>
      <p:sp>
        <p:nvSpPr>
          <p:cNvPr id="43" name="Rectangle 55"/>
          <p:cNvSpPr>
            <a:spLocks noChangeArrowheads="1"/>
          </p:cNvSpPr>
          <p:nvPr/>
        </p:nvSpPr>
        <p:spPr bwMode="auto">
          <a:xfrm>
            <a:off x="1905000" y="57912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Pr{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2800" dirty="0" smtClean="0">
                <a:sym typeface="Symbol" pitchFamily="-111" charset="2"/>
              </a:rPr>
              <a:t> </a:t>
            </a:r>
            <a:r>
              <a:rPr lang="en-US" sz="3200" dirty="0" smtClean="0">
                <a:sym typeface="Symbol" pitchFamily="-111" charset="2"/>
              </a:rPr>
              <a:t>to</a:t>
            </a:r>
            <a:r>
              <a:rPr lang="en-US" sz="28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err="1" smtClean="0">
                <a:sym typeface="Symbol" pitchFamily="-111" charset="2"/>
              </a:rPr>
              <a:t>|</a:t>
            </a:r>
            <a:r>
              <a:rPr lang="en-US" sz="3200" dirty="0" err="1" smtClean="0">
                <a:sym typeface="Symbol" pitchFamily="-111" charset="2"/>
              </a:rPr>
              <a:t>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p</a:t>
            </a:r>
            <a:r>
              <a:rPr lang="en-US" sz="3600" baseline="-250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endParaRPr lang="en-US" sz="3600" dirty="0">
              <a:solidFill>
                <a:srgbClr val="FF6600"/>
              </a:solidFill>
            </a:endParaRPr>
          </a:p>
        </p:txBody>
      </p:sp>
      <p:sp>
        <p:nvSpPr>
          <p:cNvPr id="44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/>
            <a:r>
              <a:rPr lang="en-US" sz="1000" dirty="0" err="1"/>
              <a:t>Lec</a:t>
            </a:r>
            <a:r>
              <a:rPr lang="en-US" sz="1000" dirty="0" smtClean="0"/>
              <a:t> 14W.</a:t>
            </a:r>
            <a:fld id="{971C8B71-C4BE-F941-B044-057C0BB67DF0}" type="slidenum">
              <a:rPr lang="en-US" sz="1000" smtClean="0"/>
              <a:pPr algn="r" eaLnBrk="1" hangingPunct="1"/>
              <a:t>9</a:t>
            </a:fld>
            <a:endParaRPr lang="en-US" sz="1000" dirty="0"/>
          </a:p>
          <a:p>
            <a:pPr algn="r" eaLnBrk="1" hangingPunct="1"/>
            <a:endParaRPr lang="en-US" sz="1000" dirty="0"/>
          </a:p>
        </p:txBody>
      </p:sp>
      <p:sp>
        <p:nvSpPr>
          <p:cNvPr id="41021" name="Rectangle 61"/>
          <p:cNvSpPr>
            <a:spLocks noChangeAspect="1" noChangeArrowheads="1"/>
          </p:cNvSpPr>
          <p:nvPr/>
        </p:nvSpPr>
        <p:spPr bwMode="auto">
          <a:xfrm>
            <a:off x="3587750" y="2514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3" name="Rectangle 63"/>
          <p:cNvSpPr>
            <a:spLocks noChangeAspect="1" noChangeArrowheads="1"/>
          </p:cNvSpPr>
          <p:nvPr/>
        </p:nvSpPr>
        <p:spPr bwMode="auto">
          <a:xfrm>
            <a:off x="3352800" y="2971800"/>
            <a:ext cx="366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1024" name="Rectangle 64"/>
          <p:cNvSpPr>
            <a:spLocks noChangeAspect="1" noChangeArrowheads="1"/>
          </p:cNvSpPr>
          <p:nvPr/>
        </p:nvSpPr>
        <p:spPr bwMode="auto">
          <a:xfrm>
            <a:off x="4724400" y="15541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0</a:t>
            </a:r>
          </a:p>
        </p:txBody>
      </p:sp>
      <p:sp>
        <p:nvSpPr>
          <p:cNvPr id="41025" name="Rectangle 65"/>
          <p:cNvSpPr>
            <a:spLocks noChangeAspect="1" noChangeArrowheads="1"/>
          </p:cNvSpPr>
          <p:nvPr/>
        </p:nvSpPr>
        <p:spPr bwMode="auto">
          <a:xfrm>
            <a:off x="5791200" y="29257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1026" name="Rectangle 66"/>
          <p:cNvSpPr>
            <a:spLocks noChangeAspect="1" noChangeArrowheads="1"/>
          </p:cNvSpPr>
          <p:nvPr/>
        </p:nvSpPr>
        <p:spPr bwMode="auto">
          <a:xfrm>
            <a:off x="2917825" y="2446338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7" name="Rectangle 67"/>
          <p:cNvSpPr>
            <a:spLocks noChangeAspect="1" noChangeArrowheads="1"/>
          </p:cNvSpPr>
          <p:nvPr/>
        </p:nvSpPr>
        <p:spPr bwMode="auto">
          <a:xfrm>
            <a:off x="3203575" y="3581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3" name="Rectangle 73"/>
          <p:cNvSpPr>
            <a:spLocks noChangeAspect="1" noChangeArrowheads="1"/>
          </p:cNvSpPr>
          <p:nvPr/>
        </p:nvSpPr>
        <p:spPr bwMode="auto">
          <a:xfrm>
            <a:off x="3276600" y="1905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4" name="Rectangle 74"/>
          <p:cNvSpPr>
            <a:spLocks noChangeAspect="1" noChangeArrowheads="1"/>
          </p:cNvSpPr>
          <p:nvPr/>
        </p:nvSpPr>
        <p:spPr bwMode="auto">
          <a:xfrm>
            <a:off x="4349750" y="2286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5" name="Rectangle 75"/>
          <p:cNvSpPr>
            <a:spLocks noChangeAspect="1" noChangeArrowheads="1"/>
          </p:cNvSpPr>
          <p:nvPr/>
        </p:nvSpPr>
        <p:spPr bwMode="auto">
          <a:xfrm>
            <a:off x="2444750" y="3657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6" name="Rectangle 76"/>
          <p:cNvSpPr>
            <a:spLocks noChangeAspect="1" noChangeArrowheads="1"/>
          </p:cNvSpPr>
          <p:nvPr/>
        </p:nvSpPr>
        <p:spPr bwMode="auto">
          <a:xfrm>
            <a:off x="3810000" y="14478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7" name="Rectangle 77"/>
          <p:cNvSpPr>
            <a:spLocks noChangeAspect="1" noChangeArrowheads="1"/>
          </p:cNvSpPr>
          <p:nvPr/>
        </p:nvSpPr>
        <p:spPr bwMode="auto">
          <a:xfrm>
            <a:off x="5184775" y="2438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8" name="Rectangle 78"/>
          <p:cNvSpPr>
            <a:spLocks noChangeAspect="1" noChangeArrowheads="1"/>
          </p:cNvSpPr>
          <p:nvPr/>
        </p:nvSpPr>
        <p:spPr bwMode="auto">
          <a:xfrm>
            <a:off x="2517775" y="2944813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3426" name="Rectangle 66"/>
          <p:cNvSpPr>
            <a:spLocks noChangeArrowheads="1"/>
          </p:cNvSpPr>
          <p:nvPr/>
        </p:nvSpPr>
        <p:spPr bwMode="auto">
          <a:xfrm>
            <a:off x="1524000" y="990600"/>
            <a:ext cx="5715000" cy="3124200"/>
          </a:xfrm>
          <a:prstGeom prst="rect">
            <a:avLst/>
          </a:prstGeom>
          <a:solidFill>
            <a:srgbClr val="D1D1F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668" name="AutoShape 40"/>
          <p:cNvCxnSpPr>
            <a:cxnSpLocks noChangeAspect="1" noChangeShapeType="1"/>
            <a:stCxn id="27680" idx="0"/>
            <a:endCxn id="27678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7669" name="AutoShape 42"/>
          <p:cNvCxnSpPr>
            <a:cxnSpLocks noChangeAspect="1" noChangeShapeType="1"/>
            <a:stCxn id="27678" idx="6"/>
            <a:endCxn id="27683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7670" name="AutoShape 43"/>
          <p:cNvCxnSpPr>
            <a:cxnSpLocks noChangeAspect="1" noChangeShapeType="1"/>
            <a:stCxn id="27683" idx="4"/>
            <a:endCxn id="2768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767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767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767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7676" name="AutoShape 49"/>
          <p:cNvCxnSpPr>
            <a:cxnSpLocks noChangeAspect="1" noChangeShapeType="1"/>
            <a:stCxn id="27680" idx="7"/>
            <a:endCxn id="27683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7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767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27679" name="AutoShape 41"/>
          <p:cNvCxnSpPr>
            <a:cxnSpLocks noChangeAspect="1" noChangeShapeType="1"/>
            <a:stCxn id="27678" idx="6"/>
            <a:endCxn id="2767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768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7681" name="AutoShape 50"/>
          <p:cNvCxnSpPr>
            <a:cxnSpLocks noChangeAspect="1" noChangeShapeType="1"/>
            <a:stCxn id="27680" idx="4"/>
            <a:endCxn id="2768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83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2" name="Group 43"/>
          <p:cNvGrpSpPr/>
          <p:nvPr/>
        </p:nvGrpSpPr>
        <p:grpSpPr>
          <a:xfrm>
            <a:off x="3364388" y="1554163"/>
            <a:ext cx="2938147" cy="2027237"/>
            <a:chOff x="3364388" y="1554163"/>
            <a:chExt cx="2938147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364388" y="2996624"/>
              <a:ext cx="36941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chemeClr val="accent2"/>
                  </a:solidFill>
                </a:rPr>
                <a:t>1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867400" y="29257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0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746465" y="15541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0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76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Distribution Over Nodes</a:t>
            </a:r>
            <a:endParaRPr lang="en-US" sz="2000" b="0">
              <a:solidFill>
                <a:srgbClr val="80C0FF"/>
              </a:solidFill>
              <a:latin typeface="Arial" pitchFamily="-111" charset="0"/>
            </a:endParaRPr>
          </a:p>
        </p:txBody>
      </p:sp>
      <p:sp>
        <p:nvSpPr>
          <p:cNvPr id="2768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4038600"/>
            <a:ext cx="7010400" cy="6858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Suppose you start at </a:t>
            </a:r>
            <a:r>
              <a:rPr lang="en-US" dirty="0" smtClean="0">
                <a:solidFill>
                  <a:schemeClr val="accent2"/>
                </a:solidFill>
              </a:rPr>
              <a:t>B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43425" name="Rectangle 65"/>
          <p:cNvSpPr>
            <a:spLocks noChangeArrowheads="1"/>
          </p:cNvSpPr>
          <p:nvPr/>
        </p:nvSpPr>
        <p:spPr bwMode="auto">
          <a:xfrm>
            <a:off x="5791200" y="3581400"/>
            <a:ext cx="2581731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(</a:t>
            </a:r>
            <a:r>
              <a:rPr lang="en-US" sz="3600" dirty="0" err="1" smtClean="0">
                <a:solidFill>
                  <a:schemeClr val="accent2"/>
                </a:solidFill>
              </a:rPr>
              <a:t>p</a:t>
            </a:r>
            <a:r>
              <a:rPr lang="en-US" sz="3600" baseline="-25000" dirty="0" err="1" smtClean="0">
                <a:solidFill>
                  <a:schemeClr val="accent2"/>
                </a:solidFill>
              </a:rPr>
              <a:t>B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FF66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0080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/>
              <a:t>)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 (</a:t>
            </a:r>
            <a:r>
              <a:rPr lang="en-US" sz="3600" dirty="0">
                <a:solidFill>
                  <a:schemeClr val="accent2"/>
                </a:solidFill>
              </a:rPr>
              <a:t>1</a:t>
            </a:r>
            <a:r>
              <a:rPr lang="en-US" sz="3600" dirty="0" smtClean="0"/>
              <a:t>,  </a:t>
            </a:r>
            <a:r>
              <a:rPr lang="en-US" sz="3600" dirty="0">
                <a:solidFill>
                  <a:srgbClr val="FF6600"/>
                </a:solidFill>
              </a:rPr>
              <a:t>0</a:t>
            </a:r>
            <a:r>
              <a:rPr lang="en-US" sz="3600" dirty="0"/>
              <a:t>,</a:t>
            </a:r>
            <a:r>
              <a:rPr lang="en-US" sz="3600" dirty="0" smtClean="0"/>
              <a:t>  </a:t>
            </a:r>
            <a:r>
              <a:rPr lang="en-US" sz="3600" dirty="0" smtClean="0">
                <a:solidFill>
                  <a:srgbClr val="008000"/>
                </a:solidFill>
              </a:rPr>
              <a:t>0</a:t>
            </a:r>
            <a:r>
              <a:rPr lang="en-US" sz="3600" dirty="0"/>
              <a:t>)</a:t>
            </a:r>
            <a:endParaRPr lang="en-US" dirty="0"/>
          </a:p>
        </p:txBody>
      </p:sp>
      <p:sp>
        <p:nvSpPr>
          <p:cNvPr id="41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  <p:sp>
        <p:nvSpPr>
          <p:cNvPr id="44" name="Rectangle 55"/>
          <p:cNvSpPr>
            <a:spLocks noChangeArrowheads="1"/>
          </p:cNvSpPr>
          <p:nvPr/>
        </p:nvSpPr>
        <p:spPr bwMode="auto">
          <a:xfrm>
            <a:off x="1905000" y="51816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smtClean="0">
                <a:solidFill>
                  <a:srgbClr val="333399"/>
                </a:solidFill>
              </a:rPr>
              <a:t> 1/4 </a:t>
            </a:r>
            <a:r>
              <a:rPr lang="en-US" sz="3600" dirty="0" smtClean="0"/>
              <a:t>                </a:t>
            </a:r>
            <a:r>
              <a:rPr lang="en-US" sz="3600" dirty="0" smtClean="0">
                <a:sym typeface="Symbol" pitchFamily="-111" charset="2"/>
              </a:rPr>
              <a:t>•</a:t>
            </a:r>
            <a:r>
              <a:rPr lang="en-US" sz="3600" dirty="0" smtClean="0">
                <a:solidFill>
                  <a:srgbClr val="008000"/>
                </a:solidFill>
                <a:sym typeface="Symbol" pitchFamily="-111" charset="2"/>
              </a:rPr>
              <a:t>0</a:t>
            </a:r>
            <a:endParaRPr lang="en-US" sz="3600" dirty="0"/>
          </a:p>
        </p:txBody>
      </p:sp>
      <p:sp>
        <p:nvSpPr>
          <p:cNvPr id="45" name="Rectangle 55"/>
          <p:cNvSpPr>
            <a:spLocks noChangeArrowheads="1"/>
          </p:cNvSpPr>
          <p:nvPr/>
        </p:nvSpPr>
        <p:spPr bwMode="auto">
          <a:xfrm>
            <a:off x="914400" y="4648200"/>
            <a:ext cx="5715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err="1">
                <a:solidFill>
                  <a:schemeClr val="accent2"/>
                </a:solidFill>
              </a:rPr>
              <a:t>p</a:t>
            </a:r>
            <a:r>
              <a:rPr lang="en-US" sz="3600" baseline="-25000" dirty="0" err="1">
                <a:solidFill>
                  <a:schemeClr val="accent2"/>
                </a:solidFill>
              </a:rPr>
              <a:t>B</a:t>
            </a:r>
            <a:r>
              <a:rPr lang="en-US" sz="3600" dirty="0">
                <a:solidFill>
                  <a:schemeClr val="accent2"/>
                </a:solidFill>
              </a:rPr>
              <a:t>’</a:t>
            </a:r>
            <a:r>
              <a:rPr lang="en-US" sz="3600" dirty="0"/>
              <a:t> =</a:t>
            </a:r>
            <a:r>
              <a:rPr lang="en-US" sz="3600" dirty="0" smtClean="0"/>
              <a:t>    </a:t>
            </a:r>
            <a:r>
              <a:rPr lang="en-US" sz="3600" dirty="0" smtClean="0">
                <a:solidFill>
                  <a:srgbClr val="333399"/>
                </a:solidFill>
              </a:rPr>
              <a:t>1/2</a:t>
            </a:r>
            <a:r>
              <a:rPr lang="en-US" sz="3600" dirty="0" smtClean="0"/>
              <a:t>                 </a:t>
            </a:r>
            <a:r>
              <a:rPr lang="en-US" sz="3600" dirty="0" smtClean="0">
                <a:sym typeface="Symbol" pitchFamily="-111" charset="2"/>
              </a:rPr>
              <a:t>•</a:t>
            </a:r>
            <a:r>
              <a:rPr lang="en-US" sz="3600" dirty="0" smtClean="0">
                <a:solidFill>
                  <a:schemeClr val="accent2"/>
                </a:solidFill>
                <a:sym typeface="Symbol" pitchFamily="-111" charset="2"/>
              </a:rPr>
              <a:t>1</a:t>
            </a:r>
            <a:r>
              <a:rPr lang="en-US" sz="3600" dirty="0" smtClean="0">
                <a:sym typeface="Symbol" pitchFamily="-111" charset="2"/>
              </a:rPr>
              <a:t>  </a:t>
            </a:r>
            <a:endParaRPr lang="en-US" sz="3600" dirty="0"/>
          </a:p>
        </p:txBody>
      </p:sp>
      <p:sp>
        <p:nvSpPr>
          <p:cNvPr id="46" name="Rectangle 55"/>
          <p:cNvSpPr>
            <a:spLocks noChangeArrowheads="1"/>
          </p:cNvSpPr>
          <p:nvPr/>
        </p:nvSpPr>
        <p:spPr bwMode="auto">
          <a:xfrm>
            <a:off x="1905000" y="57912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smtClean="0">
                <a:solidFill>
                  <a:srgbClr val="333399"/>
                </a:solidFill>
              </a:rPr>
              <a:t> 1/4</a:t>
            </a:r>
            <a:r>
              <a:rPr lang="en-US" sz="3600" dirty="0" smtClean="0"/>
              <a:t>                 </a:t>
            </a:r>
            <a:r>
              <a:rPr lang="en-US" sz="3600" dirty="0" smtClean="0">
                <a:sym typeface="Symbol" pitchFamily="-111" charset="2"/>
              </a:rPr>
              <a:t>•</a:t>
            </a:r>
            <a:r>
              <a:rPr lang="en-US" sz="3600" dirty="0" smtClean="0">
                <a:solidFill>
                  <a:srgbClr val="FF6600"/>
                </a:solidFill>
                <a:sym typeface="Symbol" pitchFamily="-111" charset="2"/>
              </a:rPr>
              <a:t>0</a:t>
            </a:r>
            <a:endParaRPr lang="en-US" sz="3600" dirty="0">
              <a:solidFill>
                <a:srgbClr val="FF66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086600" y="5029200"/>
            <a:ext cx="15283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= </a:t>
            </a:r>
            <a:r>
              <a:rPr lang="en-US" sz="4400" dirty="0" smtClean="0">
                <a:solidFill>
                  <a:srgbClr val="0000FF"/>
                </a:solidFill>
              </a:rPr>
              <a:t>1/2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48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Comic Sans MS"/>
        <a:ea typeface="ＭＳ Ｐゴシック"/>
        <a:cs typeface=""/>
      </a:majorFont>
      <a:minorFont>
        <a:latin typeface="Comic Sans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-64" charset="0"/>
            <a:ea typeface="ＭＳ Ｐゴシック" pitchFamily="-6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-64" charset="0"/>
            <a:ea typeface="ＭＳ Ｐゴシック" pitchFamily="-6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3178</TotalTime>
  <Words>1439</Words>
  <Application>Microsoft Macintosh PowerPoint</Application>
  <PresentationFormat>On-screen Show (4:3)</PresentationFormat>
  <Paragraphs>370</Paragraphs>
  <Slides>21</Slides>
  <Notes>21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Blank Presentation</vt:lpstr>
      <vt:lpstr>Equation</vt:lpstr>
      <vt:lpstr>Random Walks</vt:lpstr>
      <vt:lpstr>Random Walks Google Page Rank</vt:lpstr>
      <vt:lpstr>Applications of Random Walk</vt:lpstr>
      <vt:lpstr>Google Page Rank</vt:lpstr>
      <vt:lpstr>Graph With Probable Transitions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Stationary Distribution</vt:lpstr>
      <vt:lpstr>Finding Stationary Dist.</vt:lpstr>
      <vt:lpstr>Finding Stationary Dist.</vt:lpstr>
      <vt:lpstr>Google Page Rank</vt:lpstr>
      <vt:lpstr>Questions on Stationary Dist</vt:lpstr>
      <vt:lpstr>Further Questions</vt:lpstr>
      <vt:lpstr>Example: Gambler’s Ruin</vt:lpstr>
    </vt:vector>
  </TitlesOfParts>
  <Company>Jeremy Fineman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Fineman</dc:creator>
  <cp:lastModifiedBy>Albert R Meyer</cp:lastModifiedBy>
  <cp:revision>271</cp:revision>
  <cp:lastPrinted>2012-05-14T06:45:19Z</cp:lastPrinted>
  <dcterms:created xsi:type="dcterms:W3CDTF">2011-05-11T16:21:46Z</dcterms:created>
  <dcterms:modified xsi:type="dcterms:W3CDTF">2012-05-15T19:53:30Z</dcterms:modified>
</cp:coreProperties>
</file>