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notesSlides/notesSlide7.xml" ContentType="application/vnd.openxmlformats-officedocument.presentationml.notesSlide+xml"/>
  <Override PartName="/ppt/embeddings/oleObject3.bin" ContentType="application/vnd.openxmlformats-officedocument.oleObject"/>
  <Override PartName="/ppt/notesSlides/notesSlide8.xml" ContentType="application/vnd.openxmlformats-officedocument.presentationml.notesSlide+xml"/>
  <Override PartName="/ppt/embeddings/oleObject4.bin" ContentType="application/vnd.openxmlformats-officedocument.oleObject"/>
  <Override PartName="/ppt/notesSlides/notesSlide9.xml" ContentType="application/vnd.openxmlformats-officedocument.presentationml.notesSlide+xml"/>
  <Override PartName="/ppt/embeddings/oleObject5.bin" ContentType="application/vnd.openxmlformats-officedocument.oleObject"/>
  <Override PartName="/ppt/notesSlides/notesSlide10.xml" ContentType="application/vnd.openxmlformats-officedocument.presentationml.notesSlide+xml"/>
  <Override PartName="/ppt/embeddings/oleObject6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02" r:id="rId2"/>
    <p:sldId id="303" r:id="rId3"/>
    <p:sldId id="333" r:id="rId4"/>
    <p:sldId id="334" r:id="rId5"/>
    <p:sldId id="369" r:id="rId6"/>
    <p:sldId id="335" r:id="rId7"/>
    <p:sldId id="336" r:id="rId8"/>
    <p:sldId id="337" r:id="rId9"/>
    <p:sldId id="338" r:id="rId10"/>
    <p:sldId id="339" r:id="rId11"/>
    <p:sldId id="363" r:id="rId12"/>
    <p:sldId id="340" r:id="rId13"/>
    <p:sldId id="341" r:id="rId14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0" autoAdjust="0"/>
    <p:restoredTop sz="94697" autoAdjust="0"/>
  </p:normalViewPr>
  <p:slideViewPr>
    <p:cSldViewPr snapToGrid="0" showGuides="1">
      <p:cViewPr>
        <p:scale>
          <a:sx n="112" d="100"/>
          <a:sy n="112" d="100"/>
        </p:scale>
        <p:origin x="-800" y="-80"/>
      </p:cViewPr>
      <p:guideLst>
        <p:guide orient="horz" pos="2102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8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4212B-880D-42BC-B122-5395AB68610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FFA06-5A9D-44C7-A273-B94A3BB1CCC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E4B8E-9B94-4D16-948E-8D2A85472CE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58289" y="6534727"/>
            <a:ext cx="3295619" cy="32327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4,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81435" y="1882469"/>
            <a:ext cx="8618124" cy="30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i="0" dirty="0" smtClean="0">
                <a:solidFill>
                  <a:schemeClr val="tx2"/>
                </a:solidFill>
                <a:latin typeface="Comic Sans MS" pitchFamily="66" charset="0"/>
              </a:rPr>
              <a:t>Expected </a:t>
            </a:r>
            <a:r>
              <a:rPr lang="en-US" sz="7200" b="1" dirty="0" smtClean="0">
                <a:solidFill>
                  <a:schemeClr val="tx2"/>
                </a:solidFill>
                <a:latin typeface="Comic Sans MS" pitchFamily="66" charset="0"/>
              </a:rPr>
              <a:t>Time</a:t>
            </a:r>
          </a:p>
          <a:p>
            <a:pPr algn="ctr"/>
            <a:r>
              <a:rPr lang="en-US" sz="7200" b="1" i="0" dirty="0" smtClean="0">
                <a:solidFill>
                  <a:schemeClr val="tx2"/>
                </a:solidFill>
                <a:latin typeface="Comic Sans MS" pitchFamily="66" charset="0"/>
              </a:rPr>
              <a:t>to Failure</a:t>
            </a:r>
            <a:r>
              <a:rPr lang="en-US" sz="7200" b="1" i="0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7200" b="1" i="0" dirty="0">
                <a:solidFill>
                  <a:schemeClr val="tx2"/>
                </a:solidFill>
                <a:latin typeface="Comic Sans MS" pitchFamily="66" charset="0"/>
              </a:rPr>
            </a:br>
            <a:endParaRPr lang="en-US" sz="1600" b="1" i="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93DA0692-DAF7-4AFE-9BE7-E02439D3694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713630" y="1226403"/>
            <a:ext cx="7774885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10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246263"/>
              </p:ext>
            </p:extLst>
          </p:nvPr>
        </p:nvGraphicFramePr>
        <p:xfrm>
          <a:off x="3831274" y="2017822"/>
          <a:ext cx="1872563" cy="340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77" name="Equation" r:id="rId4" imgW="279400" imgH="508000" progId="Equation.DSMT4">
                  <p:embed/>
                </p:oleObj>
              </mc:Choice>
              <mc:Fallback>
                <p:oleObj name="Equation" r:id="rId4" imgW="2794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31274" y="2017822"/>
                        <a:ext cx="1872563" cy="340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4671931" y="2234025"/>
            <a:ext cx="1020567" cy="3379386"/>
          </a:xfrm>
          <a:prstGeom prst="rect">
            <a:avLst/>
          </a:prstGeom>
          <a:noFill/>
          <a:ln w="34925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Mean Time to Failure</a:t>
            </a:r>
          </a:p>
        </p:txBody>
      </p:sp>
      <p:sp>
        <p:nvSpPr>
          <p:cNvPr id="626691" name="Text Box 3"/>
          <p:cNvSpPr txBox="1">
            <a:spLocks noChangeArrowheads="1"/>
          </p:cNvSpPr>
          <p:nvPr/>
        </p:nvSpPr>
        <p:spPr bwMode="auto">
          <a:xfrm>
            <a:off x="685800" y="1755775"/>
            <a:ext cx="8239280" cy="446276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application:</a:t>
            </a:r>
            <a:r>
              <a:rPr lang="en-US" sz="4400" i="0" dirty="0" smtClean="0">
                <a:latin typeface="Comic Sans MS" pitchFamily="66" charset="0"/>
              </a:rPr>
              <a:t> if space </a:t>
            </a:r>
            <a:r>
              <a:rPr lang="en-US" sz="4400" i="0" dirty="0">
                <a:latin typeface="Comic Sans MS" pitchFamily="66" charset="0"/>
              </a:rPr>
              <a:t>station Mir</a:t>
            </a:r>
            <a:endParaRPr lang="en-US" sz="4400" i="0" dirty="0" smtClean="0">
              <a:latin typeface="Comic Sans MS" pitchFamily="66" charset="0"/>
            </a:endParaRPr>
          </a:p>
          <a:p>
            <a:r>
              <a:rPr lang="en-US" sz="4400" i="0" dirty="0" smtClean="0">
                <a:latin typeface="Comic Sans MS" pitchFamily="66" charset="0"/>
              </a:rPr>
              <a:t>has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1/150,000</a:t>
            </a:r>
            <a:r>
              <a:rPr lang="en-US" sz="4400" i="0" dirty="0">
                <a:latin typeface="Comic Sans MS" pitchFamily="66" charset="0"/>
              </a:rPr>
              <a:t> chance of</a:t>
            </a:r>
          </a:p>
          <a:p>
            <a:r>
              <a:rPr lang="en-US" sz="4400" i="0" dirty="0">
                <a:latin typeface="Comic Sans MS" pitchFamily="66" charset="0"/>
              </a:rPr>
              <a:t>exploding in any given </a:t>
            </a:r>
            <a:r>
              <a:rPr lang="en-US" sz="4400" i="0" dirty="0" smtClean="0">
                <a:latin typeface="Comic Sans MS" pitchFamily="66" charset="0"/>
              </a:rPr>
              <a:t>hour,</a:t>
            </a:r>
          </a:p>
          <a:p>
            <a:r>
              <a:rPr lang="en-US" sz="4400" dirty="0">
                <a:latin typeface="Comic Sans MS" pitchFamily="66" charset="0"/>
              </a:rPr>
              <a:t>a</a:t>
            </a:r>
            <a:r>
              <a:rPr lang="en-US" sz="4400" i="0" dirty="0" smtClean="0">
                <a:latin typeface="Comic Sans MS" pitchFamily="66" charset="0"/>
              </a:rPr>
              <a:t>fter </a:t>
            </a:r>
            <a:r>
              <a:rPr lang="en-US" sz="4400" i="0" dirty="0">
                <a:latin typeface="Comic Sans MS" pitchFamily="66" charset="0"/>
              </a:rPr>
              <a:t>how may hours </a:t>
            </a:r>
            <a:r>
              <a:rPr lang="en-US" sz="4400" i="0" dirty="0" smtClean="0">
                <a:latin typeface="Comic Sans MS" pitchFamily="66" charset="0"/>
              </a:rPr>
              <a:t>do</a:t>
            </a:r>
            <a:endParaRPr lang="en-US" sz="4400" i="0" dirty="0">
              <a:latin typeface="Comic Sans MS" pitchFamily="66" charset="0"/>
            </a:endParaRPr>
          </a:p>
          <a:p>
            <a:r>
              <a:rPr lang="en-US" sz="4400" i="0" dirty="0">
                <a:latin typeface="Comic Sans MS" pitchFamily="66" charset="0"/>
              </a:rPr>
              <a:t>we expect it to explode?</a:t>
            </a:r>
          </a:p>
          <a:p>
            <a:pPr>
              <a:spcBef>
                <a:spcPts val="2400"/>
              </a:spcBef>
            </a:pPr>
            <a:r>
              <a:rPr lang="en-US" sz="4400" i="0" dirty="0">
                <a:latin typeface="Comic Sans MS" pitchFamily="66" charset="0"/>
              </a:rPr>
              <a:t>  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150,000</a:t>
            </a:r>
            <a:r>
              <a:rPr lang="en-US" sz="4400" i="0" dirty="0">
                <a:latin typeface="Comic Sans MS" pitchFamily="66" charset="0"/>
              </a:rPr>
              <a:t> hours</a:t>
            </a:r>
            <a:r>
              <a:rPr lang="en-US" sz="4400" i="0" dirty="0" smtClean="0">
                <a:latin typeface="Comic Sans MS" pitchFamily="66" charset="0"/>
              </a:rPr>
              <a:t> </a:t>
            </a:r>
            <a:r>
              <a:rPr lang="en-US" sz="4400" b="1" i="0" dirty="0" smtClean="0">
                <a:latin typeface="Euclid Symbol" charset="2"/>
                <a:cs typeface="Euclid Symbol" charset="2"/>
                <a:sym typeface="Euclid Symbol" pitchFamily="18" charset="2"/>
              </a:rPr>
              <a:t>≈</a:t>
            </a:r>
            <a:r>
              <a:rPr lang="en-US" sz="4400" i="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i="0" dirty="0">
                <a:latin typeface="Comic Sans MS" pitchFamily="66" charset="0"/>
                <a:sym typeface="Euclid Symbol" pitchFamily="18" charset="2"/>
              </a:rPr>
              <a:t>17 years</a:t>
            </a:r>
          </a:p>
        </p:txBody>
      </p:sp>
      <p:pic>
        <p:nvPicPr>
          <p:cNvPr id="27652" name="Picture 4" descr="j021508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6870700" y="-393700"/>
            <a:ext cx="16605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 to Gamble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35280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e(n)</a:t>
            </a:r>
            <a:r>
              <a:rPr lang="en-US" sz="4400" dirty="0" smtClean="0"/>
              <a:t> ::= E[time with stake </a:t>
            </a:r>
            <a:r>
              <a:rPr lang="en-US" sz="4400" dirty="0" smtClean="0">
                <a:solidFill>
                  <a:srgbClr val="0000FF"/>
                </a:solidFill>
              </a:rPr>
              <a:t>n</a:t>
            </a:r>
            <a:r>
              <a:rPr lang="en-US" sz="4400" dirty="0" smtClean="0"/>
              <a:t>]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e(0) = 0           e(T) = 0</a:t>
            </a:r>
          </a:p>
          <a:p>
            <a:pPr>
              <a:buNone/>
            </a:pPr>
            <a:r>
              <a:rPr lang="en-US" sz="4400" dirty="0" smtClean="0"/>
              <a:t>E[</a:t>
            </a:r>
            <a:r>
              <a:rPr lang="en-US" sz="4000" dirty="0" smtClean="0"/>
              <a:t>time with stake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/>
              <a:t>| win 1st bet]</a:t>
            </a:r>
          </a:p>
          <a:p>
            <a:pPr>
              <a:buNone/>
            </a:pPr>
            <a:r>
              <a:rPr lang="en-US" sz="4000" dirty="0" smtClean="0"/>
              <a:t>        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0000FF"/>
                </a:solidFill>
              </a:rPr>
              <a:t>1 + e(n+1)</a:t>
            </a:r>
            <a:endParaRPr lang="en-US" sz="4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191000"/>
            <a:ext cx="849533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so by Total Expectation</a:t>
            </a:r>
          </a:p>
          <a:p>
            <a:pPr>
              <a:buNone/>
            </a:pPr>
            <a:r>
              <a:rPr lang="en-US" sz="44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e(n) = p</a:t>
            </a:r>
            <a:r>
              <a:rPr lang="en-US" sz="48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  <a:sym typeface="Euclid Symbol"/>
              </a:rPr>
              <a:t>(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1 +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  <a:sym typeface="Euclid Symbol"/>
              </a:rPr>
              <a:t>e(n+1))</a:t>
            </a:r>
          </a:p>
          <a:p>
            <a:pPr>
              <a:buNone/>
            </a:pPr>
            <a:r>
              <a:rPr lang="en-US" sz="4800" i="0" dirty="0" smtClean="0">
                <a:solidFill>
                  <a:srgbClr val="0000FF"/>
                </a:solidFill>
                <a:latin typeface="+mj-lt"/>
                <a:sym typeface="Euclid Symbol"/>
              </a:rPr>
              <a:t>                  + (1-p)</a:t>
            </a:r>
            <a:r>
              <a:rPr lang="en-US" sz="48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  <a:sym typeface="Euclid Symbol"/>
              </a:rPr>
              <a:t>(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1 +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  <a:sym typeface="Euclid Symbol"/>
              </a:rPr>
              <a:t>e(n-1))</a:t>
            </a:r>
            <a:endParaRPr lang="en-US" sz="4800" i="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35280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e(n)</a:t>
            </a:r>
            <a:r>
              <a:rPr lang="en-US" sz="4400" dirty="0" smtClean="0"/>
              <a:t> ::= E[time with stake </a:t>
            </a:r>
            <a:r>
              <a:rPr lang="en-US" sz="4400" dirty="0" smtClean="0">
                <a:solidFill>
                  <a:srgbClr val="0000FF"/>
                </a:solidFill>
              </a:rPr>
              <a:t>n</a:t>
            </a:r>
            <a:r>
              <a:rPr lang="en-US" sz="4400" dirty="0" smtClean="0"/>
              <a:t>]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e(0) = 0           e(T) = 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 to Gamble</a:t>
            </a:r>
            <a:endParaRPr lang="en-US" dirty="0"/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79371"/>
              </p:ext>
            </p:extLst>
          </p:nvPr>
        </p:nvGraphicFramePr>
        <p:xfrm>
          <a:off x="555625" y="2741613"/>
          <a:ext cx="8031163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72" name="Equation" r:id="rId4" imgW="2209800" imgH="508000" progId="Equation.DSMT4">
                  <p:embed/>
                </p:oleObj>
              </mc:Choice>
              <mc:Fallback>
                <p:oleObj name="Equation" r:id="rId4" imgW="2209800" imgH="508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2741613"/>
                        <a:ext cx="8031163" cy="184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4724400"/>
            <a:ext cx="8606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we know how to solve this!</a:t>
            </a:r>
            <a:endParaRPr lang="en-US" sz="5400" i="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" y="2819400"/>
            <a:ext cx="8686800" cy="1600200"/>
          </a:xfrm>
          <a:prstGeom prst="rect">
            <a:avLst/>
          </a:prstGeom>
          <a:noFill/>
          <a:ln w="34925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13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793775" y="47628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924800" cy="2667000"/>
          </a:xfrm>
        </p:spPr>
        <p:txBody>
          <a:bodyPr/>
          <a:lstStyle/>
          <a:p>
            <a:pPr eaLnBrk="1" hangingPunct="1"/>
            <a:r>
              <a:rPr lang="en-US" sz="5400" b="0" smtClean="0"/>
              <a:t>Prediction is difficult,</a:t>
            </a:r>
            <a:br>
              <a:rPr lang="en-US" sz="5400" b="0" smtClean="0"/>
            </a:br>
            <a:r>
              <a:rPr lang="en-US" sz="5400" b="0" smtClean="0"/>
              <a:t>especially of the future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5181600" cy="762000"/>
          </a:xfrm>
        </p:spPr>
        <p:txBody>
          <a:bodyPr/>
          <a:lstStyle/>
          <a:p>
            <a:pPr eaLnBrk="1" hangingPunct="1"/>
            <a:r>
              <a:rPr lang="en-US" sz="4000" i="1" smtClean="0"/>
              <a:t>--- Niels Bohr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93DA0692-DAF7-4AFE-9BE7-E02439D3694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52400" y="2222480"/>
            <a:ext cx="8839200" cy="341632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1}  =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2} </a:t>
            </a:r>
            <a:r>
              <a:rPr lang="en-US" sz="5400" i="0" dirty="0" smtClean="0">
                <a:latin typeface="Comic Sans MS" pitchFamily="66" charset="0"/>
              </a:rPr>
              <a:t>=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3} =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5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 algn="ctr"/>
            <a:r>
              <a:rPr lang="en-US" sz="5400" i="0" dirty="0" smtClean="0">
                <a:latin typeface="Comic Sans MS" pitchFamily="66" charset="0"/>
                <a:sym typeface="Euclid Extra"/>
              </a:rPr>
              <a:t></a:t>
            </a:r>
            <a:endParaRPr lang="en-US" sz="5400" i="0" dirty="0"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303999" y="1143000"/>
            <a:ext cx="7537641" cy="4739759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endParaRPr lang="en-US" sz="6600" i="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0"/>
              </a:spcBef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60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n-1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="1" i="0" baseline="-25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(n+1)q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(1/(1-q)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) = p/p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endParaRPr lang="en-US" sz="6000" i="0" baseline="30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93DA0692-DAF7-4AFE-9BE7-E02439D3694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44701" y="1181043"/>
            <a:ext cx="7912744" cy="830997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600200" y="152400"/>
            <a:ext cx="594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 Time to “Failure”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303999" y="1143000"/>
            <a:ext cx="6321287" cy="466281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endParaRPr lang="en-US" sz="6600" i="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0"/>
              </a:spcBef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60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n-1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="1" i="0" baseline="-25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(n+1)q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(1/(1-q)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) = </a:t>
            </a:r>
            <a:endParaRPr lang="en-US" sz="6000" i="0" baseline="30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93DA0692-DAF7-4AFE-9BE7-E02439D3694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600200" y="152400"/>
            <a:ext cx="594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 Time to “Failure”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079571"/>
              </p:ext>
            </p:extLst>
          </p:nvPr>
        </p:nvGraphicFramePr>
        <p:xfrm>
          <a:off x="6180071" y="3984988"/>
          <a:ext cx="763614" cy="2545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216" name="Equation" r:id="rId4" imgW="152400" imgH="508000" progId="Equation.DSMT4">
                  <p:embed/>
                </p:oleObj>
              </mc:Choice>
              <mc:Fallback>
                <p:oleObj name="Equation" r:id="rId4" imgW="1524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6180071" y="3984988"/>
                        <a:ext cx="763614" cy="2545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5994123" y="4320748"/>
            <a:ext cx="1091998" cy="2124763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644701" y="1181043"/>
            <a:ext cx="7912744" cy="830997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2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3" name="Group 19"/>
          <p:cNvGrpSpPr/>
          <p:nvPr/>
        </p:nvGrpSpPr>
        <p:grpSpPr>
          <a:xfrm>
            <a:off x="4007537" y="2971800"/>
            <a:ext cx="2850463" cy="1990130"/>
            <a:chOff x="2864537" y="2057400"/>
            <a:chExt cx="2850463" cy="1990130"/>
          </a:xfrm>
        </p:grpSpPr>
        <p:cxnSp>
          <p:nvCxnSpPr>
            <p:cNvPr id="21" name="Straight Connector 20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5150537" y="3886200"/>
            <a:ext cx="2850463" cy="1990130"/>
            <a:chOff x="2864537" y="2057400"/>
            <a:chExt cx="2850463" cy="199013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032061"/>
              </p:ext>
            </p:extLst>
          </p:nvPr>
        </p:nvGraphicFramePr>
        <p:xfrm>
          <a:off x="6648450" y="4729163"/>
          <a:ext cx="112395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86" name="Equation" r:id="rId4" imgW="177800" imgH="165100" progId="Equation.DSMT4">
                  <p:embed/>
                </p:oleObj>
              </mc:Choice>
              <mc:Fallback>
                <p:oleObj name="Equation" r:id="rId4" imgW="177800" imgH="165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450" y="4729163"/>
                        <a:ext cx="1123950" cy="1042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34" name="Freeform 33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685800" y="4876800"/>
            <a:ext cx="7723589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latin typeface="Comic Sans MS" pitchFamily="66" charset="0"/>
              </a:rPr>
              <a:t>now use Total Expectation</a:t>
            </a:r>
            <a:endParaRPr lang="en-US" sz="6000" i="0" dirty="0"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31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304800" y="3741003"/>
            <a:ext cx="1067920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E </a:t>
            </a:r>
            <a:r>
              <a:rPr lang="en-US" sz="4800" i="0" dirty="0" smtClean="0">
                <a:latin typeface="Comic Sans MS" pitchFamily="66" charset="0"/>
              </a:rPr>
              <a:t>=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309776" y="4876800"/>
            <a:ext cx="8606006" cy="76944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# |1</a:t>
            </a:r>
            <a:r>
              <a:rPr lang="en-US" sz="4400" i="0" baseline="30000" dirty="0" smtClean="0">
                <a:solidFill>
                  <a:srgbClr val="008000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is </a:t>
            </a:r>
            <a:r>
              <a:rPr lang="en-US" sz="4400" i="0" dirty="0" err="1" smtClean="0">
                <a:solidFill>
                  <a:schemeClr val="tx2"/>
                </a:solidFill>
                <a:latin typeface="Comic Sans MS" pitchFamily="66" charset="0"/>
              </a:rPr>
              <a:t>H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+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E[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# |1</a:t>
            </a:r>
            <a:r>
              <a:rPr lang="en-US" sz="4400" i="0" baseline="30000" dirty="0" smtClean="0">
                <a:solidFill>
                  <a:srgbClr val="008000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is </a:t>
            </a:r>
            <a:r>
              <a:rPr lang="en-US" sz="4400" i="0" dirty="0" err="1" smtClean="0">
                <a:solidFill>
                  <a:srgbClr val="FF00FF"/>
                </a:solidFill>
                <a:latin typeface="Comic Sans MS" pitchFamily="66" charset="0"/>
              </a:rPr>
              <a:t>T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q</a:t>
            </a:r>
            <a:endParaRPr lang="en-US" sz="54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79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Left Brace 52"/>
          <p:cNvSpPr/>
          <p:nvPr/>
        </p:nvSpPr>
        <p:spPr bwMode="auto">
          <a:xfrm rot="16200000">
            <a:off x="1943101" y="4000500"/>
            <a:ext cx="381000" cy="33528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Left Brace 53"/>
          <p:cNvSpPr/>
          <p:nvPr/>
        </p:nvSpPr>
        <p:spPr bwMode="auto">
          <a:xfrm rot="16200000">
            <a:off x="6438900" y="4076700"/>
            <a:ext cx="381000" cy="33528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8800" y="5791200"/>
            <a:ext cx="495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96000" y="5791200"/>
            <a:ext cx="126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1+E</a:t>
            </a: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3" grpId="0" animBg="1"/>
      <p:bldP spid="54" grpId="0" animBg="1"/>
      <p:bldP spid="55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7619" y="4683063"/>
            <a:ext cx="8651098" cy="1015663"/>
            <a:chOff x="274219" y="4683063"/>
            <a:chExt cx="8651098" cy="1015663"/>
          </a:xfrm>
        </p:grpSpPr>
        <p:sp>
          <p:nvSpPr>
            <p:cNvPr id="51" name="Rectangle 16"/>
            <p:cNvSpPr>
              <a:spLocks noChangeArrowheads="1"/>
            </p:cNvSpPr>
            <p:nvPr/>
          </p:nvSpPr>
          <p:spPr bwMode="auto">
            <a:xfrm>
              <a:off x="880250" y="4774740"/>
              <a:ext cx="8045067" cy="923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4400" i="0" dirty="0" smtClean="0">
                  <a:solidFill>
                    <a:srgbClr val="0000FF"/>
                  </a:solidFill>
                  <a:latin typeface="Comic Sans MS" pitchFamily="66" charset="0"/>
                </a:rPr>
                <a:t> </a:t>
              </a:r>
              <a:r>
                <a:rPr lang="en-US" sz="4400" i="0" dirty="0" smtClean="0">
                  <a:solidFill>
                    <a:srgbClr val="0000FF"/>
                  </a:solidFill>
                  <a:latin typeface="Euclid Symbol" charset="2"/>
                  <a:cs typeface="Euclid Symbol" charset="2"/>
                </a:rPr>
                <a:t> </a:t>
              </a:r>
              <a:r>
                <a:rPr lang="en-US" sz="4400" i="0" dirty="0" smtClean="0">
                  <a:solidFill>
                    <a:srgbClr val="0000FF"/>
                  </a:solidFill>
                  <a:latin typeface="Comic Sans MS" pitchFamily="66" charset="0"/>
                </a:rPr>
                <a:t>      </a:t>
              </a:r>
              <a:r>
                <a:rPr lang="en-US" sz="5400" i="0" dirty="0" smtClean="0">
                  <a:solidFill>
                    <a:srgbClr val="0000FF"/>
                  </a:solidFill>
                  <a:latin typeface="Comic Sans MS" pitchFamily="66" charset="0"/>
                </a:rPr>
                <a:t>1</a:t>
              </a:r>
              <a:r>
                <a:rPr lang="en-US" sz="4400" i="0" dirty="0" smtClean="0">
                  <a:solidFill>
                    <a:srgbClr val="0000FF"/>
                  </a:solidFill>
                  <a:latin typeface="Comic Sans MS" pitchFamily="66" charset="0"/>
                </a:rPr>
                <a:t>       </a:t>
              </a:r>
              <a:r>
                <a:rPr lang="en-US" sz="4400" i="0" dirty="0" smtClean="0">
                  <a:latin typeface="Euclid Symbol" charset="2"/>
                  <a:cs typeface="Euclid Symbol" charset="2"/>
                  <a:sym typeface="Symbol" pitchFamily="18" charset="2"/>
                </a:rPr>
                <a:t>⋅</a:t>
              </a:r>
              <a:r>
                <a:rPr lang="en-US" sz="4400" i="0" dirty="0" smtClean="0">
                  <a:solidFill>
                    <a:srgbClr val="0000FF"/>
                  </a:solidFill>
                  <a:latin typeface="Comic Sans MS" pitchFamily="66" charset="0"/>
                  <a:sym typeface="Euclid Symbol"/>
                </a:rPr>
                <a:t>p +</a:t>
              </a:r>
              <a:r>
                <a:rPr lang="en-US" sz="5400" i="0" dirty="0" smtClean="0">
                  <a:solidFill>
                    <a:srgbClr val="0000FF"/>
                  </a:solidFill>
                  <a:latin typeface="Comic Sans MS" pitchFamily="66" charset="0"/>
                </a:rPr>
                <a:t> [E+1] </a:t>
              </a:r>
              <a:r>
                <a:rPr lang="en-US" sz="4400" i="0" dirty="0" smtClean="0">
                  <a:solidFill>
                    <a:srgbClr val="0000FF"/>
                  </a:solidFill>
                  <a:latin typeface="Comic Sans MS" pitchFamily="66" charset="0"/>
                </a:rPr>
                <a:t>         </a:t>
              </a:r>
              <a:r>
                <a:rPr lang="en-US" sz="4400" i="0" dirty="0" smtClean="0">
                  <a:latin typeface="Euclid Symbol" charset="2"/>
                  <a:cs typeface="Euclid Symbol" charset="2"/>
                  <a:sym typeface="Symbol" pitchFamily="18" charset="2"/>
                </a:rPr>
                <a:t>⋅</a:t>
              </a:r>
              <a:r>
                <a:rPr lang="en-US" sz="4400" i="0" dirty="0" smtClean="0">
                  <a:solidFill>
                    <a:srgbClr val="0000FF"/>
                  </a:solidFill>
                  <a:latin typeface="Comic Sans MS" pitchFamily="66" charset="0"/>
                  <a:sym typeface="Euclid Symbol"/>
                </a:rPr>
                <a:t>q</a:t>
              </a:r>
              <a:endParaRPr lang="en-US" sz="5400" i="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0" name="Rectangle 16"/>
            <p:cNvSpPr>
              <a:spLocks noChangeArrowheads="1"/>
            </p:cNvSpPr>
            <p:nvPr/>
          </p:nvSpPr>
          <p:spPr bwMode="auto">
            <a:xfrm>
              <a:off x="274219" y="4683063"/>
              <a:ext cx="1433885" cy="101566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en-US" sz="6000" i="0" dirty="0" smtClean="0">
                  <a:solidFill>
                    <a:srgbClr val="0000FF"/>
                  </a:solidFill>
                  <a:latin typeface="Comic Sans MS" pitchFamily="66" charset="0"/>
                </a:rPr>
                <a:t>E </a:t>
              </a:r>
              <a:r>
                <a:rPr lang="en-US" sz="5400" b="1" i="0" dirty="0" smtClean="0">
                  <a:latin typeface="Euclid Symbol" charset="2"/>
                  <a:cs typeface="Euclid Symbol" charset="2"/>
                </a:rPr>
                <a:t>=</a:t>
              </a:r>
              <a:endParaRPr lang="en-US" sz="6000" b="1" i="0" dirty="0">
                <a:solidFill>
                  <a:srgbClr val="008000"/>
                </a:solidFill>
                <a:latin typeface="Euclid Symbol" charset="2"/>
                <a:cs typeface="Euclid Symbol" charset="2"/>
              </a:endParaRPr>
            </a:p>
          </p:txBody>
        </p:sp>
      </p:grp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9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9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32000" y="5715001"/>
            <a:ext cx="4548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now solve for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E</a:t>
            </a:r>
            <a:endParaRPr lang="en-US" sz="4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4925" cap="flat" cmpd="sng" algn="ctr">
          <a:solidFill>
            <a:srgbClr val="FF00FF"/>
          </a:solidFill>
          <a:prstDash val="sysDash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1757</TotalTime>
  <Words>556</Words>
  <Application>Microsoft Macintosh PowerPoint</Application>
  <PresentationFormat>On-screen Show (4:3)</PresentationFormat>
  <Paragraphs>111</Paragraphs>
  <Slides>13</Slides>
  <Notes>13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Default Design</vt:lpstr>
      <vt:lpstr>Equation</vt:lpstr>
      <vt:lpstr>PowerPoint Presentation</vt:lpstr>
      <vt:lpstr>Prediction is difficult, especially of the future</vt:lpstr>
      <vt:lpstr>Mean Time to “Failure”</vt:lpstr>
      <vt:lpstr>PowerPoint Presentation</vt:lpstr>
      <vt:lpstr>PowerPoint Presentation</vt:lpstr>
      <vt:lpstr>Mean Time to “Failure”</vt:lpstr>
      <vt:lpstr>Mean Time to “Failure”</vt:lpstr>
      <vt:lpstr>Mean Time to “Failure”</vt:lpstr>
      <vt:lpstr>Mean Time to “Failure”</vt:lpstr>
      <vt:lpstr>Mean Time to “Failure”</vt:lpstr>
      <vt:lpstr>Mean Time to Failure</vt:lpstr>
      <vt:lpstr>Expected time to Gamble</vt:lpstr>
      <vt:lpstr>Expected time to Gamble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114</cp:revision>
  <cp:lastPrinted>2012-05-02T03:18:24Z</cp:lastPrinted>
  <dcterms:created xsi:type="dcterms:W3CDTF">2011-04-29T18:28:36Z</dcterms:created>
  <dcterms:modified xsi:type="dcterms:W3CDTF">2012-05-15T20:03:13Z</dcterms:modified>
</cp:coreProperties>
</file>