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0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454" r:id="rId2"/>
    <p:sldId id="524" r:id="rId3"/>
    <p:sldId id="525" r:id="rId4"/>
    <p:sldId id="526" r:id="rId5"/>
    <p:sldId id="527" r:id="rId6"/>
    <p:sldId id="528" r:id="rId7"/>
    <p:sldId id="529" r:id="rId8"/>
    <p:sldId id="530" r:id="rId9"/>
    <p:sldId id="531" r:id="rId10"/>
    <p:sldId id="532" r:id="rId11"/>
    <p:sldId id="534" r:id="rId12"/>
    <p:sldId id="536" r:id="rId13"/>
    <p:sldId id="396" r:id="rId14"/>
    <p:sldId id="515" r:id="rId15"/>
    <p:sldId id="523" r:id="rId16"/>
    <p:sldId id="397" r:id="rId17"/>
    <p:sldId id="398" r:id="rId18"/>
    <p:sldId id="508" r:id="rId19"/>
    <p:sldId id="512" r:id="rId20"/>
    <p:sldId id="517" r:id="rId21"/>
    <p:sldId id="518" r:id="rId22"/>
    <p:sldId id="401" r:id="rId23"/>
    <p:sldId id="488" r:id="rId24"/>
    <p:sldId id="522" r:id="rId25"/>
    <p:sldId id="506" r:id="rId26"/>
    <p:sldId id="422" r:id="rId27"/>
    <p:sldId id="485" r:id="rId28"/>
    <p:sldId id="471" r:id="rId29"/>
  </p:sldIdLst>
  <p:sldSz cx="9144000" cy="6858000" type="screen4x3"/>
  <p:notesSz cx="7315200" cy="9601200"/>
  <p:custDataLst>
    <p:tags r:id="rId3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0" autoAdjust="0"/>
    <p:restoredTop sz="94824" autoAdjust="0"/>
  </p:normalViewPr>
  <p:slideViewPr>
    <p:cSldViewPr showGuides="1">
      <p:cViewPr varScale="1">
        <p:scale>
          <a:sx n="101" d="100"/>
          <a:sy n="101" d="100"/>
        </p:scale>
        <p:origin x="-1008" y="-120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3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3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4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DC31-5D76-4396-8586-E00A18CA6E4A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15742F82-D88E-406A-A73F-71903E81F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8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December 12,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3" r:id="rId5"/>
    <p:sldLayoutId id="2147483884" r:id="rId6"/>
    <p:sldLayoutId id="2147483889" r:id="rId7"/>
    <p:sldLayoutId id="2147483890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2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24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24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24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6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765300"/>
            <a:ext cx="8255000" cy="10541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 dirty="0"/>
              <a:t>so by </a:t>
            </a:r>
            <a:r>
              <a:rPr lang="en-US" sz="4400" dirty="0" err="1"/>
              <a:t>prwise</a:t>
            </a:r>
            <a:r>
              <a:rPr lang="en-US" sz="4400" dirty="0"/>
              <a:t> linearity of </a:t>
            </a:r>
            <a:r>
              <a:rPr lang="en-US" sz="4400" dirty="0" err="1"/>
              <a:t>Var</a:t>
            </a:r>
            <a:r>
              <a:rPr lang="en-US" sz="4400" dirty="0"/>
              <a:t>[]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8013" y="965200"/>
            <a:ext cx="7913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047649"/>
              </p:ext>
            </p:extLst>
          </p:nvPr>
        </p:nvGraphicFramePr>
        <p:xfrm>
          <a:off x="822827" y="4108450"/>
          <a:ext cx="750787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83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827" y="4108450"/>
                        <a:ext cx="7507872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316430"/>
              </p:ext>
            </p:extLst>
          </p:nvPr>
        </p:nvGraphicFramePr>
        <p:xfrm>
          <a:off x="3289300" y="5449888"/>
          <a:ext cx="25749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84" name="Equation" r:id="rId7" imgW="571500" imgH="241300" progId="Equation.DSMT4">
                  <p:embed/>
                </p:oleObj>
              </mc:Choice>
              <mc:Fallback>
                <p:oleObj name="Equation" r:id="rId7" imgW="57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449888"/>
                        <a:ext cx="2574925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86450"/>
              </p:ext>
            </p:extLst>
          </p:nvPr>
        </p:nvGraphicFramePr>
        <p:xfrm>
          <a:off x="431299" y="2509838"/>
          <a:ext cx="8235989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85" name="Equation" r:id="rId9" imgW="2476500" imgH="482600" progId="Equation.DSMT4">
                  <p:embed/>
                </p:oleObj>
              </mc:Choice>
              <mc:Fallback>
                <p:oleObj name="Equation" r:id="rId9" imgW="2476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299" y="2509838"/>
                        <a:ext cx="8235989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155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935">
        <p:fade/>
      </p:transition>
    </mc:Choice>
    <mc:Fallback xmlns="">
      <p:transition xmlns:p14="http://schemas.microsoft.com/office/powerpoint/2010/main" spd="med" advTm="6893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{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57.8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</a:rPr>
              <a:t>3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/>
              <a:t>pairs} 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3/4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35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81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64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(40 pairs &amp; 8 </a:t>
            </a:r>
            <a:r>
              <a:rPr lang="en-US" sz="4000" dirty="0"/>
              <a:t>triples)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7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433">
        <p:fade/>
      </p:transition>
    </mc:Choice>
    <mc:Fallback xmlns="">
      <p:transition xmlns:p14="http://schemas.microsoft.com/office/powerpoint/2010/main" spd="med" advTm="6343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086600" cy="914400"/>
          </a:xfrm>
        </p:spPr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1524000"/>
            <a:ext cx="6553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Courier"/>
                <a:cs typeface="Courier"/>
              </a:rPr>
              <a:t>Jan </a:t>
            </a:r>
            <a:r>
              <a:rPr lang="en-US" sz="2000" dirty="0">
                <a:latin typeface="Courier"/>
                <a:cs typeface="Courier"/>
              </a:rPr>
              <a:t>01     Apr 05     Jul 14      Oct 05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13     Apr 10     Jul 15      Oct 08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15 *   Apr 12     Jul 19 *    Oct 09     </a:t>
            </a: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Jan </a:t>
            </a:r>
            <a:r>
              <a:rPr lang="en-US" sz="2000" dirty="0">
                <a:latin typeface="Courier"/>
                <a:cs typeface="Courier"/>
              </a:rPr>
              <a:t>22     Apr 17     Jul 24      Oct 10 *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25 *   Apr 20     Jul 31      Oct 16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29                            Oct 17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May 02     Aug 02      Oct </a:t>
            </a:r>
            <a:r>
              <a:rPr lang="en-US" sz="2000" dirty="0" smtClean="0">
                <a:latin typeface="Courier"/>
                <a:cs typeface="Courier"/>
              </a:rPr>
              <a:t>22</a:t>
            </a: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Feb </a:t>
            </a:r>
            <a:r>
              <a:rPr lang="en-US" sz="2000" dirty="0">
                <a:latin typeface="Courier"/>
                <a:cs typeface="Courier"/>
              </a:rPr>
              <a:t>09     May 15 *   Aug 21 *    Oct </a:t>
            </a:r>
            <a:r>
              <a:rPr lang="en-US" sz="2000" dirty="0" smtClean="0">
                <a:latin typeface="Courier"/>
                <a:cs typeface="Courier"/>
              </a:rPr>
              <a:t>3</a:t>
            </a:r>
          </a:p>
          <a:p>
            <a:pPr algn="l"/>
            <a:endParaRPr lang="en-US" sz="2000" dirty="0" smtClean="0">
              <a:latin typeface="Courier"/>
              <a:cs typeface="Courier"/>
            </a:endParaRP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Feb </a:t>
            </a:r>
            <a:r>
              <a:rPr lang="en-US" sz="2000" dirty="0">
                <a:latin typeface="Courier"/>
                <a:cs typeface="Courier"/>
              </a:rPr>
              <a:t>29     May 17     Aug 28 *     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May 22                 Nov 08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12     May 28     Sep 16      Nov 19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19                Sep 17      Nov 23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30 *   Jun 27     Sep 20      Nov 27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           Sep 26       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                       Dec </a:t>
            </a:r>
            <a:r>
              <a:rPr lang="en-US" sz="2000" dirty="0" smtClean="0">
                <a:latin typeface="Courier"/>
                <a:cs typeface="Courier"/>
              </a:rPr>
              <a:t>31</a:t>
            </a:r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032" y="1076980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/>
                <a:cs typeface="Comic Sans MS"/>
              </a:rPr>
              <a:t>206 Fall '11 </a:t>
            </a:r>
            <a:r>
              <a:rPr lang="en-US" sz="2800" b="1" dirty="0" smtClean="0">
                <a:latin typeface="Comic Sans MS"/>
                <a:cs typeface="Comic Sans MS"/>
              </a:rPr>
              <a:t>students: 40 </a:t>
            </a:r>
            <a:r>
              <a:rPr lang="en-US" sz="2800" b="1" dirty="0">
                <a:latin typeface="Comic Sans MS"/>
                <a:cs typeface="Comic Sans MS"/>
              </a:rPr>
              <a:t>Pairs &amp; 8 </a:t>
            </a:r>
            <a:r>
              <a:rPr lang="en-US" sz="2800" b="1" dirty="0" smtClean="0">
                <a:latin typeface="Comic Sans MS"/>
                <a:cs typeface="Comic Sans MS"/>
              </a:rPr>
              <a:t>Triples*</a:t>
            </a:r>
            <a:endParaRPr lang="en-US" sz="2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80885940"/>
      </p:ext>
    </p:extLst>
  </p:cSld>
  <p:clrMapOvr>
    <a:masterClrMapping/>
  </p:clrMapOvr>
  <p:transition xmlns:p14="http://schemas.microsoft.com/office/powerpoint/2010/main" spd="slow" advTm="2542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C54485E2-983F-4808-AAAD-1595DDE4A77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Estimate </a:t>
            </a:r>
            <a:r>
              <a:rPr lang="en-US" sz="4800" dirty="0" err="1" smtClean="0">
                <a:solidFill>
                  <a:srgbClr val="DA0000"/>
                </a:solidFill>
              </a:rPr>
              <a:t>coliform</a:t>
            </a:r>
            <a:r>
              <a:rPr lang="en-US" sz="4800" dirty="0" smtClean="0">
                <a:solidFill>
                  <a:srgbClr val="DA0000"/>
                </a:solidFill>
              </a:rPr>
              <a:t> count</a:t>
            </a:r>
          </a:p>
          <a:p>
            <a:pPr eaLnBrk="1" hangingPunct="1"/>
            <a:r>
              <a:rPr lang="en-US" sz="4800" dirty="0" smtClean="0"/>
              <a:t>in Charles River.  </a:t>
            </a:r>
          </a:p>
          <a:p>
            <a:pPr eaLnBrk="1" hangingPunct="1"/>
            <a:r>
              <a:rPr lang="en-US" sz="4800" dirty="0" smtClean="0"/>
              <a:t>Many test stations on river.  </a:t>
            </a:r>
          </a:p>
          <a:p>
            <a:pPr eaLnBrk="1" hangingPunct="1"/>
            <a:r>
              <a:rPr lang="en-US" sz="4800" dirty="0" smtClean="0"/>
              <a:t>EPA requires their average</a:t>
            </a:r>
          </a:p>
          <a:p>
            <a:pPr eaLnBrk="1" hangingPunct="1"/>
            <a:r>
              <a:rPr lang="en-US" sz="4800" dirty="0" smtClean="0"/>
              <a:t>         CMD </a:t>
            </a:r>
            <a:r>
              <a:rPr lang="en-US" sz="48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6600"/>
                </a:solidFill>
              </a:rPr>
              <a:t> 200</a:t>
            </a:r>
            <a:r>
              <a:rPr lang="en-US" sz="4800" dirty="0" smtClean="0"/>
              <a:t>:</a:t>
            </a:r>
          </a:p>
          <a:p>
            <a:pPr eaLnBrk="1" hangingPunct="1"/>
            <a:r>
              <a:rPr lang="en-US" dirty="0" smtClean="0"/>
              <a:t>(</a:t>
            </a:r>
            <a:r>
              <a:rPr lang="en-US" dirty="0" err="1" smtClean="0"/>
              <a:t>Coliform</a:t>
            </a:r>
            <a:r>
              <a:rPr lang="en-US" dirty="0" smtClean="0"/>
              <a:t> Microbial Density)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7620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648200"/>
            <a:ext cx="11938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Choose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random test </a:t>
            </a:r>
          </a:p>
          <a:p>
            <a:pPr eaLnBrk="1" hangingPunct="1"/>
            <a:r>
              <a:rPr lang="en-US" sz="5400" dirty="0" smtClean="0"/>
              <a:t>stations and measure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CMD at each.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5029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</a:t>
            </a:r>
            <a:r>
              <a:rPr lang="en-US" sz="5400" dirty="0" smtClean="0"/>
              <a:t>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</a:t>
            </a:r>
            <a:endParaRPr lang="en-US" sz="5400" dirty="0" smtClean="0"/>
          </a:p>
          <a:p>
            <a:pPr eaLnBrk="1" hangingPunct="1"/>
            <a:r>
              <a:rPr lang="en-US" sz="5400" dirty="0" smtClean="0"/>
              <a:t>turn </a:t>
            </a:r>
            <a:r>
              <a:rPr lang="en-US" sz="5400" dirty="0" smtClean="0"/>
              <a:t>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</a:t>
            </a:r>
            <a:endParaRPr lang="en-US" sz="5400" dirty="0"/>
          </a:p>
          <a:p>
            <a:pPr eaLnBrk="1" hangingPunct="1"/>
            <a:r>
              <a:rPr lang="en-US" sz="5400" dirty="0" smtClean="0"/>
              <a:t>their </a:t>
            </a:r>
            <a:r>
              <a:rPr lang="en-US" sz="5400" dirty="0" smtClean="0"/>
              <a:t>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</a:t>
            </a:r>
            <a:endParaRPr lang="en-US" sz="5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Convince </a:t>
            </a:r>
            <a:r>
              <a:rPr lang="en-US" sz="5400" dirty="0" smtClean="0">
                <a:solidFill>
                  <a:srgbClr val="000000"/>
                </a:solidFill>
              </a:rPr>
              <a:t>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endParaRPr lang="en-US" sz="5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over </a:t>
            </a:r>
            <a:r>
              <a:rPr lang="en-US" sz="5400" dirty="0" smtClean="0">
                <a:solidFill>
                  <a:srgbClr val="800F6F"/>
                </a:solidFill>
              </a:rPr>
              <a:t>all</a:t>
            </a:r>
            <a:r>
              <a:rPr lang="en-US" sz="5400" dirty="0" smtClean="0">
                <a:solidFill>
                  <a:srgbClr val="000000"/>
                </a:solidFill>
              </a:rPr>
              <a:t> stations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</a:t>
            </a:r>
            <a:r>
              <a:rPr lang="en-US" sz="5400" smtClean="0"/>
              <a:t>is, convince </a:t>
            </a:r>
            <a:r>
              <a:rPr lang="en-US" sz="5400" dirty="0" smtClean="0"/>
              <a:t>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7030A0"/>
                </a:solidFill>
              </a:rPr>
              <a:t>actual</a:t>
            </a:r>
            <a:r>
              <a:rPr lang="en-US" sz="5400" dirty="0" smtClean="0"/>
              <a:t> fraction?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23578D71-BE5D-4BBF-9B59-FB73E190AF0C}" type="slidenum">
              <a:rPr lang="en-US" smtClean="0"/>
              <a:pPr>
                <a:defRPr/>
              </a:pPr>
              <a:t>17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average CMD over all stations</a:t>
            </a:r>
          </a:p>
          <a:p>
            <a:pPr marL="0" indent="0" eaLnBrk="1" hangingPunct="1"/>
            <a:r>
              <a:rPr lang="en-US" sz="4400" dirty="0" smtClean="0"/>
              <a:t>CMD 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stations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c</a:t>
            </a:r>
            <a:endParaRPr lang="en-US" sz="4400" dirty="0" smtClean="0"/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CMD at the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r>
              <a:rPr lang="en-US" sz="4400" dirty="0" smtClean="0">
                <a:solidFill>
                  <a:srgbClr val="0006FE"/>
                </a:solidFill>
              </a:rPr>
              <a:t> </a:t>
            </a:r>
            <a:r>
              <a:rPr lang="en-US" sz="4400" dirty="0" smtClean="0"/>
              <a:t>stations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06" name="Equation" r:id="rId4" imgW="1854200" imgH="596900" progId="Equation.DSMT4">
                  <p:embed/>
                </p:oleObj>
              </mc:Choice>
              <mc:Fallback>
                <p:oleObj name="Equation" r:id="rId4" imgW="18542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6051550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07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  <p:graphicFrame>
        <p:nvGraphicFramePr>
          <p:cNvPr id="425990" name="Object 6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08" name="Equation" r:id="rId8" imgW="2057400" imgH="596900" progId="Equation.DSMT4">
                  <p:embed/>
                </p:oleObj>
              </mc:Choice>
              <mc:Fallback>
                <p:oleObj name="Equation" r:id="rId8" imgW="20574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02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432133" name="Object 5"/>
          <p:cNvGraphicFramePr>
            <a:graphicFrameLocks noChangeAspect="1"/>
          </p:cNvGraphicFramePr>
          <p:nvPr/>
        </p:nvGraphicFramePr>
        <p:xfrm>
          <a:off x="2574925" y="342265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03" name="Equation" r:id="rId6" imgW="889000" imgH="469900" progId="Equation.DSMT4">
                  <p:embed/>
                </p:oleObj>
              </mc:Choice>
              <mc:Fallback>
                <p:oleObj name="Equation" r:id="rId6" imgW="8890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42265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49549" y="3581400"/>
            <a:ext cx="161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6400800" y="1177925"/>
          <a:ext cx="14922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04" name="Equation" r:id="rId8" imgW="457200" imgH="596900" progId="Equation.DSMT4">
                  <p:embed/>
                </p:oleObj>
              </mc:Choice>
              <mc:Fallback>
                <p:oleObj name="Equation" r:id="rId8" imgW="4572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177925"/>
                        <a:ext cx="1492250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27574" y="5106650"/>
            <a:ext cx="6368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where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graphicFrame>
        <p:nvGraphicFramePr>
          <p:cNvPr id="438282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05" name="Equation" r:id="rId10" imgW="1879600" imgH="215900" progId="Equation.DSMT4">
                  <p:embed/>
                </p:oleObj>
              </mc:Choice>
              <mc:Fallback>
                <p:oleObj name="Equation" r:id="rId10" imgW="1879600" imgH="215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089539"/>
              </p:ext>
            </p:extLst>
          </p:nvPr>
        </p:nvGraphicFramePr>
        <p:xfrm>
          <a:off x="554038" y="3136900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136900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987425" y="3879850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7" imgW="1714500" imgH="596900" progId="Equation.DSMT4">
                  <p:embed/>
                </p:oleObj>
              </mc:Choice>
              <mc:Fallback>
                <p:oleObj name="Equation" r:id="rId7" imgW="1714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879850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27804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920418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88138317"/>
      </p:ext>
    </p:extLst>
  </p:cSld>
  <p:clrMapOvr>
    <a:masterClrMapping/>
  </p:clrMapOvr>
  <p:transition xmlns:p14="http://schemas.microsoft.com/office/powerpoint/2010/main" advTm="465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3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5562601" y="1371601"/>
          <a:ext cx="3284430" cy="167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4" name="Equation" r:id="rId6" imgW="1168400" imgH="596900" progId="Equation.DSMT4">
                  <p:embed/>
                </p:oleObj>
              </mc:Choice>
              <mc:Fallback>
                <p:oleObj name="Equation" r:id="rId6" imgW="11684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371601"/>
                        <a:ext cx="3284430" cy="16763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/>
        </p:nvGraphicFramePr>
        <p:xfrm>
          <a:off x="1066800" y="3268663"/>
          <a:ext cx="7037590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5" name="Equation" r:id="rId8" imgW="1689100" imgH="368300" progId="Equation.DSMT4">
                  <p:embed/>
                </p:oleObj>
              </mc:Choice>
              <mc:Fallback>
                <p:oleObj name="Equation" r:id="rId8" imgW="1689100" imgH="368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68663"/>
                        <a:ext cx="7037590" cy="153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8372F5CC-0D0C-42AC-A06F-FCD924AC2FB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our estimate method 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CMD over all test stations.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8372F5CC-0D0C-42AC-A06F-FCD924AC2FB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4"/>
                </a:solidFill>
                <a:latin typeface="Comic Sans MS" pitchFamily="66" charset="0"/>
              </a:rPr>
              <a:t>that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CMD, over </a:t>
            </a:r>
            <a:r>
              <a:rPr lang="en-US" sz="5400" kern="0" dirty="0" smtClean="0">
                <a:solidFill>
                  <a:srgbClr val="800F6F"/>
                </a:solidFill>
                <a:latin typeface="Comic Sans MS"/>
              </a:rPr>
              <a:t>all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stations is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r>
              <a:rPr lang="en-US" sz="5400" kern="0" dirty="0" smtClean="0">
                <a:latin typeface="Comic Sans MS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96B5C7C7-3FC0-4B55-9934-A080551106B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00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B6100CB1-975D-41F5-9A6C-8F34E133D00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err="1" smtClean="0">
                <a:solidFill>
                  <a:srgbClr val="006600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over all test stations.</a:t>
            </a:r>
          </a:p>
          <a:p>
            <a:pPr eaLnBrk="1" hangingPunct="1"/>
            <a:r>
              <a:rPr lang="en-US" sz="6000" dirty="0" err="1" smtClean="0">
                <a:solidFill>
                  <a:srgbClr val="006600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A7F8015-3123-4EEE-BF99-E293B8DB180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FE75FCEF-2C00-453D-8F19-57E1BCE16A7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78F4000-603A-43A9-9772-EA15786EFD2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latin typeface="Euclid Symbol" charset="2"/>
                <a:cs typeface="Euclid Symbol" charset="2"/>
              </a:rPr>
              <a:t>-</a:t>
            </a:r>
            <a:r>
              <a:rPr lang="en-US" sz="10600" dirty="0" smtClean="0"/>
              <a:t>3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A714B8FE-0580-4ED6-8597-F3A3D6623F8A}" type="slidenum">
              <a:rPr lang="en-US" smtClean="0"/>
              <a:pPr>
                <a:defRPr/>
              </a:pPr>
              <a:t>28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745648"/>
              </p:ext>
            </p:extLst>
          </p:nvPr>
        </p:nvGraphicFramePr>
        <p:xfrm>
          <a:off x="858838" y="3224213"/>
          <a:ext cx="41703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7" name="Equation" r:id="rId6" imgW="762000" imgH="381000" progId="Equation.DSMT4">
                  <p:embed/>
                </p:oleObj>
              </mc:Choice>
              <mc:Fallback>
                <p:oleObj name="Equation" r:id="rId6" imgW="762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224213"/>
                        <a:ext cx="4170362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04838" y="4983163"/>
            <a:ext cx="73050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::= indicator that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000" dirty="0" err="1" smtClean="0">
                <a:latin typeface="Comic Sans MS" charset="0"/>
              </a:rPr>
              <a:t>th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&amp;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000" dirty="0" err="1" smtClean="0">
                <a:latin typeface="Comic Sans MS" charset="0"/>
              </a:rPr>
              <a:t>th</a:t>
            </a:r>
            <a:endParaRPr lang="en-US" sz="4000" dirty="0">
              <a:latin typeface="Comic Sans MS" charset="0"/>
            </a:endParaRPr>
          </a:p>
          <a:p>
            <a:pPr algn="l"/>
            <a:r>
              <a:rPr lang="en-US" sz="4000" dirty="0">
                <a:latin typeface="Comic Sans MS" charset="0"/>
              </a:rPr>
              <a:t>            </a:t>
            </a:r>
            <a:r>
              <a:rPr lang="en-US" sz="4000" dirty="0" smtClean="0">
                <a:latin typeface="Comic Sans MS" charset="0"/>
              </a:rPr>
              <a:t> birthdays match</a:t>
            </a:r>
            <a:endParaRPr lang="en-US" sz="4000" dirty="0">
              <a:latin typeface="Comic Sans MS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60184053"/>
      </p:ext>
    </p:extLst>
  </p:cSld>
  <p:clrMapOvr>
    <a:masterClrMapping/>
  </p:clrMapOvr>
  <p:transition xmlns:p14="http://schemas.microsoft.com/office/powerpoint/2010/main" spd="slow" advTm="8956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603500"/>
            <a:ext cx="7099300" cy="1168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5400" dirty="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548607"/>
              </p:ext>
            </p:extLst>
          </p:nvPr>
        </p:nvGraphicFramePr>
        <p:xfrm>
          <a:off x="776288" y="3621088"/>
          <a:ext cx="7380287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31" name="Equation" r:id="rId5" imgW="1790700" imgH="482600" progId="Equation.DSMT4">
                  <p:embed/>
                </p:oleObj>
              </mc:Choice>
              <mc:Fallback>
                <p:oleObj name="Equation" r:id="rId5" imgW="1790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621088"/>
                        <a:ext cx="7380287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256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178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443">
        <p:fade/>
      </p:transition>
    </mc:Choice>
    <mc:Fallback xmlns="">
      <p:transition xmlns:p14="http://schemas.microsoft.com/office/powerpoint/2010/main" spd="med" advTm="5944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95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816">
        <p:fade/>
      </p:transition>
    </mc:Choice>
    <mc:Fallback xmlns="">
      <p:transition xmlns:p14="http://schemas.microsoft.com/office/powerpoint/2010/main" spd="med" advTm="4981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6939369"/>
              </p:ext>
            </p:extLst>
          </p:nvPr>
        </p:nvGraphicFramePr>
        <p:xfrm>
          <a:off x="1355725" y="2060575"/>
          <a:ext cx="65055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55" name="Equation" r:id="rId5" imgW="1816100" imgH="482600" progId="Equation.DSMT4">
                  <p:embed/>
                </p:oleObj>
              </mc:Choice>
              <mc:Fallback>
                <p:oleObj name="Equation" r:id="rId5" imgW="1816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060575"/>
                        <a:ext cx="6505575" cy="1728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79199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206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0938" y="4074901"/>
            <a:ext cx="74852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(Actually had 2 people born</a:t>
            </a:r>
          </a:p>
          <a:p>
            <a:r>
              <a:rPr lang="en-US" dirty="0" smtClean="0">
                <a:latin typeface="Comic Sans MS"/>
                <a:cs typeface="Comic Sans MS"/>
              </a:rPr>
              <a:t>on Feb. 29, so denominator</a:t>
            </a:r>
          </a:p>
          <a:p>
            <a:r>
              <a:rPr lang="en-US" dirty="0" smtClean="0">
                <a:latin typeface="Comic Sans MS"/>
                <a:cs typeface="Comic Sans MS"/>
              </a:rPr>
              <a:t>1/365.25 would be better </a:t>
            </a:r>
            <a:r>
              <a:rPr lang="en-US" sz="6000" b="1" dirty="0" smtClean="0">
                <a:solidFill>
                  <a:srgbClr val="FFFF00"/>
                </a:solidFill>
                <a:latin typeface="Comic Sans MS"/>
                <a:cs typeface="Comic Sans MS"/>
                <a:sym typeface="Wingdings"/>
              </a:rPr>
              <a:t></a:t>
            </a:r>
            <a:r>
              <a:rPr lang="en-US" dirty="0" smtClean="0">
                <a:latin typeface="Comic Sans MS"/>
                <a:cs typeface="Comic Sans MS"/>
                <a:sym typeface="Wingding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089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60">
        <p:fade/>
      </p:transition>
    </mc:Choice>
    <mc:Fallback xmlns="">
      <p:transition xmlns:p14="http://schemas.microsoft.com/office/powerpoint/2010/main" spd="med" advTm="5076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P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{|P 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57.8| 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&gt; </a:t>
            </a:r>
            <a:r>
              <a:rPr lang="en-US" sz="4800" dirty="0">
                <a:solidFill>
                  <a:srgbClr val="0000FF"/>
                </a:solidFill>
              </a:rPr>
              <a:t>k}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856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76">
        <p:fade/>
      </p:transition>
    </mc:Choice>
    <mc:Fallback xmlns="">
      <p:transition xmlns:p14="http://schemas.microsoft.com/office/powerpoint/2010/main" spd="med" advTm="3357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213874" cy="55396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Drew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[David </a:t>
            </a:r>
            <a:r>
              <a:rPr lang="en-US" sz="3600" dirty="0">
                <a:solidFill>
                  <a:srgbClr val="0000CC"/>
                </a:solidFill>
              </a:rPr>
              <a:t>and </a:t>
            </a:r>
            <a:r>
              <a:rPr lang="en-US" sz="3600" dirty="0" smtClean="0">
                <a:solidFill>
                  <a:srgbClr val="0000CC"/>
                </a:solidFill>
              </a:rPr>
              <a:t>Mike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David,Mike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 smtClean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660066"/>
                </a:solidFill>
              </a:rPr>
              <a:t>Obviously, </a:t>
            </a:r>
            <a:r>
              <a:rPr lang="en-US" sz="3600" dirty="0" smtClean="0">
                <a:solidFill>
                  <a:schemeClr val="tx2"/>
                </a:solidFill>
              </a:rPr>
              <a:t>since the </a:t>
            </a:r>
            <a:r>
              <a:rPr lang="en-US" sz="3600" dirty="0" err="1" smtClean="0">
                <a:solidFill>
                  <a:schemeClr val="tx2"/>
                </a:solidFill>
              </a:rPr>
              <a:t>b’days</a:t>
            </a:r>
            <a:r>
              <a:rPr lang="en-US" sz="3600" dirty="0" smtClean="0">
                <a:solidFill>
                  <a:schemeClr val="tx2"/>
                </a:solidFill>
              </a:rPr>
              <a:t> of 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Albert, Drew, David &amp; Mike are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mutually independent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85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422">
        <p:fade/>
      </p:transition>
    </mc:Choice>
    <mc:Fallback xmlns="">
      <p:transition xmlns:p14="http://schemas.microsoft.com/office/powerpoint/2010/main" spd="med" advTm="8042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Drew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Mike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lbert,Mike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Drew,Mike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6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493">
        <p:fade/>
      </p:transition>
    </mc:Choice>
    <mc:Fallback xmlns="">
      <p:transition xmlns:p14="http://schemas.microsoft.com/office/powerpoint/2010/main" spd="med" advTm="8449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.9|16|1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2|2.9|18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4.6|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9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2.4|25.7|1.7|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4.5|28.4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4072</TotalTime>
  <Words>960</Words>
  <Application>Microsoft Macintosh PowerPoint</Application>
  <PresentationFormat>On-screen Show (4:3)</PresentationFormat>
  <Paragraphs>217</Paragraphs>
  <Slides>28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1_Default Design</vt:lpstr>
      <vt:lpstr>Equation</vt:lpstr>
      <vt:lpstr>MathType 6.0 Equation</vt:lpstr>
      <vt:lpstr>PowerPoint Presentation</vt:lpstr>
      <vt:lpstr>Pairwise Independent Sampling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Pairwise Independence</vt:lpstr>
      <vt:lpstr>Birthday Pairs</vt:lpstr>
      <vt:lpstr>Birthday Predictions</vt:lpstr>
      <vt:lpstr>Spring ’11 Matching Birthdays 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Confidence in our estimate</vt:lpstr>
      <vt:lpstr>Confidence in our estimate</vt:lpstr>
      <vt:lpstr>Confidence</vt:lpstr>
      <vt:lpstr>Confidence</vt:lpstr>
      <vt:lpstr>Confidence</vt:lpstr>
      <vt:lpstr>Confidence</vt:lpstr>
      <vt:lpstr>Confidence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322</cp:revision>
  <cp:lastPrinted>2011-12-09T03:14:12Z</cp:lastPrinted>
  <dcterms:created xsi:type="dcterms:W3CDTF">2011-05-04T20:44:08Z</dcterms:created>
  <dcterms:modified xsi:type="dcterms:W3CDTF">2011-12-09T03:26:09Z</dcterms:modified>
</cp:coreProperties>
</file>