
<file path=[Content_Types].xml><?xml version="1.0" encoding="utf-8"?>
<Types xmlns="http://schemas.openxmlformats.org/package/2006/content-types">
  <Override PartName="/ppt/embeddings/oleObject24.bin" ContentType="application/vnd.openxmlformats-officedocument.oleObject"/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tags/tag3.xml" ContentType="application/vnd.openxmlformats-officedocument.presentationml.tags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embeddings/oleObject22.bin" ContentType="application/vnd.openxmlformats-officedocument.oleObject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21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54" r:id="rId2"/>
    <p:sldId id="396" r:id="rId3"/>
    <p:sldId id="397" r:id="rId4"/>
    <p:sldId id="398" r:id="rId5"/>
    <p:sldId id="508" r:id="rId6"/>
    <p:sldId id="512" r:id="rId7"/>
    <p:sldId id="504" r:id="rId8"/>
    <p:sldId id="503" r:id="rId9"/>
    <p:sldId id="496" r:id="rId10"/>
    <p:sldId id="497" r:id="rId11"/>
    <p:sldId id="501" r:id="rId12"/>
    <p:sldId id="419" r:id="rId13"/>
    <p:sldId id="505" r:id="rId14"/>
    <p:sldId id="502" r:id="rId15"/>
    <p:sldId id="401" r:id="rId16"/>
    <p:sldId id="488" r:id="rId17"/>
    <p:sldId id="413" r:id="rId18"/>
    <p:sldId id="506" r:id="rId19"/>
    <p:sldId id="489" r:id="rId20"/>
    <p:sldId id="422" r:id="rId21"/>
    <p:sldId id="490" r:id="rId22"/>
    <p:sldId id="485" r:id="rId23"/>
    <p:sldId id="471" r:id="rId24"/>
  </p:sldIdLst>
  <p:sldSz cx="9144000" cy="6858000" type="screen4x3"/>
  <p:notesSz cx="7315200" cy="9601200"/>
  <p:embeddedFontLst>
    <p:embeddedFont>
      <p:font typeface="Comic Sans MS"/>
      <p:regular r:id="rId27"/>
      <p:bold r:id="rId28"/>
    </p:embeddedFont>
    <p:embeddedFont>
      <p:font typeface="Euclid Symbol" charset="2"/>
      <p:regular r:id="rId29"/>
      <p:bold r:id="rId30"/>
      <p:italic r:id="rId31"/>
      <p:boldItalic r:id="rId32"/>
    </p:embeddedFont>
    <p:embeddedFont>
      <p:font typeface="Euclid Math One" charset="2"/>
      <p:regular r:id="rId33"/>
      <p:bold r:id="rId34"/>
    </p:embeddedFont>
    <p:embeddedFont>
      <p:font typeface="Euclid"/>
      <p:regular r:id="rId35"/>
      <p:bold r:id="rId36"/>
      <p:italic r:id="rId37"/>
      <p:boldItalic r:id="rId38"/>
    </p:embeddedFont>
    <p:embeddedFont>
      <p:font typeface="Agency FB"/>
      <p:regular r:id="rId39"/>
      <p:bold r:id="rId40"/>
    </p:embeddedFont>
    <p:embeddedFont>
      <p:font typeface="cmsy10"/>
      <p:regular r:id="rId41"/>
    </p:embeddedFont>
    <p:embeddedFont>
      <p:font typeface="Euclid Extra" charset="2"/>
      <p:regular r:id="rId42"/>
      <p:bold r:id="rId43"/>
    </p:embeddedFont>
  </p:embeddedFontLst>
  <p:custDataLst>
    <p:tags r:id="rId4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53" d="100"/>
          <a:sy n="153" d="100"/>
        </p:scale>
        <p:origin x="-1016" y="-9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7.fntdata"/><Relationship Id="rId34" Type="http://schemas.openxmlformats.org/officeDocument/2006/relationships/font" Target="fonts/font8.fntdata"/><Relationship Id="rId35" Type="http://schemas.openxmlformats.org/officeDocument/2006/relationships/font" Target="fonts/font9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1.fntdata"/><Relationship Id="rId38" Type="http://schemas.openxmlformats.org/officeDocument/2006/relationships/font" Target="fonts/font12.fntdata"/><Relationship Id="rId39" Type="http://schemas.openxmlformats.org/officeDocument/2006/relationships/font" Target="fonts/font13.fntdata"/><Relationship Id="rId40" Type="http://schemas.openxmlformats.org/officeDocument/2006/relationships/font" Target="fonts/font14.fntdata"/><Relationship Id="rId41" Type="http://schemas.openxmlformats.org/officeDocument/2006/relationships/font" Target="fonts/font15.fntdata"/><Relationship Id="rId42" Type="http://schemas.openxmlformats.org/officeDocument/2006/relationships/font" Target="fonts/font16.fntdata"/><Relationship Id="rId43" Type="http://schemas.openxmlformats.org/officeDocument/2006/relationships/font" Target="fonts/font17.fntdata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ict"/><Relationship Id="rId4" Type="http://schemas.openxmlformats.org/officeDocument/2006/relationships/image" Target="../media/image8.pict"/><Relationship Id="rId5" Type="http://schemas.openxmlformats.org/officeDocument/2006/relationships/image" Target="../media/image9.pict"/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ict"/><Relationship Id="rId4" Type="http://schemas.openxmlformats.org/officeDocument/2006/relationships/image" Target="../media/image12.pict"/><Relationship Id="rId1" Type="http://schemas.openxmlformats.org/officeDocument/2006/relationships/image" Target="../media/image5.pict"/><Relationship Id="rId2" Type="http://schemas.openxmlformats.org/officeDocument/2006/relationships/image" Target="../media/image10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Relationship Id="rId3" Type="http://schemas.openxmlformats.org/officeDocument/2006/relationships/image" Target="../media/image1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Relationship Id="rId2" Type="http://schemas.openxmlformats.org/officeDocument/2006/relationships/image" Target="../media/image2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err="1" smtClean="0">
                <a:solidFill>
                  <a:srgbClr val="DA0000"/>
                </a:solidFill>
              </a:rPr>
              <a:t>coliform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>
                <a:solidFill>
                  <a:srgbClr val="DA0000"/>
                </a:solidFill>
              </a:rPr>
              <a:t>count</a:t>
            </a:r>
          </a:p>
          <a:p>
            <a:pPr eaLnBrk="1" hangingPunct="1"/>
            <a:r>
              <a:rPr lang="en-US" sz="4000" dirty="0" smtClean="0"/>
              <a:t>in Charles </a:t>
            </a:r>
            <a:r>
              <a:rPr lang="en-US" sz="4000" dirty="0" smtClean="0"/>
              <a:t>River?  </a:t>
            </a:r>
          </a:p>
          <a:p>
            <a:pPr eaLnBrk="1" hangingPunct="1">
              <a:buFont typeface="Euclid Symbol" charset="2"/>
              <a:buChar char=" "/>
            </a:pP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 </a:t>
            </a:r>
            <a:r>
              <a:rPr lang="en-US" sz="4800" dirty="0" smtClean="0"/>
              <a:t>CMD:</a:t>
            </a:r>
            <a:endParaRPr lang="en-US" sz="4000" dirty="0" smtClean="0"/>
          </a:p>
          <a:p>
            <a:pPr eaLnBrk="1" hangingPunct="1">
              <a:buFont typeface="Euclid Symbol" charset="2"/>
              <a:buChar char=" "/>
            </a:pPr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take</a:t>
            </a:r>
            <a:r>
              <a:rPr lang="en-US" sz="4000" i="1" dirty="0" smtClean="0"/>
              <a:t> </a:t>
            </a:r>
            <a:r>
              <a:rPr lang="en-US" sz="4000" dirty="0" err="1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water </a:t>
            </a:r>
            <a:r>
              <a:rPr lang="en-US" sz="4000" dirty="0" smtClean="0">
                <a:cs typeface="Times New Roman" pitchFamily="18" charset="0"/>
              </a:rPr>
              <a:t>samples</a:t>
            </a:r>
            <a:r>
              <a:rPr lang="en-US" sz="4000" dirty="0" smtClean="0"/>
              <a:t>, measure CMD in each, use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accent2"/>
                </a:solidFill>
              </a:rPr>
              <a:t>average CMD </a:t>
            </a:r>
            <a:r>
              <a:rPr lang="en-US" dirty="0" smtClean="0">
                <a:solidFill>
                  <a:schemeClr val="accent2"/>
                </a:solidFill>
              </a:rPr>
              <a:t>in samples </a:t>
            </a:r>
            <a:r>
              <a:rPr lang="en-US" sz="4000" dirty="0" smtClean="0"/>
              <a:t>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actual CMD average</a:t>
            </a:r>
            <a:endParaRPr lang="en-US" sz="4000" dirty="0" smtClean="0">
              <a:solidFill>
                <a:srgbClr val="0066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14600"/>
            <a:ext cx="11938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066800"/>
            <a:ext cx="1587500" cy="119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A714B8FE-0580-4ED6-8597-F3A3D6623F8A}" type="slidenum">
              <a:rPr lang="en-US" smtClean="0"/>
              <a:pPr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Take </a:t>
            </a:r>
            <a:r>
              <a:rPr lang="en-US" sz="54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00</a:t>
            </a:r>
            <a:r>
              <a:rPr lang="en-US" sz="5400" dirty="0" smtClean="0"/>
              <a:t> samples;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</a:t>
            </a:r>
            <a:r>
              <a:rPr lang="en-US" sz="5400" dirty="0" smtClean="0">
                <a:solidFill>
                  <a:srgbClr val="006600"/>
                </a:solidFill>
              </a:rPr>
              <a:t> 50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  <a:endParaRPr lang="en-US" dirty="0" smtClean="0"/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067800" cy="5029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</a:t>
            </a:r>
            <a:r>
              <a:rPr lang="en-US" sz="4000" dirty="0" smtClean="0"/>
              <a:t> average CMD in river</a:t>
            </a:r>
          </a:p>
          <a:p>
            <a:pPr marL="0" indent="0" eaLnBrk="1" hangingPunct="1"/>
            <a:r>
              <a:rPr lang="en-US" sz="4400" dirty="0" smtClean="0"/>
              <a:t>CMD </a:t>
            </a:r>
            <a:r>
              <a:rPr lang="en-US" sz="4400" dirty="0" smtClean="0"/>
              <a:t>measure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samples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in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samples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425986" name="Equation" r:id="rId4" imgW="1854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00088" y="3048000"/>
          <a:ext cx="7593012" cy="838200"/>
        </p:xfrm>
        <a:graphic>
          <a:graphicData uri="http://schemas.openxmlformats.org/presentationml/2006/ole">
            <p:oleObj spid="_x0000_s425988" name="Equation" r:id="rId5" imgW="19558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958850" y="1177925"/>
          <a:ext cx="7088188" cy="1946275"/>
        </p:xfrm>
        <a:graphic>
          <a:graphicData uri="http://schemas.openxmlformats.org/presentationml/2006/ole">
            <p:oleObj spid="_x0000_s425990" name="Equation" r:id="rId6" imgW="2171700" imgH="596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438274" name="Equation" r:id="rId4" imgW="1854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00088" y="3048000"/>
          <a:ext cx="7593012" cy="838200"/>
        </p:xfrm>
        <a:graphic>
          <a:graphicData uri="http://schemas.openxmlformats.org/presentationml/2006/ole">
            <p:oleObj spid="_x0000_s438275" name="Equation" r:id="rId5" imgW="19558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958850" y="1177925"/>
          <a:ext cx="7088188" cy="1946275"/>
        </p:xfrm>
        <a:graphic>
          <a:graphicData uri="http://schemas.openxmlformats.org/presentationml/2006/ole">
            <p:oleObj spid="_x0000_s438276" name="Equation" r:id="rId6" imgW="2171700" imgH="596900" progId="Equation.DSMT4">
              <p:embed/>
            </p:oleObj>
          </a:graphicData>
        </a:graphic>
      </p:graphicFrame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178050" y="3422650"/>
          <a:ext cx="4264025" cy="1835150"/>
        </p:xfrm>
        <a:graphic>
          <a:graphicData uri="http://schemas.openxmlformats.org/presentationml/2006/ole">
            <p:oleObj spid="_x0000_s438277" name="Equation" r:id="rId7" imgW="1092200" imgH="4699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88652" y="3657600"/>
            <a:ext cx="1993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4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00</a:t>
            </a:r>
            <a:endParaRPr lang="en-US" sz="4800" dirty="0" smtClean="0">
              <a:solidFill>
                <a:srgbClr val="FF4519"/>
              </a:solidFill>
              <a:latin typeface="+mj-lt"/>
            </a:endParaRP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553200" y="1177925"/>
          <a:ext cx="1782762" cy="1946275"/>
        </p:xfrm>
        <a:graphic>
          <a:graphicData uri="http://schemas.openxmlformats.org/presentationml/2006/ole">
            <p:oleObj spid="_x0000_s438278" name="Equation" r:id="rId8" imgW="546100" imgH="596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613</Words>
  <Application>Microsoft Macintosh PowerPoint</Application>
  <PresentationFormat>On-screen Show (4:3)</PresentationFormat>
  <Paragraphs>138</Paragraphs>
  <Slides>23</Slides>
  <Notes>19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MathType 6.0 Equation</vt:lpstr>
      <vt:lpstr>Slide 1</vt:lpstr>
      <vt:lpstr>Sampling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307</cp:revision>
  <cp:lastPrinted>2011-05-03T20:59:10Z</cp:lastPrinted>
  <dcterms:created xsi:type="dcterms:W3CDTF">2011-05-03T22:06:56Z</dcterms:created>
  <dcterms:modified xsi:type="dcterms:W3CDTF">2011-05-04T00:05:45Z</dcterms:modified>
</cp:coreProperties>
</file>