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embeddings/oleObject14.bin" ContentType="application/vnd.openxmlformats-officedocument.oleObject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1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3.bin" ContentType="application/vnd.openxmlformats-officedocument.oleObject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402" r:id="rId13"/>
    <p:sldId id="403" r:id="rId14"/>
    <p:sldId id="404" r:id="rId15"/>
    <p:sldId id="405" r:id="rId16"/>
    <p:sldId id="348" r:id="rId17"/>
    <p:sldId id="390" r:id="rId18"/>
    <p:sldId id="395" r:id="rId19"/>
    <p:sldId id="396" r:id="rId20"/>
    <p:sldId id="397" r:id="rId21"/>
    <p:sldId id="387" r:id="rId22"/>
    <p:sldId id="388" r:id="rId23"/>
    <p:sldId id="406" r:id="rId24"/>
    <p:sldId id="407" r:id="rId25"/>
    <p:sldId id="411" r:id="rId26"/>
    <p:sldId id="408" r:id="rId27"/>
    <p:sldId id="410" r:id="rId28"/>
    <p:sldId id="412" r:id="rId29"/>
    <p:sldId id="413" r:id="rId30"/>
    <p:sldId id="415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8" autoAdjust="0"/>
    <p:restoredTop sz="94617" autoAdjust="0"/>
  </p:normalViewPr>
  <p:slideViewPr>
    <p:cSldViewPr snapToGrid="0" showGuides="1">
      <p:cViewPr varScale="1">
        <p:scale>
          <a:sx n="103" d="100"/>
          <a:sy n="103" d="100"/>
        </p:scale>
        <p:origin x="-1400" y="-88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3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013083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9199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208280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21588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555123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3460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0203"/>
              </p:ext>
            </p:extLst>
          </p:nvPr>
        </p:nvGraphicFramePr>
        <p:xfrm>
          <a:off x="1097333" y="2872830"/>
          <a:ext cx="6916951" cy="34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456442"/>
                <a:gridCol w="653473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12801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21934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34259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/>
                        </a:rPr>
                        <a:t>a</a:t>
                      </a:r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309877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849450" y="3417888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34752" y="3816867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8795" y="4716884"/>
            <a:ext cx="258923" cy="243822"/>
          </a:xfrm>
          <a:prstGeom prst="line">
            <a:avLst/>
          </a:prstGeom>
          <a:ln w="50800">
            <a:solidFill>
              <a:srgbClr val="F508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875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5858"/>
              </p:ext>
            </p:extLst>
          </p:nvPr>
        </p:nvGraphicFramePr>
        <p:xfrm>
          <a:off x="2689225" y="1397000"/>
          <a:ext cx="5237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4" imgW="1587500" imgH="215900" progId="Equation.DSMT4">
                  <p:embed/>
                </p:oleObj>
              </mc:Choice>
              <mc:Fallback>
                <p:oleObj name="Equation" r:id="rId4" imgW="1587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9225" y="1397000"/>
                        <a:ext cx="52371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471"/>
              </p:ext>
            </p:extLst>
          </p:nvPr>
        </p:nvGraphicFramePr>
        <p:xfrm>
          <a:off x="1097333" y="2872830"/>
          <a:ext cx="6916951" cy="3509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27451"/>
                <a:gridCol w="468718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602414"/>
                <a:gridCol w="379448"/>
                <a:gridCol w="720303"/>
                <a:gridCol w="466110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a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b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s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t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c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d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e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f(a)</a:t>
                      </a:r>
                      <a:endParaRPr lang="en-US" dirty="0">
                        <a:solidFill>
                          <a:schemeClr val="bg1"/>
                        </a:solidFill>
                        <a:latin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f(b)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f(s)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mic Sans MS"/>
                        </a:rPr>
                        <a:t>f(t)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+mn-cs"/>
                        </a:rPr>
                        <a:t>f(c)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9933FF"/>
                          </a:solidFill>
                          <a:latin typeface="Comic Sans M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b="1" dirty="0" smtClean="0">
                          <a:latin typeface="Comic Sans MS"/>
                          <a:cs typeface="Comic Sans M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30169"/>
              </p:ext>
            </p:extLst>
          </p:nvPr>
        </p:nvGraphicFramePr>
        <p:xfrm>
          <a:off x="555183" y="2029507"/>
          <a:ext cx="81264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5" name="Equation" r:id="rId6" imgW="2463800" imgH="228600" progId="Equation.DSMT4">
                  <p:embed/>
                </p:oleObj>
              </mc:Choice>
              <mc:Fallback>
                <p:oleObj name="Equation" r:id="rId6" imgW="246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183" y="2029507"/>
                        <a:ext cx="81264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 rot="18789420">
            <a:off x="3034501" y="2959100"/>
            <a:ext cx="549885" cy="3454400"/>
          </a:xfrm>
          <a:prstGeom prst="roundRect">
            <a:avLst/>
          </a:prstGeom>
          <a:noFill/>
          <a:ln w="38100">
            <a:solidFill>
              <a:srgbClr val="9933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TextBox 11"/>
          <p:cNvSpPr txBox="1"/>
          <p:nvPr/>
        </p:nvSpPr>
        <p:spPr>
          <a:xfrm>
            <a:off x="1371600" y="2806700"/>
            <a:ext cx="59187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 pitchFamily="66" charset="0"/>
              </a:rPr>
              <a:t>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228339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9933FF"/>
                </a:solidFill>
              </a:rPr>
              <a:t>D</a:t>
            </a:r>
            <a:r>
              <a:rPr lang="en-US" sz="4800" dirty="0" smtClean="0">
                <a:solidFill>
                  <a:srgbClr val="0000FF"/>
                </a:solidFill>
              </a:rPr>
              <a:t>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81050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Pow(A)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5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Pow(A)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39" y="2019386"/>
            <a:ext cx="8147899" cy="1139594"/>
          </a:xfrm>
        </p:spPr>
        <p:txBody>
          <a:bodyPr/>
          <a:lstStyle/>
          <a:p>
            <a:r>
              <a:rPr lang="en-US" sz="4800" dirty="0" smtClean="0"/>
              <a:t>That is,  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7087"/>
              </p:ext>
            </p:extLst>
          </p:nvPr>
        </p:nvGraphicFramePr>
        <p:xfrm>
          <a:off x="946346" y="2919516"/>
          <a:ext cx="2616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46" y="2919516"/>
                        <a:ext cx="2616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31127" y="2927786"/>
            <a:ext cx="5649452" cy="980204"/>
          </a:xfrm>
        </p:spPr>
        <p:txBody>
          <a:bodyPr/>
          <a:lstStyle/>
          <a:p>
            <a:r>
              <a:rPr lang="en-US" sz="5400" b="0" dirty="0" smtClean="0">
                <a:solidFill>
                  <a:schemeClr val="tx1"/>
                </a:solidFill>
              </a:rPr>
              <a:t>is uncountable</a:t>
            </a:r>
            <a:endParaRPr lang="en-US" sz="54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09442"/>
              </p:ext>
            </p:extLst>
          </p:nvPr>
        </p:nvGraphicFramePr>
        <p:xfrm>
          <a:off x="2123450" y="337547"/>
          <a:ext cx="54752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50" y="337547"/>
                        <a:ext cx="54752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7079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1257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We know: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040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751CB"/>
                </a:solidFill>
                <a:latin typeface="Comic Sans MS"/>
                <a:cs typeface="Comic Sans MS"/>
              </a:rPr>
              <a:t>Corollary</a:t>
            </a:r>
            <a:r>
              <a:rPr lang="en-US" sz="44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13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925" y="1488282"/>
            <a:ext cx="8322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751CB"/>
                </a:solidFill>
                <a:latin typeface="Comic Sans MS"/>
                <a:cs typeface="Comic Sans MS"/>
              </a:rPr>
              <a:t>Lemma</a:t>
            </a:r>
            <a:r>
              <a:rPr lang="en-US" sz="4000" dirty="0" smtClean="0">
                <a:latin typeface="Comic Sans MS"/>
                <a:cs typeface="Comic Sans MS"/>
              </a:rPr>
              <a:t>: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5400" dirty="0" smtClean="0"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C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then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     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un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349077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Proving </a:t>
            </a:r>
            <a:r>
              <a:rPr lang="en-US" sz="4400" dirty="0" err="1" smtClean="0">
                <a:solidFill>
                  <a:srgbClr val="FF0000"/>
                </a:solidFill>
              </a:rPr>
              <a:t>Un</a:t>
            </a:r>
            <a:r>
              <a:rPr lang="en-US" sz="4400" dirty="0" err="1" smtClean="0">
                <a:solidFill>
                  <a:srgbClr val="000000"/>
                </a:solidFill>
              </a:rPr>
              <a:t>countability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489" y="1249579"/>
            <a:ext cx="83029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is 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C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countable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969" y="3695171"/>
            <a:ext cx="8955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Corollary: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is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un</a:t>
            </a:r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countable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iff</a:t>
            </a:r>
            <a:endParaRPr lang="en-US" sz="5400" kern="0" dirty="0" smtClean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  <a:p>
            <a:pPr algn="ctr"/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        B </a:t>
            </a:r>
            <a:r>
              <a:rPr lang="en-US" sz="5400" kern="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surj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5400" kern="0" dirty="0" smtClean="0">
                <a:solidFill>
                  <a:srgbClr val="FF0000"/>
                </a:solidFill>
                <a:latin typeface="Comic Sans MS" pitchFamily="66" charset="0"/>
                <a:cs typeface="Comic Sans MS"/>
              </a:rPr>
              <a:t>U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</a:p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 for some uncountable </a:t>
            </a:r>
            <a:r>
              <a:rPr lang="en-US" sz="540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endParaRPr lang="en-US" sz="5400" dirty="0" smtClean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5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176" y="1639756"/>
            <a:ext cx="8495342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pPr>
              <a:lnSpc>
                <a:spcPct val="11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Cantor,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614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26445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850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{0,1}</a:t>
            </a:r>
            <a:r>
              <a:rPr lang="en-US" sz="5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5400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5400" dirty="0" smtClean="0">
                <a:solidFill>
                  <a:schemeClr val="tx1"/>
                </a:solidFill>
                <a:latin typeface="Comic Sans MS"/>
              </a:rPr>
              <a:t> again</a:t>
            </a:r>
            <a:endParaRPr lang="en-US" sz="5400" dirty="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4073"/>
              </p:ext>
            </p:extLst>
          </p:nvPr>
        </p:nvGraphicFramePr>
        <p:xfrm>
          <a:off x="1434628" y="2209914"/>
          <a:ext cx="6653643" cy="142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Equation" r:id="rId5" imgW="1244600" imgH="266700" progId="Equation.DSMT4">
                  <p:embed/>
                </p:oleObj>
              </mc:Choice>
              <mc:Fallback>
                <p:oleObj name="Equation" r:id="rId5" imgW="1244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4628" y="2209914"/>
                        <a:ext cx="6653643" cy="142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176" y="1639756"/>
            <a:ext cx="8648629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We know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endParaRPr lang="en-US" sz="4800" dirty="0" smtClean="0">
              <a:latin typeface="Comic Sans MS"/>
              <a:cs typeface="Comic Sans MS"/>
            </a:endParaRPr>
          </a:p>
          <a:p>
            <a:pPr>
              <a:lnSpc>
                <a:spcPct val="80000"/>
              </a:lnSpc>
            </a:pPr>
            <a:r>
              <a:rPr lang="en-US" sz="4800" dirty="0" smtClean="0">
                <a:latin typeface="Comic Sans MS"/>
                <a:cs typeface="Comic Sans MS"/>
              </a:rPr>
              <a:t>and               uncountable by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Cantor, so </a:t>
            </a:r>
            <a:r>
              <a:rPr lang="en-US" sz="5400" kern="0" dirty="0">
                <a:solidFill>
                  <a:srgbClr val="0000FF"/>
                </a:solidFill>
                <a:latin typeface="Comic Sans MS" pitchFamily="66" charset="0"/>
                <a:ea typeface="+mj-ea"/>
                <a:cs typeface="Comic Sans MS"/>
              </a:rPr>
              <a:t>{0,1}</a:t>
            </a:r>
            <a:r>
              <a:rPr lang="en-US" sz="5400" kern="0" baseline="30000" dirty="0" err="1">
                <a:solidFill>
                  <a:srgbClr val="0000FF"/>
                </a:solidFill>
                <a:latin typeface="Euclid Symbol" charset="2"/>
                <a:ea typeface="+mj-ea"/>
                <a:cs typeface="Euclid Symbol" charset="2"/>
              </a:rPr>
              <a:t>ω</a:t>
            </a:r>
            <a:r>
              <a:rPr lang="en-US" sz="5400" b="1" kern="0" baseline="30000">
                <a:solidFill>
                  <a:srgbClr val="0000FF"/>
                </a:solidFill>
                <a:latin typeface="Euclid Symbol" charset="2"/>
                <a:ea typeface="+mj-ea"/>
                <a:cs typeface="Comic Sans MS"/>
              </a:rPr>
              <a:t> </a:t>
            </a:r>
            <a:r>
              <a:rPr lang="en-US" sz="4800" kern="0" smtClean="0">
                <a:solidFill>
                  <a:srgbClr val="000000"/>
                </a:solidFill>
                <a:latin typeface="Comic Sans MS"/>
                <a:ea typeface="+mj-ea"/>
                <a:cs typeface="Comic Sans MS"/>
              </a:rPr>
              <a:t>uncountable.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3793"/>
              </p:ext>
            </p:extLst>
          </p:nvPr>
        </p:nvGraphicFramePr>
        <p:xfrm>
          <a:off x="1764333" y="3499635"/>
          <a:ext cx="2514064" cy="105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Equation" r:id="rId7" imgW="546100" imgH="228600" progId="Equation.DSMT4">
                  <p:embed/>
                </p:oleObj>
              </mc:Choice>
              <mc:Fallback>
                <p:oleObj name="Equation" r:id="rId7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333" y="3499635"/>
                        <a:ext cx="2514064" cy="105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269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40088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Equation" r:id="rId3" imgW="990600" imgH="393700" progId="Equation.DSMT4">
                  <p:embed/>
                </p:oleObj>
              </mc:Choice>
              <mc:Fallback>
                <p:oleObj name="Equation" r:id="rId3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0145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3 1/3</a:t>
            </a:r>
            <a:r>
              <a:rPr lang="en-US" sz="5400" dirty="0" smtClean="0">
                <a:latin typeface="Comic Sans MS"/>
                <a:cs typeface="Comic Sans MS"/>
              </a:rPr>
              <a:t>  =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111.010101…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111010101…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441127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Numbers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7760"/>
              </p:ext>
            </p:extLst>
          </p:nvPr>
        </p:nvGraphicFramePr>
        <p:xfrm>
          <a:off x="2404967" y="863029"/>
          <a:ext cx="4376736" cy="17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Equation" r:id="rId3" imgW="990600" imgH="393700" progId="Equation.DSMT4">
                  <p:embed/>
                </p:oleObj>
              </mc:Choice>
              <mc:Fallback>
                <p:oleObj name="Equation" r:id="rId3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4967" y="863029"/>
                        <a:ext cx="4376736" cy="1739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5011" y="2402534"/>
            <a:ext cx="72337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map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 to binary rep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>
                <a:latin typeface="Comic Sans MS"/>
                <a:cs typeface="Comic Sans MS"/>
              </a:rPr>
              <a:t>   </a:t>
            </a:r>
            <a:r>
              <a:rPr lang="en-US" sz="5400" b="1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/>
                <a:cs typeface="Comic Sans MS"/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.100000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1/2</a:t>
            </a:r>
            <a:r>
              <a:rPr lang="en-US" sz="5400" dirty="0" smtClean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100000…</a:t>
            </a:r>
            <a:endParaRPr lang="en-US" sz="5400" b="1" dirty="0" smtClean="0">
              <a:latin typeface="Euclid Symbol" charset="2"/>
              <a:cs typeface="Euclid Symbol" charset="2"/>
            </a:endParaRPr>
          </a:p>
          <a:p>
            <a:r>
              <a:rPr lang="en-US" sz="5400" b="1" dirty="0" smtClean="0">
                <a:latin typeface="Euclid Symbol" charset="2"/>
                <a:cs typeface="Euclid Symbol" charset="2"/>
              </a:rPr>
              <a:t>          =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.0111111…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-1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/2</a:t>
            </a:r>
            <a:r>
              <a:rPr lang="en-US" sz="5400" dirty="0">
                <a:latin typeface="Comic Sans MS"/>
                <a:cs typeface="Comic Sans MS"/>
              </a:rPr>
              <a:t> maps to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0111111…</a:t>
            </a:r>
            <a:endParaRPr lang="en-US" sz="5400" b="1" dirty="0">
              <a:latin typeface="Euclid Symbol" charset="2"/>
              <a:cs typeface="Euclid Symbol" charset="2"/>
            </a:endParaRPr>
          </a:p>
          <a:p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929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2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3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2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7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2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8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9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0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9927"/>
              </p:ext>
            </p:extLst>
          </p:nvPr>
        </p:nvGraphicFramePr>
        <p:xfrm>
          <a:off x="479425" y="3908425"/>
          <a:ext cx="81534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1" name="Equation" r:id="rId6" imgW="2222500" imgH="393700" progId="Equation.DSMT4">
                  <p:embed/>
                </p:oleObj>
              </mc:Choice>
              <mc:Fallback>
                <p:oleObj name="Equation" r:id="rId6" imgW="222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425" y="3908425"/>
                        <a:ext cx="8153400" cy="144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28056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82"/>
              </p:ext>
            </p:extLst>
          </p:nvPr>
        </p:nvGraphicFramePr>
        <p:xfrm>
          <a:off x="2816002" y="24768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2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4768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68104"/>
              </p:ext>
            </p:extLst>
          </p:nvPr>
        </p:nvGraphicFramePr>
        <p:xfrm>
          <a:off x="1802698" y="11395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3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1395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17504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 </a:t>
            </a:r>
            <a:r>
              <a:rPr lang="en-US" sz="4800" dirty="0" smtClean="0"/>
              <a:t> ::=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6008"/>
              </p:ext>
            </p:extLst>
          </p:nvPr>
        </p:nvGraphicFramePr>
        <p:xfrm>
          <a:off x="1620469" y="4136136"/>
          <a:ext cx="5976199" cy="178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320800" imgH="393700" progId="Equation.DSMT4">
                  <p:embed/>
                </p:oleObj>
              </mc:Choice>
              <mc:Fallback>
                <p:oleObj name="Equation" r:id="rId4" imgW="13208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469" y="4136136"/>
                        <a:ext cx="5976199" cy="178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</TotalTime>
  <Words>1154</Words>
  <Application>Microsoft Macintosh PowerPoint</Application>
  <PresentationFormat>On-screen Show (4:3)</PresentationFormat>
  <Paragraphs>469</Paragraphs>
  <Slides>29</Slides>
  <Notes>16</Notes>
  <HiddenSlides>8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1_Custom Design</vt:lpstr>
      <vt:lpstr>2_Custom Design</vt:lpstr>
      <vt:lpstr>Equation</vt:lpstr>
      <vt:lpstr>MathType 6.0 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Diagonal Arguments</vt:lpstr>
      <vt:lpstr>Diagonal Arguments</vt:lpstr>
      <vt:lpstr>Diagonal Arguments</vt:lpstr>
      <vt:lpstr>Diagonal Arguments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is uncountable</vt:lpstr>
      <vt:lpstr>Proving Uncountability</vt:lpstr>
      <vt:lpstr>Proving Uncountability</vt:lpstr>
      <vt:lpstr>Proving Uncountability</vt:lpstr>
      <vt:lpstr> {0,1}ω  again</vt:lpstr>
      <vt:lpstr> {0,1}ω  again</vt:lpstr>
      <vt:lpstr>Real Numbers Uncountable</vt:lpstr>
      <vt:lpstr>Real Numbers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484</cp:revision>
  <cp:lastPrinted>2015-03-02T01:25:26Z</cp:lastPrinted>
  <dcterms:created xsi:type="dcterms:W3CDTF">2011-02-18T03:43:54Z</dcterms:created>
  <dcterms:modified xsi:type="dcterms:W3CDTF">2015-03-02T01:39:53Z</dcterms:modified>
</cp:coreProperties>
</file>