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64" r:id="rId2"/>
  </p:sldMasterIdLst>
  <p:notesMasterIdLst>
    <p:notesMasterId r:id="rId22"/>
  </p:notesMasterIdLst>
  <p:handoutMasterIdLst>
    <p:handoutMasterId r:id="rId23"/>
  </p:handoutMasterIdLst>
  <p:sldIdLst>
    <p:sldId id="257" r:id="rId3"/>
    <p:sldId id="333" r:id="rId4"/>
    <p:sldId id="363" r:id="rId5"/>
    <p:sldId id="364" r:id="rId6"/>
    <p:sldId id="396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97" r:id="rId15"/>
    <p:sldId id="398" r:id="rId16"/>
    <p:sldId id="400" r:id="rId17"/>
    <p:sldId id="399" r:id="rId18"/>
    <p:sldId id="401" r:id="rId19"/>
    <p:sldId id="402" r:id="rId20"/>
    <p:sldId id="403" r:id="rId21"/>
  </p:sldIdLst>
  <p:sldSz cx="9144000" cy="6858000" type="screen4x3"/>
  <p:notesSz cx="9601200" cy="73152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0802"/>
    <a:srgbClr val="BC34AA"/>
    <a:srgbClr val="0000FF"/>
    <a:srgbClr val="008000"/>
    <a:srgbClr val="9933FF"/>
    <a:srgbClr val="9751CB"/>
    <a:srgbClr val="C0E399"/>
    <a:srgbClr val="E45ECA"/>
    <a:srgbClr val="EFE9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178" autoAdjust="0"/>
    <p:restoredTop sz="94617" autoAdjust="0"/>
  </p:normalViewPr>
  <p:slideViewPr>
    <p:cSldViewPr snapToGrid="0" showGuides="1">
      <p:cViewPr varScale="1">
        <p:scale>
          <a:sx n="107" d="100"/>
          <a:sy n="107" d="100"/>
        </p:scale>
        <p:origin x="-1288" y="-96"/>
      </p:cViewPr>
      <p:guideLst>
        <p:guide orient="horz" pos="2303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3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166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9255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8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86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9018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3" y="6606746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halting.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March 4,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813584" y="6515100"/>
            <a:ext cx="127961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  <a:cs typeface="Arial"/>
              </a:rPr>
              <a:t>     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halting.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17317" y="6505107"/>
            <a:ext cx="3281857" cy="35289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Albert R Meyer,        March 4, 2013</a:t>
            </a:r>
            <a:endParaRPr lang="en-US" sz="1200" dirty="0">
              <a:solidFill>
                <a:srgbClr val="000000"/>
              </a:solidFill>
              <a:latin typeface="Comic Sans MS" pitchFamily="66" charset="0"/>
              <a:cs typeface="Arial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4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71" r:id="rId4"/>
    <p:sldLayoutId id="2147483672" r:id="rId5"/>
    <p:sldLayoutId id="2147483674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09436" y="1663279"/>
            <a:ext cx="8947354" cy="362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err="1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Noncomputable</a:t>
            </a:r>
            <a:endParaRPr lang="en-US" sz="8000" kern="0" dirty="0" smtClean="0">
              <a:solidFill>
                <a:schemeClr val="tx2"/>
              </a:solidFill>
              <a:latin typeface="Comic Sans MS" pitchFamily="66" charset="0"/>
              <a:ea typeface="+mj-ea"/>
              <a:cs typeface="Comic Sans MS"/>
            </a:endParaRPr>
          </a:p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Sets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59"/>
    </mc:Choice>
    <mc:Fallback xmlns="">
      <p:transition xmlns:p14="http://schemas.microsoft.com/office/powerpoint/2010/main" spd="slow" advTm="471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025" y="1390139"/>
            <a:ext cx="8307513" cy="3966405"/>
          </a:xfrm>
        </p:spPr>
        <p:txBody>
          <a:bodyPr/>
          <a:lstStyle/>
          <a:p>
            <a:r>
              <a:rPr lang="en-US" sz="6000" dirty="0"/>
              <a:t>So</a:t>
            </a:r>
          </a:p>
          <a:p>
            <a:r>
              <a:rPr lang="en-US" sz="6000" dirty="0"/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s</a:t>
            </a:r>
            <a:r>
              <a:rPr lang="en-US" sz="6000" dirty="0" smtClean="0"/>
              <a:t> </a:t>
            </a:r>
            <a:r>
              <a:rPr lang="en-US" sz="6000" dirty="0">
                <a:solidFill>
                  <a:srgbClr val="F50802"/>
                </a:solidFill>
              </a:rPr>
              <a:t>HALTS</a:t>
            </a:r>
            <a:r>
              <a:rPr lang="en-US" sz="6000" dirty="0"/>
              <a:t> </a:t>
            </a:r>
            <a:r>
              <a:rPr lang="en-US" sz="6000" dirty="0" err="1" smtClean="0"/>
              <a:t>iff</a:t>
            </a:r>
            <a:endParaRPr lang="en-US" sz="6000" dirty="0" smtClean="0"/>
          </a:p>
          <a:p>
            <a:r>
              <a:rPr lang="en-US" sz="6000" dirty="0">
                <a:solidFill>
                  <a:srgbClr val="9933FF"/>
                </a:solidFill>
              </a:rPr>
              <a:t> </a:t>
            </a:r>
            <a:r>
              <a:rPr lang="en-US" sz="6000" dirty="0" smtClean="0">
                <a:solidFill>
                  <a:srgbClr val="9933FF"/>
                </a:solidFill>
              </a:rPr>
              <a:t>Q'</a:t>
            </a:r>
            <a:r>
              <a:rPr lang="en-US" sz="6000" dirty="0"/>
              <a:t>(</a:t>
            </a:r>
            <a:r>
              <a:rPr lang="en-US" sz="6000" dirty="0">
                <a:solidFill>
                  <a:srgbClr val="0000FF"/>
                </a:solidFill>
              </a:rPr>
              <a:t>s</a:t>
            </a:r>
            <a:r>
              <a:rPr lang="en-US" sz="6000" dirty="0"/>
              <a:t>) returns nothing</a:t>
            </a:r>
          </a:p>
        </p:txBody>
      </p:sp>
    </p:spTree>
    <p:extLst>
      <p:ext uri="{BB962C8B-B14F-4D97-AF65-F5344CB8AC3E}">
        <p14:creationId xmlns:p14="http://schemas.microsoft.com/office/powerpoint/2010/main" val="381348093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225" y="1436621"/>
            <a:ext cx="8529296" cy="5210831"/>
          </a:xfrm>
        </p:spPr>
        <p:txBody>
          <a:bodyPr/>
          <a:lstStyle/>
          <a:p>
            <a:r>
              <a:rPr lang="en-US" sz="4800" dirty="0"/>
              <a:t>Let </a:t>
            </a:r>
            <a:r>
              <a:rPr lang="en-US" sz="5400" dirty="0">
                <a:solidFill>
                  <a:srgbClr val="0000FF"/>
                </a:solidFill>
              </a:rPr>
              <a:t>t</a:t>
            </a:r>
            <a:r>
              <a:rPr lang="en-US" sz="4800" dirty="0"/>
              <a:t> be the text </a:t>
            </a:r>
            <a:r>
              <a:rPr lang="en-US" sz="4800" dirty="0" smtClean="0"/>
              <a:t>for </a:t>
            </a:r>
            <a:r>
              <a:rPr lang="en-US" sz="4800" dirty="0" smtClean="0">
                <a:solidFill>
                  <a:srgbClr val="9933FF"/>
                </a:solidFill>
              </a:rPr>
              <a:t>Q’</a:t>
            </a:r>
            <a:endParaRPr lang="en-US" sz="4800" dirty="0">
              <a:solidFill>
                <a:srgbClr val="9933FF"/>
              </a:solidFill>
            </a:endParaRPr>
          </a:p>
          <a:p>
            <a:r>
              <a:rPr lang="en-US" sz="4800" dirty="0"/>
              <a:t>So by </a:t>
            </a:r>
            <a:r>
              <a:rPr lang="en-US" sz="4800" dirty="0" err="1" smtClean="0"/>
              <a:t>def</a:t>
            </a:r>
            <a:r>
              <a:rPr lang="en-US" sz="4800" dirty="0" smtClean="0"/>
              <a:t> </a:t>
            </a:r>
            <a:r>
              <a:rPr lang="en-US" sz="4800" dirty="0"/>
              <a:t>of </a:t>
            </a:r>
            <a:r>
              <a:rPr lang="en-US" sz="4800" dirty="0">
                <a:solidFill>
                  <a:srgbClr val="F50802"/>
                </a:solidFill>
              </a:rPr>
              <a:t>HALTS</a:t>
            </a:r>
            <a:r>
              <a:rPr lang="en-US" sz="4800" dirty="0"/>
              <a:t>:</a:t>
            </a:r>
          </a:p>
          <a:p>
            <a:r>
              <a:rPr lang="en-US" sz="4800" dirty="0"/>
              <a:t>  </a:t>
            </a:r>
            <a:r>
              <a:rPr lang="en-US" sz="5400" dirty="0" smtClean="0">
                <a:solidFill>
                  <a:srgbClr val="0000FF"/>
                </a:solidFill>
              </a:rPr>
              <a:t>t</a:t>
            </a:r>
            <a:r>
              <a:rPr lang="en-US" sz="4800" dirty="0" smtClean="0"/>
              <a:t> </a:t>
            </a:r>
            <a:r>
              <a:rPr lang="en-US" sz="4800" dirty="0">
                <a:solidFill>
                  <a:srgbClr val="F50802"/>
                </a:solidFill>
              </a:rPr>
              <a:t>HALTS</a:t>
            </a:r>
            <a:r>
              <a:rPr lang="en-US" sz="4800" dirty="0"/>
              <a:t> </a:t>
            </a:r>
            <a:r>
              <a:rPr lang="en-US" sz="4800" dirty="0" err="1"/>
              <a:t>iff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9933FF"/>
                </a:solidFill>
              </a:rPr>
              <a:t>Q'</a:t>
            </a:r>
            <a:r>
              <a:rPr lang="en-US" sz="4800" dirty="0"/>
              <a:t>(</a:t>
            </a:r>
            <a:r>
              <a:rPr lang="en-US" sz="5400" dirty="0">
                <a:solidFill>
                  <a:srgbClr val="0000FF"/>
                </a:solidFill>
              </a:rPr>
              <a:t>t</a:t>
            </a:r>
            <a:r>
              <a:rPr lang="en-US" sz="4800" dirty="0"/>
              <a:t>) </a:t>
            </a:r>
            <a:r>
              <a:rPr lang="en-US" sz="4800" dirty="0" smtClean="0"/>
              <a:t>returns</a:t>
            </a:r>
            <a:endParaRPr lang="en-US" sz="4800" dirty="0"/>
          </a:p>
          <a:p>
            <a:r>
              <a:rPr lang="en-US" sz="4800" dirty="0"/>
              <a:t>and by </a:t>
            </a:r>
            <a:r>
              <a:rPr lang="en-US" sz="4800" dirty="0" err="1"/>
              <a:t>def</a:t>
            </a:r>
            <a:r>
              <a:rPr lang="en-US" sz="4800" dirty="0"/>
              <a:t> of </a:t>
            </a:r>
            <a:r>
              <a:rPr lang="en-US" sz="4800" dirty="0" smtClean="0">
                <a:solidFill>
                  <a:srgbClr val="9933FF"/>
                </a:solidFill>
              </a:rPr>
              <a:t>Q’</a:t>
            </a:r>
            <a:r>
              <a:rPr lang="en-US" sz="4800" dirty="0" smtClean="0"/>
              <a:t>:</a:t>
            </a:r>
            <a:endParaRPr lang="en-US" sz="4800" dirty="0"/>
          </a:p>
          <a:p>
            <a:r>
              <a:rPr lang="en-US" sz="4400" dirty="0" smtClean="0">
                <a:solidFill>
                  <a:srgbClr val="9933FF"/>
                </a:solidFill>
              </a:rPr>
              <a:t>Q</a:t>
            </a:r>
            <a:r>
              <a:rPr lang="en-US" sz="4400" dirty="0">
                <a:solidFill>
                  <a:srgbClr val="9933FF"/>
                </a:solidFill>
              </a:rPr>
              <a:t>'</a:t>
            </a:r>
            <a:r>
              <a:rPr lang="en-US" sz="44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t</a:t>
            </a:r>
            <a:r>
              <a:rPr lang="en-US" sz="4400" dirty="0"/>
              <a:t>) </a:t>
            </a:r>
            <a:r>
              <a:rPr lang="en-US" sz="4400" dirty="0" smtClean="0"/>
              <a:t>returns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  <a:r>
              <a:rPr lang="en-US" sz="3200" dirty="0" smtClean="0">
                <a:solidFill>
                  <a:srgbClr val="F50802"/>
                </a:solidFill>
              </a:rPr>
              <a:t>NOT</a:t>
            </a:r>
            <a:r>
              <a:rPr lang="en-US" sz="4400" dirty="0" smtClean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t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F50802"/>
                </a:solidFill>
              </a:rPr>
              <a:t>HALTS)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17703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025" y="1390139"/>
            <a:ext cx="8431646" cy="5054901"/>
          </a:xfrm>
        </p:spPr>
        <p:txBody>
          <a:bodyPr/>
          <a:lstStyle/>
          <a:p>
            <a:r>
              <a:rPr lang="en-US" sz="3600" dirty="0">
                <a:solidFill>
                  <a:srgbClr val="F50802"/>
                </a:solidFill>
              </a:rPr>
              <a:t>CONTRADICTION:</a:t>
            </a:r>
            <a:r>
              <a:rPr lang="en-US" sz="3600" dirty="0"/>
              <a:t> </a:t>
            </a:r>
            <a:endParaRPr lang="en-US" sz="3600" dirty="0" smtClean="0"/>
          </a:p>
          <a:p>
            <a:r>
              <a:rPr lang="en-US" sz="4800" dirty="0" smtClean="0">
                <a:solidFill>
                  <a:srgbClr val="0000FF"/>
                </a:solidFill>
              </a:rPr>
              <a:t>t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>
                <a:solidFill>
                  <a:srgbClr val="F50802"/>
                </a:solidFill>
              </a:rPr>
              <a:t>HALTS</a:t>
            </a:r>
            <a:r>
              <a:rPr lang="en-US" sz="4400" dirty="0"/>
              <a:t> </a:t>
            </a:r>
            <a:r>
              <a:rPr lang="en-US" sz="4400" dirty="0" err="1"/>
              <a:t>iff</a:t>
            </a:r>
            <a:r>
              <a:rPr lang="en-US" sz="4400" dirty="0"/>
              <a:t> </a:t>
            </a:r>
            <a:r>
              <a:rPr lang="en-US" sz="3600" dirty="0">
                <a:solidFill>
                  <a:srgbClr val="F50802"/>
                </a:solidFill>
              </a:rPr>
              <a:t>NOT</a:t>
            </a:r>
            <a:r>
              <a:rPr lang="en-US" sz="44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t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F50802"/>
                </a:solidFill>
              </a:rPr>
              <a:t>HALTS</a:t>
            </a:r>
            <a:r>
              <a:rPr lang="en-US" sz="4400" dirty="0" smtClean="0">
                <a:solidFill>
                  <a:srgbClr val="F50802"/>
                </a:solidFill>
              </a:rPr>
              <a:t>)</a:t>
            </a:r>
          </a:p>
          <a:p>
            <a:r>
              <a:rPr lang="en-US" sz="4400" dirty="0" smtClean="0"/>
              <a:t>There </a:t>
            </a:r>
            <a:r>
              <a:rPr lang="en-US" sz="4400" dirty="0"/>
              <a:t>can't be such a </a:t>
            </a:r>
            <a:r>
              <a:rPr lang="en-US" sz="4400" dirty="0">
                <a:solidFill>
                  <a:srgbClr val="9933FF"/>
                </a:solidFill>
              </a:rPr>
              <a:t>Q</a:t>
            </a:r>
            <a:r>
              <a:rPr lang="en-US" sz="4400" dirty="0"/>
              <a:t>:</a:t>
            </a:r>
          </a:p>
          <a:p>
            <a:r>
              <a:rPr lang="en-US" sz="4400" dirty="0" smtClean="0">
                <a:solidFill>
                  <a:srgbClr val="008000"/>
                </a:solidFill>
              </a:rPr>
              <a:t>  it </a:t>
            </a:r>
            <a:r>
              <a:rPr lang="en-US" sz="4400" dirty="0">
                <a:solidFill>
                  <a:srgbClr val="008000"/>
                </a:solidFill>
              </a:rPr>
              <a:t>is impossible to write a </a:t>
            </a:r>
            <a:endParaRPr lang="en-US" sz="4400" dirty="0" smtClean="0">
              <a:solidFill>
                <a:srgbClr val="008000"/>
              </a:solidFill>
            </a:endParaRPr>
          </a:p>
          <a:p>
            <a:r>
              <a:rPr lang="en-US" sz="4400" dirty="0" smtClean="0">
                <a:solidFill>
                  <a:srgbClr val="008000"/>
                </a:solidFill>
              </a:rPr>
              <a:t>  procedure that decides </a:t>
            </a:r>
          </a:p>
          <a:p>
            <a:r>
              <a:rPr lang="en-US" sz="4400" dirty="0" smtClean="0">
                <a:solidFill>
                  <a:srgbClr val="008000"/>
                </a:solidFill>
              </a:rPr>
              <a:t>  whether </a:t>
            </a:r>
            <a:r>
              <a:rPr lang="en-US" sz="4400" dirty="0">
                <a:solidFill>
                  <a:srgbClr val="008000"/>
                </a:solidFill>
              </a:rPr>
              <a:t>strings</a:t>
            </a:r>
            <a:r>
              <a:rPr lang="en-US" sz="4400" dirty="0"/>
              <a:t> </a:t>
            </a:r>
            <a:r>
              <a:rPr lang="en-US" sz="4400" dirty="0" smtClean="0">
                <a:solidFill>
                  <a:srgbClr val="F50802"/>
                </a:solidFill>
              </a:rPr>
              <a:t>HALT</a:t>
            </a:r>
            <a:endParaRPr lang="en-US" sz="4400" dirty="0">
              <a:solidFill>
                <a:srgbClr val="F50802"/>
              </a:solidFill>
            </a:endParaRPr>
          </a:p>
          <a:p>
            <a:endParaRPr lang="en-US" sz="4400" dirty="0">
              <a:solidFill>
                <a:srgbClr val="F508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76680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Type-checking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870" y="1376218"/>
            <a:ext cx="8585909" cy="5054901"/>
          </a:xfrm>
        </p:spPr>
        <p:txBody>
          <a:bodyPr/>
          <a:lstStyle/>
          <a:p>
            <a:r>
              <a:rPr lang="en-US" dirty="0" smtClean="0"/>
              <a:t>There is no string procedure that </a:t>
            </a:r>
          </a:p>
          <a:p>
            <a:r>
              <a:rPr lang="en-US" dirty="0" smtClean="0"/>
              <a:t>type-checks perfectly, because:</a:t>
            </a:r>
          </a:p>
          <a:p>
            <a:r>
              <a:rPr lang="en-US" dirty="0" smtClean="0"/>
              <a:t>Suppose </a:t>
            </a:r>
            <a:r>
              <a:rPr lang="en-US" dirty="0" smtClean="0">
                <a:solidFill>
                  <a:srgbClr val="9933FF"/>
                </a:solidFill>
              </a:rPr>
              <a:t>C</a:t>
            </a:r>
            <a:r>
              <a:rPr lang="en-US" dirty="0" smtClean="0"/>
              <a:t> was a type-checking</a:t>
            </a:r>
          </a:p>
          <a:p>
            <a:r>
              <a:rPr lang="en-US" dirty="0" smtClean="0"/>
              <a:t>procedure: for program text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</a:p>
          <a:p>
            <a:r>
              <a:rPr lang="en-US" dirty="0" smtClean="0">
                <a:solidFill>
                  <a:srgbClr val="9933FF"/>
                </a:solidFill>
              </a:rPr>
              <a:t>C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) returns “</a:t>
            </a:r>
            <a:r>
              <a:rPr lang="en-US" dirty="0" smtClean="0">
                <a:solidFill>
                  <a:srgbClr val="F50802"/>
                </a:solidFill>
              </a:rPr>
              <a:t>yes</a:t>
            </a:r>
            <a:r>
              <a:rPr lang="en-US" dirty="0" smtClean="0"/>
              <a:t>” if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 would cause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a run-time type error</a:t>
            </a:r>
          </a:p>
          <a:p>
            <a:r>
              <a:rPr lang="en-US" dirty="0"/>
              <a:t> </a:t>
            </a:r>
            <a:r>
              <a:rPr lang="en-US" dirty="0" smtClean="0"/>
              <a:t>      returns “</a:t>
            </a:r>
            <a:r>
              <a:rPr lang="en-US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” otherwise.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0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Type-checking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634" y="1394229"/>
            <a:ext cx="8590916" cy="415431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9933FF"/>
                </a:solidFill>
              </a:rPr>
              <a:t>C</a:t>
            </a:r>
            <a:r>
              <a:rPr lang="en-US" dirty="0" smtClean="0"/>
              <a:t> to get a </a:t>
            </a:r>
            <a:r>
              <a:rPr lang="en-US" dirty="0" smtClean="0">
                <a:solidFill>
                  <a:srgbClr val="F50802"/>
                </a:solidFill>
              </a:rPr>
              <a:t>HALTS</a:t>
            </a:r>
            <a:r>
              <a:rPr lang="en-US" dirty="0" smtClean="0"/>
              <a:t> Tester </a:t>
            </a:r>
            <a:r>
              <a:rPr lang="en-US" dirty="0" smtClean="0">
                <a:solidFill>
                  <a:srgbClr val="9933FF"/>
                </a:solidFill>
              </a:rPr>
              <a:t>H</a:t>
            </a:r>
            <a:r>
              <a:rPr lang="en-US" dirty="0" smtClean="0"/>
              <a:t>:</a:t>
            </a:r>
          </a:p>
          <a:p>
            <a:r>
              <a:rPr lang="en-US" sz="4800" dirty="0" smtClean="0"/>
              <a:t>to compute </a:t>
            </a:r>
            <a:r>
              <a:rPr lang="en-US" sz="4800" dirty="0" smtClean="0">
                <a:solidFill>
                  <a:srgbClr val="9933FF"/>
                </a:solidFill>
              </a:rPr>
              <a:t>H</a:t>
            </a:r>
            <a:r>
              <a:rPr lang="en-US" sz="48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)</a:t>
            </a:r>
            <a:r>
              <a:rPr lang="en-US" sz="4800" dirty="0" smtClean="0"/>
              <a:t>, construct a new program text, </a:t>
            </a:r>
            <a:r>
              <a:rPr lang="en-US" sz="4800" dirty="0" smtClean="0">
                <a:solidFill>
                  <a:srgbClr val="0000FF"/>
                </a:solidFill>
              </a:rPr>
              <a:t>s’</a:t>
            </a:r>
            <a:r>
              <a:rPr lang="en-US" sz="4800" dirty="0" smtClean="0"/>
              <a:t>, that acts like a slightly modified interpreter for </a:t>
            </a:r>
            <a:r>
              <a:rPr lang="en-US" sz="4800" dirty="0" smtClean="0">
                <a:solidFill>
                  <a:srgbClr val="0000FF"/>
                </a:solidFill>
              </a:rPr>
              <a:t>s</a:t>
            </a:r>
            <a:r>
              <a:rPr lang="en-US" sz="4800" dirty="0" smtClean="0"/>
              <a:t>.   Namely</a:t>
            </a:r>
            <a:r>
              <a:rPr lang="en-US" sz="4800" dirty="0"/>
              <a:t>:</a:t>
            </a:r>
            <a:r>
              <a:rPr lang="en-US" sz="4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91489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Type-checking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255" y="1313166"/>
            <a:ext cx="8563282" cy="4820866"/>
          </a:xfrm>
        </p:spPr>
        <p:txBody>
          <a:bodyPr/>
          <a:lstStyle/>
          <a:p>
            <a:pPr marL="685800" indent="-685800">
              <a:buFont typeface="Arial"/>
              <a:buChar char="•"/>
            </a:pP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s’</a:t>
            </a:r>
            <a:r>
              <a:rPr lang="en-US" sz="4800" dirty="0"/>
              <a:t> </a:t>
            </a:r>
            <a:r>
              <a:rPr lang="en-US" sz="4800" dirty="0" smtClean="0"/>
              <a:t>skips any command that would cause</a:t>
            </a:r>
            <a:r>
              <a:rPr lang="en-US" sz="4800" dirty="0" smtClean="0">
                <a:solidFill>
                  <a:srgbClr val="0000FF"/>
                </a:solidFill>
              </a:rPr>
              <a:t> s</a:t>
            </a:r>
            <a:r>
              <a:rPr lang="en-US" sz="4800" dirty="0" smtClean="0"/>
              <a:t> to make a run-time type error.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s’</a:t>
            </a:r>
            <a:r>
              <a:rPr lang="en-US" sz="4800" dirty="0" smtClean="0"/>
              <a:t> purposely makes a type-error when it finds that </a:t>
            </a:r>
            <a:r>
              <a:rPr lang="en-US" sz="4800" dirty="0" smtClean="0">
                <a:solidFill>
                  <a:srgbClr val="0000FF"/>
                </a:solidFill>
              </a:rPr>
              <a:t>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F50802"/>
                </a:solidFill>
              </a:rPr>
              <a:t>HALTS</a:t>
            </a:r>
            <a:r>
              <a:rPr lang="en-US" sz="4800" dirty="0" smtClean="0"/>
              <a:t>.</a:t>
            </a:r>
            <a:endParaRPr lang="en-US" sz="4800" dirty="0"/>
          </a:p>
          <a:p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390443497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Type-checking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633" y="1313165"/>
            <a:ext cx="8585909" cy="5054901"/>
          </a:xfrm>
        </p:spPr>
        <p:txBody>
          <a:bodyPr/>
          <a:lstStyle/>
          <a:p>
            <a:r>
              <a:rPr lang="en-US" sz="4800" dirty="0" smtClean="0"/>
              <a:t>Then compute </a:t>
            </a:r>
            <a:r>
              <a:rPr lang="en-US" sz="4800" dirty="0" smtClean="0">
                <a:solidFill>
                  <a:srgbClr val="9933FF"/>
                </a:solidFill>
              </a:rPr>
              <a:t>C</a:t>
            </a:r>
            <a:r>
              <a:rPr lang="en-US" sz="4800" dirty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s’</a:t>
            </a:r>
            <a:r>
              <a:rPr lang="en-US" sz="4800" dirty="0" smtClean="0"/>
              <a:t>) and return the same value.</a:t>
            </a:r>
          </a:p>
          <a:p>
            <a:r>
              <a:rPr lang="en-US" sz="4400" dirty="0" smtClean="0"/>
              <a:t>So </a:t>
            </a:r>
            <a:r>
              <a:rPr lang="en-US" sz="4400" dirty="0" smtClean="0">
                <a:solidFill>
                  <a:srgbClr val="0000FF"/>
                </a:solidFill>
              </a:rPr>
              <a:t>s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F50802"/>
                </a:solidFill>
              </a:rPr>
              <a:t>HALTS</a:t>
            </a:r>
          </a:p>
          <a:p>
            <a:r>
              <a:rPr lang="en-US" sz="4400" dirty="0" err="1" smtClean="0"/>
              <a:t>iff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s’</a:t>
            </a:r>
            <a:r>
              <a:rPr lang="en-US" sz="4400" dirty="0" smtClean="0"/>
              <a:t> makes run-time type error</a:t>
            </a:r>
          </a:p>
          <a:p>
            <a:r>
              <a:rPr lang="en-US" sz="4400" dirty="0" err="1" smtClean="0"/>
              <a:t>iff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9933FF"/>
                </a:solidFill>
              </a:rPr>
              <a:t>C</a:t>
            </a:r>
            <a:r>
              <a:rPr lang="en-US" sz="4400" dirty="0"/>
              <a:t>(</a:t>
            </a:r>
            <a:r>
              <a:rPr lang="en-US" sz="4400" dirty="0" smtClean="0">
                <a:solidFill>
                  <a:srgbClr val="0000FF"/>
                </a:solidFill>
              </a:rPr>
              <a:t>s’</a:t>
            </a:r>
            <a:r>
              <a:rPr lang="en-US" sz="4400" dirty="0" smtClean="0"/>
              <a:t>) = “</a:t>
            </a:r>
            <a:r>
              <a:rPr lang="en-US" sz="4400" dirty="0" smtClean="0">
                <a:solidFill>
                  <a:srgbClr val="FF0000"/>
                </a:solidFill>
              </a:rPr>
              <a:t>yes</a:t>
            </a:r>
            <a:r>
              <a:rPr lang="en-US" sz="4400" dirty="0" smtClean="0"/>
              <a:t>”</a:t>
            </a:r>
          </a:p>
          <a:p>
            <a:r>
              <a:rPr lang="en-US" sz="4400" dirty="0" err="1" smtClean="0"/>
              <a:t>iff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9933FF"/>
                </a:solidFill>
              </a:rPr>
              <a:t>H</a:t>
            </a:r>
            <a:r>
              <a:rPr lang="en-US" sz="4400" dirty="0"/>
              <a:t>(</a:t>
            </a:r>
            <a:r>
              <a:rPr lang="en-US" sz="4400" dirty="0">
                <a:solidFill>
                  <a:srgbClr val="0000FF"/>
                </a:solidFill>
              </a:rPr>
              <a:t>s</a:t>
            </a:r>
            <a:r>
              <a:rPr lang="en-US" sz="4400" dirty="0"/>
              <a:t>)</a:t>
            </a:r>
            <a:r>
              <a:rPr lang="en-US" sz="4400" dirty="0" smtClean="0"/>
              <a:t> </a:t>
            </a:r>
            <a:r>
              <a:rPr lang="en-US" sz="4400" dirty="0"/>
              <a:t>= “</a:t>
            </a:r>
            <a:r>
              <a:rPr lang="en-US" sz="4400" dirty="0">
                <a:solidFill>
                  <a:srgbClr val="FF0000"/>
                </a:solidFill>
              </a:rPr>
              <a:t>yes</a:t>
            </a:r>
            <a:r>
              <a:rPr lang="en-US" sz="4400" dirty="0"/>
              <a:t>”</a:t>
            </a:r>
            <a:endParaRPr lang="en-US" sz="4400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257036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Type-checking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633" y="1313165"/>
            <a:ext cx="8585909" cy="5054901"/>
          </a:xfrm>
        </p:spPr>
        <p:txBody>
          <a:bodyPr/>
          <a:lstStyle/>
          <a:p>
            <a:r>
              <a:rPr lang="en-US" sz="4800" dirty="0" smtClean="0"/>
              <a:t>Then compute </a:t>
            </a:r>
            <a:r>
              <a:rPr lang="en-US" sz="4800" dirty="0" smtClean="0">
                <a:solidFill>
                  <a:srgbClr val="9933FF"/>
                </a:solidFill>
              </a:rPr>
              <a:t>C</a:t>
            </a:r>
            <a:r>
              <a:rPr lang="en-US" sz="4800" dirty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s’</a:t>
            </a:r>
            <a:r>
              <a:rPr lang="en-US" sz="4800" dirty="0" smtClean="0"/>
              <a:t>) and return the same value.</a:t>
            </a:r>
          </a:p>
          <a:p>
            <a:r>
              <a:rPr lang="en-US" sz="4400" dirty="0" smtClean="0"/>
              <a:t>So </a:t>
            </a:r>
            <a:r>
              <a:rPr lang="en-US" sz="4400" dirty="0" smtClean="0">
                <a:solidFill>
                  <a:srgbClr val="0000FF"/>
                </a:solidFill>
              </a:rPr>
              <a:t>s</a:t>
            </a:r>
            <a:r>
              <a:rPr lang="en-US" sz="4400" dirty="0" smtClean="0"/>
              <a:t> does </a:t>
            </a:r>
            <a:r>
              <a:rPr lang="en-US" sz="4400" dirty="0" smtClean="0">
                <a:solidFill>
                  <a:srgbClr val="9933FF"/>
                </a:solidFill>
              </a:rPr>
              <a:t>not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F50802"/>
                </a:solidFill>
              </a:rPr>
              <a:t>HALT</a:t>
            </a:r>
          </a:p>
          <a:p>
            <a:r>
              <a:rPr lang="en-US" sz="4400" dirty="0" err="1" smtClean="0"/>
              <a:t>iff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s’</a:t>
            </a:r>
            <a:r>
              <a:rPr lang="en-US" sz="4400" dirty="0" smtClean="0"/>
              <a:t> makes </a:t>
            </a:r>
            <a:r>
              <a:rPr lang="en-US" sz="4400" dirty="0" smtClean="0">
                <a:solidFill>
                  <a:srgbClr val="008000"/>
                </a:solidFill>
              </a:rPr>
              <a:t>no </a:t>
            </a:r>
            <a:r>
              <a:rPr lang="en-US" sz="4400" dirty="0" smtClean="0">
                <a:solidFill>
                  <a:srgbClr val="000000"/>
                </a:solidFill>
              </a:rPr>
              <a:t>run-time </a:t>
            </a:r>
            <a:r>
              <a:rPr lang="en-US" sz="4400" dirty="0" smtClean="0"/>
              <a:t>error</a:t>
            </a:r>
          </a:p>
          <a:p>
            <a:r>
              <a:rPr lang="en-US" sz="4400" dirty="0" err="1" smtClean="0"/>
              <a:t>iff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9933FF"/>
                </a:solidFill>
              </a:rPr>
              <a:t>C</a:t>
            </a:r>
            <a:r>
              <a:rPr lang="en-US" sz="4400" dirty="0"/>
              <a:t>(</a:t>
            </a:r>
            <a:r>
              <a:rPr lang="en-US" sz="4400" dirty="0" smtClean="0">
                <a:solidFill>
                  <a:srgbClr val="0000FF"/>
                </a:solidFill>
              </a:rPr>
              <a:t>s’</a:t>
            </a:r>
            <a:r>
              <a:rPr lang="en-US" sz="4400" dirty="0" smtClean="0"/>
              <a:t>) = “</a:t>
            </a:r>
            <a:r>
              <a:rPr lang="en-US" sz="4400" dirty="0" smtClean="0">
                <a:solidFill>
                  <a:srgbClr val="008000"/>
                </a:solidFill>
              </a:rPr>
              <a:t>no</a:t>
            </a:r>
            <a:r>
              <a:rPr lang="en-US" sz="4400" dirty="0" smtClean="0"/>
              <a:t>”</a:t>
            </a:r>
          </a:p>
          <a:p>
            <a:r>
              <a:rPr lang="en-US" sz="4400" dirty="0" err="1" smtClean="0"/>
              <a:t>iff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9933FF"/>
                </a:solidFill>
              </a:rPr>
              <a:t>H</a:t>
            </a:r>
            <a:r>
              <a:rPr lang="en-US" sz="4400" dirty="0"/>
              <a:t>(</a:t>
            </a:r>
            <a:r>
              <a:rPr lang="en-US" sz="4400" dirty="0">
                <a:solidFill>
                  <a:srgbClr val="0000FF"/>
                </a:solidFill>
              </a:rPr>
              <a:t>s</a:t>
            </a:r>
            <a:r>
              <a:rPr lang="en-US" sz="4400" dirty="0"/>
              <a:t>)</a:t>
            </a:r>
            <a:r>
              <a:rPr lang="en-US" sz="4400" dirty="0" smtClean="0"/>
              <a:t> </a:t>
            </a:r>
            <a:r>
              <a:rPr lang="en-US" sz="4400" dirty="0"/>
              <a:t>= “</a:t>
            </a:r>
            <a:r>
              <a:rPr lang="en-US" sz="4400" dirty="0">
                <a:solidFill>
                  <a:srgbClr val="008000"/>
                </a:solidFill>
              </a:rPr>
              <a:t>no</a:t>
            </a:r>
            <a:r>
              <a:rPr lang="en-US" sz="4400" dirty="0"/>
              <a:t>”</a:t>
            </a:r>
            <a:endParaRPr lang="en-US" sz="4400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8694889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Type-checking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079" y="1622576"/>
            <a:ext cx="8062287" cy="3718805"/>
          </a:xfrm>
        </p:spPr>
        <p:txBody>
          <a:bodyPr/>
          <a:lstStyle/>
          <a:p>
            <a:r>
              <a:rPr lang="en-US" sz="4800" dirty="0" smtClean="0">
                <a:solidFill>
                  <a:srgbClr val="9933FF"/>
                </a:solidFill>
              </a:rPr>
              <a:t>H</a:t>
            </a:r>
            <a:r>
              <a:rPr lang="en-US" sz="4800" dirty="0" smtClean="0"/>
              <a:t> solves the Halting </a:t>
            </a:r>
          </a:p>
          <a:p>
            <a:r>
              <a:rPr lang="en-US" sz="4800" dirty="0" smtClean="0"/>
              <a:t>Problem, a </a:t>
            </a:r>
            <a:r>
              <a:rPr lang="en-US" sz="4800" dirty="0" smtClean="0">
                <a:solidFill>
                  <a:srgbClr val="F50802"/>
                </a:solidFill>
              </a:rPr>
              <a:t>contradiction</a:t>
            </a:r>
            <a:r>
              <a:rPr lang="en-US" sz="4800" dirty="0" smtClean="0"/>
              <a:t>.</a:t>
            </a:r>
          </a:p>
          <a:p>
            <a:r>
              <a:rPr lang="en-US" sz="4800" dirty="0" smtClean="0"/>
              <a:t>So </a:t>
            </a:r>
            <a:r>
              <a:rPr lang="en-US" sz="4800" dirty="0" smtClean="0">
                <a:solidFill>
                  <a:srgbClr val="9933FF"/>
                </a:solidFill>
              </a:rPr>
              <a:t>C</a:t>
            </a:r>
            <a:r>
              <a:rPr lang="en-US" sz="4800" dirty="0" smtClean="0"/>
              <a:t> must </a:t>
            </a:r>
            <a:r>
              <a:rPr lang="en-US" sz="4800" dirty="0" smtClean="0">
                <a:solidFill>
                  <a:srgbClr val="F50802"/>
                </a:solidFill>
              </a:rPr>
              <a:t>not</a:t>
            </a:r>
            <a:r>
              <a:rPr lang="en-US" sz="4800" dirty="0" smtClean="0"/>
              <a:t> error check</a:t>
            </a:r>
          </a:p>
          <a:p>
            <a:r>
              <a:rPr lang="en-US" sz="4800" dirty="0" smtClean="0"/>
              <a:t>correctly.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3896513338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877754" cy="1140696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No</a:t>
            </a:r>
            <a:r>
              <a:rPr lang="en-US" dirty="0" smtClean="0"/>
              <a:t> run-time properties</a:t>
            </a:r>
            <a:br>
              <a:rPr lang="en-US" dirty="0" smtClean="0"/>
            </a:br>
            <a:r>
              <a:rPr lang="en-US" dirty="0" smtClean="0"/>
              <a:t>are decidable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981" y="1635787"/>
            <a:ext cx="8415488" cy="4056873"/>
          </a:xfrm>
        </p:spPr>
        <p:txBody>
          <a:bodyPr/>
          <a:lstStyle/>
          <a:p>
            <a:r>
              <a:rPr lang="en-US" sz="4800" dirty="0" smtClean="0"/>
              <a:t>The same reasoning shows that there is </a:t>
            </a:r>
            <a:r>
              <a:rPr lang="en-US" sz="4800" dirty="0" smtClean="0">
                <a:solidFill>
                  <a:srgbClr val="F50802"/>
                </a:solidFill>
              </a:rPr>
              <a:t>no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perfect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checker</a:t>
            </a:r>
            <a:r>
              <a:rPr lang="en-US" sz="4800" dirty="0" smtClean="0"/>
              <a:t> for essentially </a:t>
            </a:r>
            <a:r>
              <a:rPr lang="en-US" sz="4800" dirty="0" smtClean="0">
                <a:solidFill>
                  <a:srgbClr val="0000FF"/>
                </a:solidFill>
              </a:rPr>
              <a:t>any </a:t>
            </a:r>
            <a:r>
              <a:rPr lang="en-US" sz="4800" dirty="0" smtClean="0"/>
              <a:t>property of </a:t>
            </a:r>
            <a:r>
              <a:rPr lang="en-US" sz="4800" dirty="0" smtClean="0">
                <a:solidFill>
                  <a:srgbClr val="9933FF"/>
                </a:solidFill>
              </a:rPr>
              <a:t>procedure</a:t>
            </a:r>
            <a:r>
              <a:rPr lang="en-US" sz="4800" dirty="0" smtClean="0"/>
              <a:t> outcomes.</a:t>
            </a:r>
            <a:endParaRPr lang="en-US" sz="48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901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028" y="297989"/>
            <a:ext cx="6727520" cy="1103108"/>
          </a:xfrm>
        </p:spPr>
        <p:txBody>
          <a:bodyPr/>
          <a:lstStyle/>
          <a:p>
            <a:r>
              <a:rPr lang="en-US" dirty="0" smtClean="0"/>
              <a:t>Computable strings in </a:t>
            </a:r>
            <a:r>
              <a:rPr lang="en-US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13402" y="1364461"/>
            <a:ext cx="8504113" cy="4220117"/>
          </a:xfrm>
        </p:spPr>
        <p:txBody>
          <a:bodyPr/>
          <a:lstStyle/>
          <a:p>
            <a:r>
              <a:rPr lang="en-US" sz="4400" dirty="0" smtClean="0"/>
              <a:t>An infinite string </a:t>
            </a:r>
            <a:r>
              <a:rPr lang="en-US" sz="4400" dirty="0" smtClean="0">
                <a:solidFill>
                  <a:srgbClr val="0000FF"/>
                </a:solidFill>
              </a:rPr>
              <a:t>s</a:t>
            </a:r>
            <a:r>
              <a:rPr lang="en-US" sz="4400" dirty="0" smtClean="0"/>
              <a:t> in </a:t>
            </a:r>
            <a:r>
              <a:rPr lang="en-US" sz="4400" dirty="0" smtClean="0">
                <a:solidFill>
                  <a:srgbClr val="0000FF"/>
                </a:solidFill>
              </a:rPr>
              <a:t>{0,1}</a:t>
            </a:r>
            <a:r>
              <a:rPr lang="en-US" sz="4400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 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</a:rPr>
              <a:t>is</a:t>
            </a:r>
            <a:r>
              <a:rPr lang="en-US" sz="4400" dirty="0" smtClean="0">
                <a:solidFill>
                  <a:schemeClr val="tx2"/>
                </a:solidFill>
                <a:latin typeface="Euclid Symbol" charset="2"/>
                <a:cs typeface="Euclid Symbol" charset="2"/>
              </a:rPr>
              <a:t> </a:t>
            </a:r>
          </a:p>
          <a:p>
            <a:r>
              <a:rPr lang="en-US" sz="4400" dirty="0" smtClean="0">
                <a:solidFill>
                  <a:srgbClr val="008000"/>
                </a:solidFill>
                <a:latin typeface="Comic Sans MS"/>
              </a:rPr>
              <a:t>computable</a:t>
            </a:r>
            <a:r>
              <a:rPr lang="en-US" sz="4400" dirty="0" smtClean="0">
                <a:solidFill>
                  <a:srgbClr val="9933FF"/>
                </a:solidFill>
                <a:latin typeface="Comic Sans MS"/>
              </a:rPr>
              <a:t> </a:t>
            </a:r>
            <a:r>
              <a:rPr lang="en-US" sz="4400" dirty="0" err="1" smtClean="0">
                <a:latin typeface="Comic Sans MS"/>
              </a:rPr>
              <a:t>iff</a:t>
            </a:r>
            <a:r>
              <a:rPr lang="en-US" sz="4400" dirty="0" smtClean="0">
                <a:latin typeface="Comic Sans MS"/>
              </a:rPr>
              <a:t> some</a:t>
            </a:r>
          </a:p>
          <a:p>
            <a:r>
              <a:rPr lang="en-US" sz="4400" dirty="0" smtClean="0">
                <a:solidFill>
                  <a:srgbClr val="9933FF"/>
                </a:solidFill>
                <a:latin typeface="Comic Sans MS"/>
              </a:rPr>
              <a:t>procedure</a:t>
            </a:r>
            <a:r>
              <a:rPr lang="en-US" sz="4400" dirty="0" smtClean="0">
                <a:latin typeface="Comic Sans MS"/>
              </a:rPr>
              <a:t> computes its digits</a:t>
            </a:r>
            <a:r>
              <a:rPr lang="en-US" dirty="0" smtClean="0">
                <a:latin typeface="Comic Sans MS"/>
              </a:rPr>
              <a:t>.</a:t>
            </a:r>
          </a:p>
          <a:p>
            <a:r>
              <a:rPr lang="en-US" sz="4400" dirty="0" smtClean="0">
                <a:latin typeface="Comic Sans MS"/>
              </a:rPr>
              <a:t>(Procedure applied to argument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  n </a:t>
            </a:r>
            <a:r>
              <a:rPr lang="en-US" sz="4400" dirty="0" smtClean="0">
                <a:latin typeface="Comic Sans MS"/>
              </a:rPr>
              <a:t>returns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n</a:t>
            </a:r>
            <a:r>
              <a:rPr lang="en-US" sz="4400" dirty="0" smtClean="0">
                <a:latin typeface="Comic Sans MS"/>
              </a:rPr>
              <a:t>th digit of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s</a:t>
            </a:r>
            <a:r>
              <a:rPr lang="en-US" sz="4400" dirty="0" smtClean="0">
                <a:latin typeface="Comic Sans MS"/>
              </a:rPr>
              <a:t>.)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70222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0258" y="1475497"/>
            <a:ext cx="8799871" cy="4858116"/>
          </a:xfrm>
        </p:spPr>
        <p:txBody>
          <a:bodyPr/>
          <a:lstStyle/>
          <a:p>
            <a:r>
              <a:rPr lang="en-US" sz="4400" dirty="0" smtClean="0"/>
              <a:t>Only </a:t>
            </a:r>
            <a:r>
              <a:rPr lang="en-US" sz="4400" dirty="0" smtClean="0">
                <a:solidFill>
                  <a:srgbClr val="008000"/>
                </a:solidFill>
              </a:rPr>
              <a:t>countably</a:t>
            </a:r>
            <a:r>
              <a:rPr lang="en-US" sz="4400" dirty="0" smtClean="0"/>
              <a:t> many finite 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ASCII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4400" dirty="0" smtClean="0"/>
              <a:t>strings.  </a:t>
            </a:r>
          </a:p>
          <a:p>
            <a:endParaRPr lang="en-US" sz="4400" dirty="0" smtClean="0">
              <a:solidFill>
                <a:schemeClr val="tx2"/>
              </a:solidFill>
              <a:latin typeface="Comic Sans MS"/>
            </a:endParaRPr>
          </a:p>
          <a:p>
            <a:r>
              <a:rPr lang="en-US" sz="4400" dirty="0" smtClean="0">
                <a:solidFill>
                  <a:schemeClr val="tx2"/>
                </a:solidFill>
                <a:latin typeface="Comic Sans MS"/>
              </a:rPr>
              <a:t>Procedures can be expressed in 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ASCII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</a:rPr>
              <a:t>, s</a:t>
            </a:r>
            <a:r>
              <a:rPr lang="en-US" sz="4400" dirty="0" smtClean="0"/>
              <a:t>o only</a:t>
            </a:r>
          </a:p>
          <a:p>
            <a:pPr algn="ctr"/>
            <a:r>
              <a:rPr lang="en-US" sz="4400" dirty="0" err="1" smtClean="0">
                <a:solidFill>
                  <a:srgbClr val="008000"/>
                </a:solidFill>
              </a:rPr>
              <a:t>countably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many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9933FF"/>
                </a:solidFill>
              </a:rPr>
              <a:t>procedures</a:t>
            </a:r>
            <a:r>
              <a:rPr lang="en-US" sz="4400" dirty="0" smtClean="0"/>
              <a:t>.</a:t>
            </a:r>
            <a:endParaRPr lang="en-US" sz="4400" dirty="0" smtClean="0">
              <a:solidFill>
                <a:schemeClr val="tx2"/>
              </a:solidFill>
              <a:latin typeface="Comic Sans MS"/>
            </a:endParaRPr>
          </a:p>
          <a:p>
            <a:endParaRPr lang="en-US" sz="4400" dirty="0">
              <a:solidFill>
                <a:schemeClr val="tx2"/>
              </a:solidFill>
              <a:latin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6276875" cy="1111302"/>
          </a:xfrm>
        </p:spPr>
        <p:txBody>
          <a:bodyPr/>
          <a:lstStyle/>
          <a:p>
            <a:r>
              <a:rPr lang="en-US" sz="4400" b="0" dirty="0" smtClean="0">
                <a:solidFill>
                  <a:srgbClr val="0000FF"/>
                </a:solidFill>
                <a:latin typeface="Comic Sans MS"/>
              </a:rPr>
              <a:t>{ASCII}* </a:t>
            </a:r>
            <a:r>
              <a:rPr lang="en-US" sz="4400" b="0" dirty="0" smtClean="0">
                <a:solidFill>
                  <a:srgbClr val="000000"/>
                </a:solidFill>
                <a:latin typeface="Comic Sans MS"/>
              </a:rPr>
              <a:t>is </a:t>
            </a:r>
            <a:r>
              <a:rPr lang="en-US" sz="4400" b="0" dirty="0" smtClean="0">
                <a:solidFill>
                  <a:srgbClr val="008000"/>
                </a:solidFill>
                <a:latin typeface="Comic Sans MS"/>
              </a:rPr>
              <a:t>countable</a:t>
            </a:r>
            <a:endParaRPr lang="en-US" b="0" dirty="0">
              <a:solidFill>
                <a:srgbClr val="008000"/>
              </a:solidFill>
              <a:latin typeface="Comic Sans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035" y="2174123"/>
            <a:ext cx="7914822" cy="1570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400" dirty="0" smtClean="0">
                <a:solidFill>
                  <a:schemeClr val="tx2"/>
                </a:solidFill>
                <a:latin typeface="Comic Sans MS"/>
              </a:rPr>
              <a:t>                          (</a:t>
            </a:r>
            <a:r>
              <a:rPr lang="en-US" sz="4400" dirty="0">
                <a:solidFill>
                  <a:schemeClr val="tx2"/>
                </a:solidFill>
                <a:latin typeface="Comic Sans MS"/>
              </a:rPr>
              <a:t>List them in </a:t>
            </a:r>
          </a:p>
          <a:p>
            <a:pPr>
              <a:lnSpc>
                <a:spcPct val="110000"/>
              </a:lnSpc>
            </a:pPr>
            <a:r>
              <a:rPr lang="en-US" sz="4400" dirty="0">
                <a:solidFill>
                  <a:schemeClr val="tx2"/>
                </a:solidFill>
                <a:latin typeface="Comic Sans MS"/>
              </a:rPr>
              <a:t>order of length.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</a:rPr>
              <a:t>)</a:t>
            </a:r>
            <a:endParaRPr lang="en-US" sz="4400" dirty="0">
              <a:solidFill>
                <a:schemeClr val="tx2"/>
              </a:solidFill>
              <a:latin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5736255"/>
      </p:ext>
    </p:extLst>
  </p:cSld>
  <p:clrMapOvr>
    <a:masterClrMapping/>
  </p:clrMapOvr>
  <p:transition xmlns:p14="http://schemas.microsoft.com/office/powerpoint/2010/main" advTm="115765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636" y="1545983"/>
            <a:ext cx="9586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So only </a:t>
            </a:r>
            <a:r>
              <a:rPr lang="en-US" sz="4000" dirty="0" err="1" smtClean="0">
                <a:solidFill>
                  <a:srgbClr val="008000"/>
                </a:solidFill>
                <a:latin typeface="Comic Sans MS"/>
                <a:cs typeface="Comic Sans MS"/>
              </a:rPr>
              <a:t>countably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latin typeface="Comic Sans MS"/>
                <a:cs typeface="Comic Sans MS"/>
              </a:rPr>
              <a:t>many computable</a:t>
            </a:r>
          </a:p>
          <a:p>
            <a:r>
              <a:rPr lang="en-US" sz="4000" dirty="0" smtClean="0">
                <a:latin typeface="Comic Sans MS"/>
                <a:cs typeface="Comic Sans MS"/>
              </a:rPr>
              <a:t>infinite binary strings.</a:t>
            </a:r>
            <a:endParaRPr lang="en-US" sz="4000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02152" y="363537"/>
            <a:ext cx="7637004" cy="1078527"/>
          </a:xfrm>
        </p:spPr>
        <p:txBody>
          <a:bodyPr/>
          <a:lstStyle/>
          <a:p>
            <a:r>
              <a:rPr lang="en-US" sz="4400" b="0" dirty="0">
                <a:solidFill>
                  <a:srgbClr val="F50802"/>
                </a:solidFill>
                <a:latin typeface="Comic Sans MS"/>
              </a:rPr>
              <a:t>N</a:t>
            </a:r>
            <a:r>
              <a:rPr lang="en-US" dirty="0" smtClean="0">
                <a:solidFill>
                  <a:srgbClr val="F50802"/>
                </a:solidFill>
              </a:rPr>
              <a:t>on</a:t>
            </a:r>
            <a:r>
              <a:rPr lang="en-US" dirty="0" smtClean="0"/>
              <a:t>computable strings </a:t>
            </a:r>
            <a:r>
              <a:rPr lang="en-US" dirty="0">
                <a:latin typeface="Comic Sans MS"/>
              </a:rPr>
              <a:t>in </a:t>
            </a:r>
            <a:r>
              <a:rPr lang="en-US" dirty="0">
                <a:solidFill>
                  <a:srgbClr val="0000FF"/>
                </a:solidFill>
                <a:latin typeface="Comic Sans MS"/>
              </a:rPr>
              <a:t>{0,1}</a:t>
            </a:r>
            <a:r>
              <a:rPr lang="en-US" baseline="30000" dirty="0">
                <a:solidFill>
                  <a:srgbClr val="0000FF"/>
                </a:solidFill>
                <a:latin typeface="Comic Sans MS"/>
              </a:rPr>
              <a:t>ω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4184" y="2947429"/>
            <a:ext cx="883785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But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{0,1}</a:t>
            </a:r>
            <a:r>
              <a:rPr lang="en-US" sz="4400" baseline="30000" dirty="0" err="1">
                <a:solidFill>
                  <a:srgbClr val="0000FF"/>
                </a:solidFill>
                <a:latin typeface="Comic Sans MS"/>
                <a:cs typeface="Comic Sans MS"/>
              </a:rPr>
              <a:t>ω</a:t>
            </a:r>
            <a:r>
              <a:rPr lang="en-US" sz="4400" dirty="0">
                <a:latin typeface="Comic Sans MS"/>
                <a:cs typeface="Comic Sans MS"/>
              </a:rPr>
              <a:t> </a:t>
            </a:r>
            <a:r>
              <a:rPr lang="en-US" sz="4400" dirty="0" smtClean="0">
                <a:latin typeface="Comic Sans MS"/>
                <a:cs typeface="Comic Sans MS"/>
              </a:rPr>
              <a:t>is</a:t>
            </a:r>
            <a:r>
              <a:rPr lang="en-US" sz="4400" baseline="30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F50802"/>
                </a:solidFill>
                <a:latin typeface="Comic Sans MS"/>
                <a:cs typeface="Comic Sans MS"/>
              </a:rPr>
              <a:t>un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countable, so there must be </a:t>
            </a:r>
            <a:r>
              <a:rPr lang="en-US" sz="4400" dirty="0" err="1" smtClean="0">
                <a:solidFill>
                  <a:srgbClr val="F50802"/>
                </a:solidFill>
                <a:latin typeface="Comic Sans MS"/>
                <a:cs typeface="Comic Sans MS"/>
              </a:rPr>
              <a:t>non</a:t>
            </a:r>
            <a:r>
              <a:rPr lang="en-US" sz="4400" dirty="0" err="1" smtClean="0">
                <a:solidFill>
                  <a:schemeClr val="tx2"/>
                </a:solidFill>
                <a:latin typeface="Comic Sans MS"/>
                <a:cs typeface="Comic Sans MS"/>
              </a:rPr>
              <a:t>computable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 strings in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{0,1}</a:t>
            </a:r>
            <a:r>
              <a:rPr lang="en-US" sz="4400" baseline="30000" dirty="0" err="1">
                <a:solidFill>
                  <a:srgbClr val="0000FF"/>
                </a:solidFill>
                <a:latin typeface="Comic Sans MS"/>
                <a:cs typeface="Comic Sans MS"/>
              </a:rPr>
              <a:t>ω</a:t>
            </a:r>
            <a:endParaRPr lang="en-US" sz="4400" dirty="0" smtClean="0">
              <a:solidFill>
                <a:schemeClr val="tx2"/>
              </a:solidFill>
              <a:latin typeface="Comic Sans MS"/>
              <a:cs typeface="Comic Sans MS"/>
            </a:endParaRPr>
          </a:p>
          <a:p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—</a:t>
            </a:r>
            <a:r>
              <a:rPr lang="en-US" sz="4400" dirty="0">
                <a:solidFill>
                  <a:schemeClr val="tx2"/>
                </a:solidFill>
                <a:latin typeface="Comic Sans MS"/>
                <a:cs typeface="Comic Sans MS"/>
              </a:rPr>
              <a:t>in fact, </a:t>
            </a:r>
            <a:r>
              <a:rPr lang="en-US" sz="4400" dirty="0">
                <a:solidFill>
                  <a:srgbClr val="F50802"/>
                </a:solidFill>
                <a:latin typeface="Comic Sans MS"/>
                <a:cs typeface="Comic Sans MS"/>
              </a:rPr>
              <a:t>un</a:t>
            </a:r>
            <a:r>
              <a:rPr lang="en-US" sz="4400" dirty="0">
                <a:latin typeface="Comic Sans MS"/>
                <a:cs typeface="Comic Sans MS"/>
              </a:rPr>
              <a:t>countably many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!</a:t>
            </a:r>
            <a:endParaRPr lang="en-US" sz="4400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1584948"/>
      </p:ext>
    </p:extLst>
  </p:cSld>
  <p:clrMapOvr>
    <a:masterClrMapping/>
  </p:clrMapOvr>
  <p:transition xmlns:p14="http://schemas.microsoft.com/office/powerpoint/2010/main" advTm="109054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8229600" cy="452596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59776" y="1393229"/>
            <a:ext cx="8543860" cy="411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mic Sans MS" pitchFamily="66" charset="0"/>
                <a:ea typeface="+mn-ea"/>
                <a:cs typeface="Comic Sans M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4400" dirty="0" smtClean="0">
                <a:latin typeface="Comic Sans MS"/>
              </a:rPr>
              <a:t>There is no test procedure for </a:t>
            </a:r>
          </a:p>
          <a:p>
            <a:r>
              <a:rPr lang="en-US" sz="4400" dirty="0" smtClean="0">
                <a:latin typeface="Comic Sans MS"/>
              </a:rPr>
              <a:t>halting of arbitrary procedures.</a:t>
            </a:r>
          </a:p>
          <a:p>
            <a:pPr algn="ctr"/>
            <a:r>
              <a:rPr lang="en-US" sz="4400" dirty="0" smtClean="0">
                <a:latin typeface="Comic Sans MS"/>
              </a:rPr>
              <a:t>The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Halting Problem</a:t>
            </a:r>
          </a:p>
          <a:p>
            <a:pPr algn="ctr"/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is</a:t>
            </a:r>
            <a:r>
              <a:rPr lang="en-US" sz="4400" dirty="0" smtClean="0">
                <a:solidFill>
                  <a:srgbClr val="008000"/>
                </a:solidFill>
                <a:latin typeface="Comic Sans MS"/>
              </a:rPr>
              <a:t> </a:t>
            </a:r>
            <a:r>
              <a:rPr lang="en-US" sz="4400" dirty="0" smtClean="0">
                <a:solidFill>
                  <a:srgbClr val="F50802"/>
                </a:solidFill>
                <a:latin typeface="Comic Sans MS"/>
              </a:rPr>
              <a:t>not decidable</a:t>
            </a:r>
          </a:p>
          <a:p>
            <a:pPr algn="ctr"/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by computational </a:t>
            </a:r>
            <a:r>
              <a:rPr lang="en-US" sz="4400" dirty="0" smtClean="0">
                <a:solidFill>
                  <a:srgbClr val="9933FF"/>
                </a:solidFill>
                <a:latin typeface="Comic Sans MS"/>
              </a:rPr>
              <a:t>procedures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99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523815"/>
            <a:ext cx="8229600" cy="4525963"/>
          </a:xfrm>
        </p:spPr>
        <p:txBody>
          <a:bodyPr/>
          <a:lstStyle/>
          <a:p>
            <a:r>
              <a:rPr lang="en-US" dirty="0" smtClean="0"/>
              <a:t>String </a:t>
            </a:r>
            <a:r>
              <a:rPr lang="en-US" dirty="0"/>
              <a:t>procedure </a:t>
            </a:r>
            <a:r>
              <a:rPr lang="en-US" dirty="0" smtClean="0">
                <a:solidFill>
                  <a:srgbClr val="9933FF"/>
                </a:solidFill>
              </a:rPr>
              <a:t>P</a:t>
            </a:r>
            <a:r>
              <a:rPr lang="en-US" dirty="0" smtClean="0"/>
              <a:t> </a:t>
            </a:r>
            <a:r>
              <a:rPr lang="en-US" dirty="0"/>
              <a:t>takes a String </a:t>
            </a:r>
            <a:endParaRPr lang="en-US" dirty="0" smtClean="0"/>
          </a:p>
          <a:p>
            <a:r>
              <a:rPr lang="en-US" dirty="0" smtClean="0"/>
              <a:t>argument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9933FF"/>
                </a:solidFill>
              </a:rPr>
              <a:t>P</a:t>
            </a:r>
            <a:r>
              <a:rPr lang="en-US" dirty="0"/>
              <a:t>("</a:t>
            </a:r>
            <a:r>
              <a:rPr lang="en-US" dirty="0">
                <a:solidFill>
                  <a:srgbClr val="0000FF"/>
                </a:solidFill>
              </a:rPr>
              <a:t>no</a:t>
            </a:r>
            <a:r>
              <a:rPr lang="en-US" dirty="0"/>
              <a:t>") returns </a:t>
            </a:r>
            <a:r>
              <a:rPr lang="en-US" dirty="0">
                <a:solidFill>
                  <a:srgbClr val="0000FF"/>
                </a:solidFill>
              </a:rPr>
              <a:t>2</a:t>
            </a:r>
          </a:p>
          <a:p>
            <a:r>
              <a:rPr lang="en-US" dirty="0">
                <a:solidFill>
                  <a:srgbClr val="9933FF"/>
                </a:solidFill>
              </a:rPr>
              <a:t>P</a:t>
            </a:r>
            <a:r>
              <a:rPr lang="en-US" dirty="0"/>
              <a:t>("</a:t>
            </a:r>
            <a:r>
              <a:rPr lang="en-US" dirty="0">
                <a:solidFill>
                  <a:srgbClr val="0000FF"/>
                </a:solidFill>
              </a:rPr>
              <a:t>albert</a:t>
            </a:r>
            <a:r>
              <a:rPr lang="en-US" dirty="0"/>
              <a:t>") returns "</a:t>
            </a:r>
            <a:r>
              <a:rPr lang="en-US" dirty="0" err="1">
                <a:solidFill>
                  <a:srgbClr val="0000FF"/>
                </a:solidFill>
              </a:rPr>
              <a:t>meyer</a:t>
            </a:r>
            <a:r>
              <a:rPr lang="en-US" dirty="0"/>
              <a:t>"</a:t>
            </a:r>
          </a:p>
          <a:p>
            <a:r>
              <a:rPr lang="en-US" dirty="0">
                <a:solidFill>
                  <a:srgbClr val="9933FF"/>
                </a:solidFill>
              </a:rPr>
              <a:t>P</a:t>
            </a:r>
            <a:r>
              <a:rPr lang="en-US" dirty="0"/>
              <a:t>("</a:t>
            </a:r>
            <a:r>
              <a:rPr lang="en-US" dirty="0">
                <a:solidFill>
                  <a:srgbClr val="0000FF"/>
                </a:solidFill>
              </a:rPr>
              <a:t>&amp;&amp;%99!!</a:t>
            </a:r>
            <a:r>
              <a:rPr lang="en-US" dirty="0"/>
              <a:t>") causes an error</a:t>
            </a:r>
          </a:p>
          <a:p>
            <a:r>
              <a:rPr lang="en-US" dirty="0">
                <a:solidFill>
                  <a:srgbClr val="9933FF"/>
                </a:solidFill>
              </a:rPr>
              <a:t>P</a:t>
            </a:r>
            <a:r>
              <a:rPr lang="en-US" dirty="0"/>
              <a:t>("</a:t>
            </a:r>
            <a:r>
              <a:rPr lang="en-US" dirty="0">
                <a:solidFill>
                  <a:srgbClr val="0000FF"/>
                </a:solidFill>
              </a:rPr>
              <a:t>what now?</a:t>
            </a:r>
            <a:r>
              <a:rPr lang="en-US" dirty="0"/>
              <a:t>") runs forever.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2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3" y="1613886"/>
            <a:ext cx="7917395" cy="3619404"/>
          </a:xfrm>
        </p:spPr>
        <p:txBody>
          <a:bodyPr/>
          <a:lstStyle/>
          <a:p>
            <a:r>
              <a:rPr lang="en-US" sz="4800" dirty="0" smtClean="0"/>
              <a:t>Let 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 be </a:t>
            </a:r>
            <a:r>
              <a:rPr lang="en-US" sz="4800" dirty="0" smtClean="0"/>
              <a:t>an</a:t>
            </a:r>
            <a:r>
              <a:rPr lang="en-US" sz="4800" dirty="0" smtClean="0"/>
              <a:t> </a:t>
            </a:r>
            <a:r>
              <a:rPr lang="en-US" sz="4800" dirty="0" smtClean="0"/>
              <a:t>ASCII string</a:t>
            </a:r>
          </a:p>
          <a:p>
            <a:r>
              <a:rPr lang="en-US" sz="4800" dirty="0" smtClean="0"/>
              <a:t>defining </a:t>
            </a:r>
            <a:r>
              <a:rPr lang="en-US" sz="4800" dirty="0" smtClean="0">
                <a:solidFill>
                  <a:srgbClr val="9933FF"/>
                </a:solidFill>
              </a:rPr>
              <a:t>P</a:t>
            </a:r>
            <a:r>
              <a:rPr lang="en-US" sz="4800" baseline="-25000" dirty="0" smtClean="0">
                <a:solidFill>
                  <a:srgbClr val="0000FF"/>
                </a:solidFill>
              </a:rPr>
              <a:t>s</a:t>
            </a:r>
            <a:r>
              <a:rPr lang="en-US" sz="4800" dirty="0" smtClean="0"/>
              <a:t>.</a:t>
            </a:r>
            <a:endParaRPr lang="en-US" sz="4800" dirty="0"/>
          </a:p>
          <a:p>
            <a:r>
              <a:rPr lang="en-US" sz="4800" dirty="0"/>
              <a:t>Say 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F50802"/>
                </a:solidFill>
              </a:rPr>
              <a:t>HALTS</a:t>
            </a:r>
            <a:r>
              <a:rPr lang="en-US" sz="4800" dirty="0"/>
              <a:t> </a:t>
            </a:r>
            <a:r>
              <a:rPr lang="en-US" sz="4800" dirty="0" err="1" smtClean="0"/>
              <a:t>iff</a:t>
            </a:r>
            <a:endParaRPr lang="en-US" sz="4800" dirty="0"/>
          </a:p>
          <a:p>
            <a:r>
              <a:rPr lang="en-US" sz="4800" dirty="0" smtClean="0">
                <a:solidFill>
                  <a:srgbClr val="9933FF"/>
                </a:solidFill>
              </a:rPr>
              <a:t>P</a:t>
            </a:r>
            <a:r>
              <a:rPr lang="en-US" sz="4800" baseline="-25000" dirty="0" smtClean="0">
                <a:solidFill>
                  <a:srgbClr val="0000FF"/>
                </a:solidFill>
              </a:rPr>
              <a:t>s</a:t>
            </a:r>
            <a:r>
              <a:rPr lang="en-US" sz="4800" dirty="0" smtClean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) returns something.</a:t>
            </a:r>
          </a:p>
        </p:txBody>
      </p:sp>
    </p:spTree>
    <p:extLst>
      <p:ext uri="{BB962C8B-B14F-4D97-AF65-F5344CB8AC3E}">
        <p14:creationId xmlns:p14="http://schemas.microsoft.com/office/powerpoint/2010/main" val="87447944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9235"/>
            <a:ext cx="9061643" cy="5121739"/>
          </a:xfrm>
        </p:spPr>
        <p:txBody>
          <a:bodyPr/>
          <a:lstStyle/>
          <a:p>
            <a:r>
              <a:rPr lang="en-US" sz="4800" dirty="0"/>
              <a:t>Suppose there was a </a:t>
            </a:r>
            <a:endParaRPr lang="en-US" sz="4800" dirty="0" smtClean="0"/>
          </a:p>
          <a:p>
            <a:r>
              <a:rPr lang="en-US" sz="4800" dirty="0" smtClean="0"/>
              <a:t>procedure </a:t>
            </a:r>
            <a:r>
              <a:rPr lang="en-US" sz="4800" dirty="0">
                <a:solidFill>
                  <a:srgbClr val="9933FF"/>
                </a:solidFill>
              </a:rPr>
              <a:t>Q</a:t>
            </a:r>
            <a:r>
              <a:rPr lang="en-US" sz="4800" dirty="0"/>
              <a:t> that decided </a:t>
            </a:r>
            <a:endParaRPr lang="en-US" sz="4800" dirty="0" smtClean="0"/>
          </a:p>
          <a:p>
            <a:r>
              <a:rPr lang="en-US" sz="4800" dirty="0" smtClean="0">
                <a:solidFill>
                  <a:srgbClr val="F50802"/>
                </a:solidFill>
              </a:rPr>
              <a:t>HALTS</a:t>
            </a:r>
            <a:r>
              <a:rPr lang="en-US" sz="4800" dirty="0"/>
              <a:t>:</a:t>
            </a:r>
          </a:p>
          <a:p>
            <a:r>
              <a:rPr lang="en-US" sz="4800" dirty="0" smtClean="0">
                <a:solidFill>
                  <a:srgbClr val="9933FF"/>
                </a:solidFill>
              </a:rPr>
              <a:t>Q</a:t>
            </a:r>
            <a:r>
              <a:rPr lang="en-US" sz="48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) returns "</a:t>
            </a:r>
            <a:r>
              <a:rPr lang="en-US" sz="4800" dirty="0" smtClean="0">
                <a:solidFill>
                  <a:srgbClr val="F50802"/>
                </a:solidFill>
              </a:rPr>
              <a:t>yes</a:t>
            </a:r>
            <a:r>
              <a:rPr lang="en-US" sz="4800" dirty="0" smtClean="0"/>
              <a:t>” if </a:t>
            </a:r>
            <a:r>
              <a:rPr lang="en-US" sz="4800" dirty="0">
                <a:solidFill>
                  <a:srgbClr val="0000FF"/>
                </a:solidFill>
              </a:rPr>
              <a:t>s </a:t>
            </a:r>
            <a:r>
              <a:rPr lang="en-US" sz="4800" dirty="0">
                <a:solidFill>
                  <a:srgbClr val="F50802"/>
                </a:solidFill>
              </a:rPr>
              <a:t>HALTS</a:t>
            </a:r>
          </a:p>
          <a:p>
            <a:r>
              <a:rPr lang="en-US" sz="4800" dirty="0"/>
              <a:t>       </a:t>
            </a:r>
            <a:r>
              <a:rPr lang="en-US" sz="4800" dirty="0" smtClean="0"/>
              <a:t> returns </a:t>
            </a:r>
            <a:r>
              <a:rPr lang="en-US" sz="4800" dirty="0"/>
              <a:t>"</a:t>
            </a:r>
            <a:r>
              <a:rPr lang="en-US" sz="4800" dirty="0" smtClean="0">
                <a:solidFill>
                  <a:srgbClr val="008000"/>
                </a:solidFill>
              </a:rPr>
              <a:t>no</a:t>
            </a:r>
            <a:r>
              <a:rPr lang="en-US" sz="4800" dirty="0" smtClean="0"/>
              <a:t>” otherwise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876357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555" y="1390139"/>
            <a:ext cx="7868065" cy="5121739"/>
          </a:xfrm>
        </p:spPr>
        <p:txBody>
          <a:bodyPr/>
          <a:lstStyle/>
          <a:p>
            <a:r>
              <a:rPr lang="en-US" sz="4800" dirty="0"/>
              <a:t>Modify </a:t>
            </a:r>
            <a:r>
              <a:rPr lang="en-US" sz="4800" dirty="0">
                <a:solidFill>
                  <a:srgbClr val="9933FF"/>
                </a:solidFill>
              </a:rPr>
              <a:t>Q</a:t>
            </a:r>
            <a:r>
              <a:rPr lang="en-US" sz="4800" dirty="0"/>
              <a:t> to </a:t>
            </a:r>
            <a:r>
              <a:rPr lang="en-US" sz="4800" dirty="0">
                <a:solidFill>
                  <a:srgbClr val="9933FF"/>
                </a:solidFill>
              </a:rPr>
              <a:t>Q'</a:t>
            </a:r>
            <a:r>
              <a:rPr lang="en-US" sz="4800" dirty="0"/>
              <a:t>:</a:t>
            </a:r>
          </a:p>
          <a:p>
            <a:r>
              <a:rPr lang="en-US" sz="4800" dirty="0">
                <a:solidFill>
                  <a:srgbClr val="9933FF"/>
                </a:solidFill>
              </a:rPr>
              <a:t>Q'</a:t>
            </a:r>
            <a:r>
              <a:rPr lang="en-US" sz="48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) returns "</a:t>
            </a:r>
            <a:r>
              <a:rPr lang="en-US" sz="4800" dirty="0" smtClean="0">
                <a:solidFill>
                  <a:srgbClr val="F50802"/>
                </a:solidFill>
              </a:rPr>
              <a:t>yes</a:t>
            </a:r>
            <a:r>
              <a:rPr lang="en-US" sz="4800" dirty="0" smtClean="0"/>
              <a:t>”</a:t>
            </a:r>
          </a:p>
          <a:p>
            <a:r>
              <a:rPr lang="en-US" sz="4800" dirty="0" smtClean="0"/>
              <a:t>      if </a:t>
            </a:r>
            <a:r>
              <a:rPr lang="en-US" sz="4800" dirty="0">
                <a:solidFill>
                  <a:srgbClr val="9933FF"/>
                </a:solidFill>
              </a:rPr>
              <a:t>Q</a:t>
            </a:r>
            <a:r>
              <a:rPr lang="en-US" sz="48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 smtClean="0"/>
              <a:t>) returns </a:t>
            </a:r>
            <a:r>
              <a:rPr lang="en-US" sz="4800" dirty="0"/>
              <a:t>"</a:t>
            </a:r>
            <a:r>
              <a:rPr lang="en-US" sz="4800" dirty="0">
                <a:solidFill>
                  <a:srgbClr val="008000"/>
                </a:solidFill>
              </a:rPr>
              <a:t>no</a:t>
            </a:r>
            <a:r>
              <a:rPr lang="en-US" sz="4800" dirty="0"/>
              <a:t>"</a:t>
            </a:r>
          </a:p>
          <a:p>
            <a:r>
              <a:rPr lang="en-US" sz="4800" dirty="0"/>
              <a:t> </a:t>
            </a:r>
            <a:r>
              <a:rPr lang="en-US" sz="4800" dirty="0">
                <a:solidFill>
                  <a:srgbClr val="9933FF"/>
                </a:solidFill>
              </a:rPr>
              <a:t>Q'</a:t>
            </a:r>
            <a:r>
              <a:rPr lang="en-US" sz="48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)</a:t>
            </a:r>
            <a:r>
              <a:rPr lang="en-US" sz="4800" dirty="0" smtClean="0"/>
              <a:t> returns nothing</a:t>
            </a:r>
          </a:p>
          <a:p>
            <a:r>
              <a:rPr lang="en-US" sz="4800" dirty="0" smtClean="0"/>
              <a:t>     if </a:t>
            </a:r>
            <a:r>
              <a:rPr lang="en-US" sz="4800" dirty="0">
                <a:solidFill>
                  <a:srgbClr val="9933FF"/>
                </a:solidFill>
              </a:rPr>
              <a:t>Q</a:t>
            </a:r>
            <a:r>
              <a:rPr lang="en-US" sz="48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) </a:t>
            </a:r>
            <a:r>
              <a:rPr lang="en-US" sz="4800" dirty="0" smtClean="0"/>
              <a:t>returns </a:t>
            </a:r>
            <a:r>
              <a:rPr lang="en-US" sz="4800" dirty="0"/>
              <a:t>"</a:t>
            </a:r>
            <a:r>
              <a:rPr lang="en-US" sz="4800" dirty="0" smtClean="0">
                <a:solidFill>
                  <a:srgbClr val="F50802"/>
                </a:solidFill>
              </a:rPr>
              <a:t>yes</a:t>
            </a:r>
            <a:r>
              <a:rPr lang="en-US" sz="4800" dirty="0" smtClean="0"/>
              <a:t>”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2725469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|5.6|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5|37.1|42|15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4|2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3.7|1.5|0.8|0.8|1.1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5360</TotalTime>
  <Words>685</Words>
  <Application>Microsoft Macintosh PowerPoint</Application>
  <PresentationFormat>On-screen Show (4:3)</PresentationFormat>
  <Paragraphs>108</Paragraphs>
  <Slides>19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1_Custom Design</vt:lpstr>
      <vt:lpstr>2_Custom Design</vt:lpstr>
      <vt:lpstr>PowerPoint Presentation</vt:lpstr>
      <vt:lpstr>Computable strings in  {0,1}ω</vt:lpstr>
      <vt:lpstr>{ASCII}* is countable</vt:lpstr>
      <vt:lpstr>Noncomputable strings in {0,1}ω</vt:lpstr>
      <vt:lpstr>The Halting Problem</vt:lpstr>
      <vt:lpstr>The Halting Problem</vt:lpstr>
      <vt:lpstr>The Halting Problem</vt:lpstr>
      <vt:lpstr>The Halting Problem</vt:lpstr>
      <vt:lpstr>The Halting Problem</vt:lpstr>
      <vt:lpstr>The Halting Problem</vt:lpstr>
      <vt:lpstr>The Halting Problem</vt:lpstr>
      <vt:lpstr>The Halting Problem</vt:lpstr>
      <vt:lpstr>The Type-checking Problem</vt:lpstr>
      <vt:lpstr>The Type-checking Problem</vt:lpstr>
      <vt:lpstr>The Type-checking Problem</vt:lpstr>
      <vt:lpstr>The Type-checking Problem</vt:lpstr>
      <vt:lpstr>The Type-checking Problem</vt:lpstr>
      <vt:lpstr>The Type-checking Problem</vt:lpstr>
      <vt:lpstr>No run-time properties are decidable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492</cp:revision>
  <cp:lastPrinted>2015-03-02T01:54:24Z</cp:lastPrinted>
  <dcterms:created xsi:type="dcterms:W3CDTF">2011-02-18T03:43:54Z</dcterms:created>
  <dcterms:modified xsi:type="dcterms:W3CDTF">2015-03-02T01:54:29Z</dcterms:modified>
</cp:coreProperties>
</file>