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0" r:id="rId4"/>
    <p:sldId id="263" r:id="rId5"/>
    <p:sldId id="261" r:id="rId6"/>
    <p:sldId id="264" r:id="rId7"/>
    <p:sldId id="265" r:id="rId8"/>
    <p:sldId id="266" r:id="rId9"/>
    <p:sldId id="267" r:id="rId10"/>
    <p:sldId id="268" r:id="rId11"/>
    <p:sldId id="259" r:id="rId12"/>
    <p:sldId id="272" r:id="rId13"/>
    <p:sldId id="270" r:id="rId14"/>
    <p:sldId id="273" r:id="rId15"/>
    <p:sldId id="271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9BB"/>
    <a:srgbClr val="F50802"/>
    <a:srgbClr val="BC34AA"/>
    <a:srgbClr val="0000FF"/>
    <a:srgbClr val="008000"/>
    <a:srgbClr val="9933FF"/>
    <a:srgbClr val="9751CB"/>
    <a:srgbClr val="C0E399"/>
    <a:srgbClr val="E45ECA"/>
    <a:srgbClr val="EFE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8" autoAdjust="0"/>
    <p:restoredTop sz="94617" autoAdjust="0"/>
  </p:normalViewPr>
  <p:slideViewPr>
    <p:cSldViewPr snapToGrid="0" showGuides="1">
      <p:cViewPr>
        <p:scale>
          <a:sx n="94" d="100"/>
          <a:sy n="94" d="100"/>
        </p:scale>
        <p:origin x="-1664" y="-368"/>
      </p:cViewPr>
      <p:guideLst>
        <p:guide orient="horz" pos="2144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uncount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February 28, 2014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315565"/>
            <a:ext cx="8917382" cy="45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More</a:t>
            </a:r>
          </a:p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(Un)Countable </a:t>
            </a:r>
          </a:p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94278" y="54040"/>
            <a:ext cx="7604472" cy="1215898"/>
          </a:xfrm>
        </p:spPr>
        <p:txBody>
          <a:bodyPr/>
          <a:lstStyle/>
          <a:p>
            <a:r>
              <a:rPr lang="en-US" sz="3200" dirty="0" smtClean="0"/>
              <a:t>The Real Numbers are Uncountable</a:t>
            </a:r>
            <a:endParaRPr lang="en-US" sz="3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739542"/>
              </p:ext>
            </p:extLst>
          </p:nvPr>
        </p:nvGraphicFramePr>
        <p:xfrm>
          <a:off x="2311400" y="1931988"/>
          <a:ext cx="48260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8" name="Equation" r:id="rId3" imgW="1003300" imgH="393700" progId="Equation.DSMT4">
                  <p:embed/>
                </p:oleObj>
              </mc:Choice>
              <mc:Fallback>
                <p:oleObj name="Equation" r:id="rId3" imgW="10033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1400" y="1931988"/>
                        <a:ext cx="4826000" cy="189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067431" y="4006136"/>
            <a:ext cx="7573257" cy="1171816"/>
            <a:chOff x="1067431" y="4006136"/>
            <a:chExt cx="7573257" cy="1171816"/>
          </a:xfrm>
        </p:grpSpPr>
        <p:sp>
          <p:nvSpPr>
            <p:cNvPr id="2" name="TextBox 1"/>
            <p:cNvSpPr txBox="1"/>
            <p:nvPr/>
          </p:nvSpPr>
          <p:spPr>
            <a:xfrm>
              <a:off x="1067431" y="4147564"/>
              <a:ext cx="75732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>
                <a:spcBef>
                  <a:spcPct val="20000"/>
                </a:spcBef>
              </a:pPr>
              <a:r>
                <a:rPr lang="en-US" sz="6000" dirty="0" smtClean="0">
                  <a:latin typeface="Comic Sans MS"/>
                  <a:cs typeface="Comic Sans MS"/>
                </a:rPr>
                <a:t>So</a:t>
              </a:r>
              <a:r>
                <a:rPr lang="en-US" sz="6000" kern="0" dirty="0" smtClean="0">
                  <a:solidFill>
                    <a:srgbClr val="000000"/>
                  </a:solidFill>
                  <a:latin typeface="Comic Sans MS" pitchFamily="66" charset="0"/>
                  <a:cs typeface="Comic Sans MS"/>
                </a:rPr>
                <a:t>      is uncountable</a:t>
              </a:r>
              <a:endParaRPr lang="en-US" sz="6000" kern="0" dirty="0">
                <a:solidFill>
                  <a:srgbClr val="000000"/>
                </a:solidFill>
                <a:latin typeface="Comic Sans MS" pitchFamily="66" charset="0"/>
                <a:cs typeface="Comic Sans MS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5001992"/>
                </p:ext>
              </p:extLst>
            </p:nvPr>
          </p:nvGraphicFramePr>
          <p:xfrm>
            <a:off x="2260143" y="4006136"/>
            <a:ext cx="1171816" cy="1171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99" name="Equation" r:id="rId5" imgW="165100" imgH="165100" progId="Equation.DSMT4">
                    <p:embed/>
                  </p:oleObj>
                </mc:Choice>
                <mc:Fallback>
                  <p:oleObj name="Equation" r:id="rId5" imgW="1651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60143" y="4006136"/>
                          <a:ext cx="1171816" cy="11718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4898260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160888"/>
            <a:ext cx="6794500" cy="1003300"/>
          </a:xfrm>
        </p:spPr>
        <p:txBody>
          <a:bodyPr/>
          <a:lstStyle/>
          <a:p>
            <a:r>
              <a:rPr lang="en-US" sz="4400" dirty="0" smtClean="0"/>
              <a:t>Proving </a:t>
            </a:r>
            <a:r>
              <a:rPr lang="en-US" sz="4400" dirty="0" err="1" smtClean="0"/>
              <a:t>countability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Lemma.</a:t>
            </a:r>
          </a:p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rgbClr val="0000FF"/>
                </a:solidFill>
              </a:rPr>
              <a:t>C</a:t>
            </a:r>
            <a:r>
              <a:rPr lang="en-US" sz="4400" dirty="0" smtClean="0"/>
              <a:t> </a:t>
            </a:r>
            <a:r>
              <a:rPr lang="en-US" sz="4400" dirty="0"/>
              <a:t>is </a:t>
            </a:r>
            <a:r>
              <a:rPr lang="en-US" sz="4400" dirty="0" smtClean="0"/>
              <a:t>a </a:t>
            </a:r>
            <a:r>
              <a:rPr lang="en-US" sz="4400" dirty="0" smtClean="0">
                <a:solidFill>
                  <a:srgbClr val="9751CB"/>
                </a:solidFill>
              </a:rPr>
              <a:t>countable</a:t>
            </a:r>
            <a:r>
              <a:rPr lang="en-US" sz="4400" dirty="0" smtClean="0"/>
              <a:t> </a:t>
            </a:r>
            <a:r>
              <a:rPr lang="en-US" sz="4400" dirty="0"/>
              <a:t>set </a:t>
            </a:r>
            <a:r>
              <a:rPr lang="en-US" sz="4400" dirty="0" smtClean="0"/>
              <a:t>and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C </a:t>
            </a:r>
            <a:r>
              <a:rPr lang="en-US" sz="6000" dirty="0" err="1" smtClean="0">
                <a:solidFill>
                  <a:srgbClr val="0000FF"/>
                </a:solidFill>
              </a:rPr>
              <a:t>surj</a:t>
            </a:r>
            <a:r>
              <a:rPr lang="en-US" sz="6000" dirty="0" smtClean="0">
                <a:solidFill>
                  <a:srgbClr val="0000FF"/>
                </a:solidFill>
              </a:rPr>
              <a:t> A</a:t>
            </a:r>
            <a:r>
              <a:rPr lang="en-US" sz="6000" dirty="0" smtClean="0"/>
              <a:t>,</a:t>
            </a:r>
          </a:p>
          <a:p>
            <a:r>
              <a:rPr lang="en-US" sz="4400" dirty="0" smtClean="0"/>
              <a:t>then </a:t>
            </a:r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is </a:t>
            </a:r>
            <a:r>
              <a:rPr lang="en-US" sz="4400" dirty="0" smtClean="0">
                <a:solidFill>
                  <a:srgbClr val="9751CB"/>
                </a:solidFill>
              </a:rPr>
              <a:t>countable</a:t>
            </a:r>
            <a:r>
              <a:rPr lang="en-US" sz="4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14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1164" y="1472587"/>
            <a:ext cx="620389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(0,14,22,9)</a:t>
            </a:r>
            <a:r>
              <a:rPr lang="en-US" sz="7200" dirty="0" smtClean="0">
                <a:latin typeface="Comic Sans MS"/>
                <a:cs typeface="Comic Sans MS"/>
              </a:rPr>
              <a:t>,</a:t>
            </a:r>
          </a:p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(33)</a:t>
            </a:r>
            <a:r>
              <a:rPr lang="en-US" sz="7200" dirty="0" smtClean="0">
                <a:latin typeface="Comic Sans MS"/>
                <a:cs typeface="Comic Sans MS"/>
              </a:rPr>
              <a:t>,</a:t>
            </a:r>
          </a:p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(2,3,5,7,11,13)</a:t>
            </a:r>
          </a:p>
          <a:p>
            <a:r>
              <a:rPr lang="en-US" sz="7200" dirty="0">
                <a:latin typeface="Comic Sans MS"/>
                <a:cs typeface="Comic Sans MS"/>
              </a:rPr>
              <a:t>         </a:t>
            </a:r>
            <a:r>
              <a:rPr lang="en-US" sz="7200" dirty="0" smtClean="0">
                <a:latin typeface="Comic Sans MS"/>
                <a:cs typeface="Comic Sans MS"/>
              </a:rPr>
              <a:t>⋮</a:t>
            </a:r>
            <a:endParaRPr lang="en-US" sz="7200" dirty="0" smtClean="0">
              <a:latin typeface="Comic Sans MS"/>
              <a:cs typeface="Comic Sans M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61832" y="93337"/>
            <a:ext cx="6825174" cy="1203620"/>
            <a:chOff x="1151056" y="93337"/>
            <a:chExt cx="6825174" cy="1203620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8056313"/>
                </p:ext>
              </p:extLst>
            </p:nvPr>
          </p:nvGraphicFramePr>
          <p:xfrm>
            <a:off x="7080880" y="167595"/>
            <a:ext cx="895350" cy="896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87" name="Equation" r:id="rId3" imgW="165100" imgH="165100" progId="Equation.DSMT4">
                    <p:embed/>
                  </p:oleObj>
                </mc:Choice>
                <mc:Fallback>
                  <p:oleObj name="Equation" r:id="rId3" imgW="1651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80880" y="167595"/>
                          <a:ext cx="895350" cy="896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1151056" y="93337"/>
              <a:ext cx="6212780" cy="1203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Comic Sans MS" pitchFamily="66" charset="0"/>
                  <a:ea typeface="+mj-ea"/>
                  <a:cs typeface="Comic Sans M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4400" dirty="0" smtClean="0"/>
                <a:t>Finite Sequences of</a:t>
              </a:r>
              <a:endParaRPr 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798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5" y="1499604"/>
            <a:ext cx="86474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E45ECA"/>
                </a:solidFill>
                <a:latin typeface="Comic Sans MS"/>
                <a:cs typeface="Comic Sans MS"/>
              </a:rPr>
              <a:t>e(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solidFill>
                  <a:srgbClr val="E45ECA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::</a:t>
            </a:r>
            <a:r>
              <a:rPr lang="en-US" sz="4400" b="1" dirty="0"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latin typeface="Comic Sans MS"/>
                <a:cs typeface="Comic Sans MS"/>
              </a:rPr>
              <a:t> exponents of </a:t>
            </a:r>
            <a:r>
              <a:rPr lang="en-US" sz="4400" dirty="0" smtClean="0">
                <a:latin typeface="Comic Sans MS"/>
                <a:cs typeface="Comic Sans MS"/>
              </a:rPr>
              <a:t>primes in  	  	  the factorization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e(45) = e(2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3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5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 = (0,2,1)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e(</a:t>
            </a:r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61832" y="93337"/>
            <a:ext cx="6825174" cy="1203620"/>
            <a:chOff x="1151056" y="93337"/>
            <a:chExt cx="6825174" cy="1203620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1232384"/>
                </p:ext>
              </p:extLst>
            </p:nvPr>
          </p:nvGraphicFramePr>
          <p:xfrm>
            <a:off x="7080880" y="167595"/>
            <a:ext cx="895350" cy="896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26" name="Equation" r:id="rId3" imgW="165100" imgH="165100" progId="Equation.DSMT4">
                    <p:embed/>
                  </p:oleObj>
                </mc:Choice>
                <mc:Fallback>
                  <p:oleObj name="Equation" r:id="rId3" imgW="1651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80880" y="167595"/>
                          <a:ext cx="895350" cy="896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1151056" y="93337"/>
              <a:ext cx="6212780" cy="1203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Comic Sans MS" pitchFamily="66" charset="0"/>
                  <a:ea typeface="+mj-ea"/>
                  <a:cs typeface="Comic Sans M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4400" dirty="0" smtClean="0"/>
                <a:t>Finite Sequences of</a:t>
              </a:r>
              <a:endParaRPr 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11142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5" y="1499604"/>
            <a:ext cx="86474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E45ECA"/>
                </a:solidFill>
                <a:latin typeface="Comic Sans MS"/>
                <a:cs typeface="Comic Sans MS"/>
              </a:rPr>
              <a:t>e(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solidFill>
                  <a:srgbClr val="E45ECA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::</a:t>
            </a:r>
            <a:r>
              <a:rPr lang="en-US" sz="4400" b="1" dirty="0"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latin typeface="Comic Sans MS"/>
                <a:cs typeface="Comic Sans MS"/>
              </a:rPr>
              <a:t> exponents of </a:t>
            </a:r>
            <a:r>
              <a:rPr lang="en-US" sz="4400" dirty="0" smtClean="0">
                <a:latin typeface="Comic Sans MS"/>
                <a:cs typeface="Comic Sans MS"/>
              </a:rPr>
              <a:t>primes in  	  	  the factorization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</a:p>
          <a:p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851647"/>
              </p:ext>
            </p:extLst>
          </p:nvPr>
        </p:nvGraphicFramePr>
        <p:xfrm>
          <a:off x="2170113" y="3024188"/>
          <a:ext cx="472757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3" name="Equation" r:id="rId3" imgW="800100" imgH="190500" progId="Equation.DSMT4">
                  <p:embed/>
                </p:oleObj>
              </mc:Choice>
              <mc:Fallback>
                <p:oleObj name="Equation" r:id="rId3" imgW="8001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0113" y="3024188"/>
                        <a:ext cx="4727575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8938" y="4269152"/>
            <a:ext cx="7649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is a </a:t>
            </a:r>
            <a:r>
              <a:rPr lang="en-US" sz="5400" dirty="0" err="1" smtClean="0">
                <a:latin typeface="Comic Sans MS"/>
                <a:cs typeface="Comic Sans MS"/>
              </a:rPr>
              <a:t>surjective</a:t>
            </a:r>
            <a:r>
              <a:rPr lang="en-US" sz="5400" dirty="0" smtClean="0">
                <a:latin typeface="Comic Sans MS"/>
                <a:cs typeface="Comic Sans MS"/>
              </a:rPr>
              <a:t> function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61832" y="93337"/>
            <a:ext cx="6825174" cy="1203620"/>
            <a:chOff x="1151056" y="93337"/>
            <a:chExt cx="6825174" cy="1203620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959194"/>
                </p:ext>
              </p:extLst>
            </p:nvPr>
          </p:nvGraphicFramePr>
          <p:xfrm>
            <a:off x="7080880" y="167595"/>
            <a:ext cx="895350" cy="896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04" name="Equation" r:id="rId5" imgW="165100" imgH="165100" progId="Equation.DSMT4">
                    <p:embed/>
                  </p:oleObj>
                </mc:Choice>
                <mc:Fallback>
                  <p:oleObj name="Equation" r:id="rId5" imgW="1651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80880" y="167595"/>
                          <a:ext cx="895350" cy="896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1151056" y="93337"/>
              <a:ext cx="6212780" cy="1203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Comic Sans MS" pitchFamily="66" charset="0"/>
                  <a:ea typeface="+mj-ea"/>
                  <a:cs typeface="Comic Sans M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4400" dirty="0" smtClean="0"/>
                <a:t>Finite Sequences of</a:t>
              </a:r>
              <a:endParaRPr 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52655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32648"/>
              </p:ext>
            </p:extLst>
          </p:nvPr>
        </p:nvGraphicFramePr>
        <p:xfrm>
          <a:off x="1534642" y="1877886"/>
          <a:ext cx="6101151" cy="1641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2" name="Equation" r:id="rId3" imgW="990600" imgH="266700" progId="Equation.DSMT4">
                  <p:embed/>
                </p:oleObj>
              </mc:Choice>
              <mc:Fallback>
                <p:oleObj name="Equation" r:id="rId3" imgW="990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4642" y="1877886"/>
                        <a:ext cx="6101151" cy="1641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78319" y="3706036"/>
            <a:ext cx="8379893" cy="1589874"/>
            <a:chOff x="567487" y="3706036"/>
            <a:chExt cx="8379893" cy="1589874"/>
          </a:xfrm>
        </p:grpSpPr>
        <p:sp>
          <p:nvSpPr>
            <p:cNvPr id="6" name="TextBox 5"/>
            <p:cNvSpPr txBox="1"/>
            <p:nvPr/>
          </p:nvSpPr>
          <p:spPr>
            <a:xfrm>
              <a:off x="567487" y="4147564"/>
              <a:ext cx="83798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>
                <a:spcBef>
                  <a:spcPct val="20000"/>
                </a:spcBef>
              </a:pPr>
              <a:r>
                <a:rPr lang="en-US" sz="6000" dirty="0" smtClean="0">
                  <a:latin typeface="Comic Sans MS"/>
                  <a:cs typeface="Comic Sans MS"/>
                </a:rPr>
                <a:t>So     </a:t>
              </a:r>
              <a:r>
                <a:rPr lang="en-US" sz="6000" kern="0" dirty="0" smtClean="0">
                  <a:solidFill>
                    <a:srgbClr val="000000"/>
                  </a:solidFill>
                  <a:latin typeface="Comic Sans MS" pitchFamily="66" charset="0"/>
                  <a:cs typeface="Comic Sans MS"/>
                </a:rPr>
                <a:t>        is </a:t>
              </a:r>
              <a:r>
                <a:rPr lang="en-US" sz="6000" kern="0" dirty="0" smtClean="0">
                  <a:solidFill>
                    <a:srgbClr val="9933FF"/>
                  </a:solidFill>
                  <a:latin typeface="Comic Sans MS" pitchFamily="66" charset="0"/>
                  <a:cs typeface="Comic Sans MS"/>
                </a:rPr>
                <a:t>countable</a:t>
              </a:r>
              <a:endParaRPr lang="en-US" sz="6000" kern="0" dirty="0">
                <a:solidFill>
                  <a:srgbClr val="9933FF"/>
                </a:solidFill>
                <a:latin typeface="Comic Sans MS" pitchFamily="66" charset="0"/>
                <a:cs typeface="Comic Sans MS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271080"/>
                </p:ext>
              </p:extLst>
            </p:nvPr>
          </p:nvGraphicFramePr>
          <p:xfrm>
            <a:off x="1742921" y="3706036"/>
            <a:ext cx="2783330" cy="1589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53" name="Equation" r:id="rId5" imgW="444500" imgH="254000" progId="Equation.DSMT4">
                    <p:embed/>
                  </p:oleObj>
                </mc:Choice>
                <mc:Fallback>
                  <p:oleObj name="Equation" r:id="rId5" imgW="444500" imgH="254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42921" y="3706036"/>
                          <a:ext cx="2783330" cy="15898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1651000" y="111707"/>
            <a:ext cx="7036982" cy="1347370"/>
            <a:chOff x="1651000" y="111707"/>
            <a:chExt cx="7036982" cy="1347370"/>
          </a:xfrm>
        </p:grpSpPr>
        <p:sp>
          <p:nvSpPr>
            <p:cNvPr id="11" name="Title 1"/>
            <p:cNvSpPr txBox="1">
              <a:spLocks/>
            </p:cNvSpPr>
            <p:nvPr/>
          </p:nvSpPr>
          <p:spPr bwMode="auto">
            <a:xfrm>
              <a:off x="1651000" y="363537"/>
              <a:ext cx="7036982" cy="1095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Comic Sans MS" pitchFamily="66" charset="0"/>
                  <a:ea typeface="+mj-ea"/>
                  <a:cs typeface="Comic Sans M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l"/>
              <a:r>
                <a:rPr lang="en-US" sz="4000" dirty="0" smtClean="0"/>
                <a:t>Sequences of </a:t>
              </a:r>
              <a:endParaRPr lang="en-US" sz="40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2782039"/>
                </p:ext>
              </p:extLst>
            </p:nvPr>
          </p:nvGraphicFramePr>
          <p:xfrm>
            <a:off x="5254442" y="111707"/>
            <a:ext cx="1171739" cy="1171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54" name="Equation" r:id="rId7" imgW="215900" imgH="215900" progId="Equation.DSMT4">
                    <p:embed/>
                  </p:oleObj>
                </mc:Choice>
                <mc:Fallback>
                  <p:oleObj name="Equation" r:id="rId7" imgW="2159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54442" y="111707"/>
                          <a:ext cx="1171739" cy="11717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2446531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21492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</a:t>
            </a:r>
            <a:r>
              <a:rPr lang="en-US" sz="4000" dirty="0" err="1" smtClean="0"/>
              <a:t>Uncountability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Lemma.</a:t>
            </a:r>
          </a:p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rgbClr val="0000FF"/>
                </a:solidFill>
              </a:rPr>
              <a:t>U</a:t>
            </a:r>
            <a:r>
              <a:rPr lang="en-US" sz="4400" dirty="0" smtClean="0"/>
              <a:t> </a:t>
            </a:r>
            <a:r>
              <a:rPr lang="en-US" sz="4400" dirty="0"/>
              <a:t>is an </a:t>
            </a:r>
            <a:r>
              <a:rPr lang="en-US" sz="4400" dirty="0">
                <a:solidFill>
                  <a:srgbClr val="9751CB"/>
                </a:solidFill>
              </a:rPr>
              <a:t>uncountable</a:t>
            </a:r>
            <a:r>
              <a:rPr lang="en-US" sz="4400" dirty="0"/>
              <a:t> set </a:t>
            </a:r>
            <a:r>
              <a:rPr lang="en-US" sz="4400" dirty="0" smtClean="0"/>
              <a:t>and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A </a:t>
            </a:r>
            <a:r>
              <a:rPr lang="en-US" sz="6000" dirty="0" err="1" smtClean="0">
                <a:solidFill>
                  <a:srgbClr val="0000FF"/>
                </a:solidFill>
              </a:rPr>
              <a:t>surj</a:t>
            </a:r>
            <a:r>
              <a:rPr lang="en-US" sz="6000" dirty="0" smtClean="0">
                <a:solidFill>
                  <a:srgbClr val="0000FF"/>
                </a:solidFill>
              </a:rPr>
              <a:t> U</a:t>
            </a:r>
            <a:r>
              <a:rPr lang="en-US" sz="6000" dirty="0" smtClean="0"/>
              <a:t>,</a:t>
            </a:r>
          </a:p>
          <a:p>
            <a:r>
              <a:rPr lang="en-US" sz="4400" dirty="0" smtClean="0"/>
              <a:t>then </a:t>
            </a:r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is </a:t>
            </a:r>
            <a:r>
              <a:rPr lang="en-US" sz="4400" dirty="0" smtClean="0">
                <a:solidFill>
                  <a:srgbClr val="9751CB"/>
                </a:solidFill>
              </a:rPr>
              <a:t>uncountable</a:t>
            </a:r>
            <a:r>
              <a:rPr lang="en-US" sz="4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64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278" y="54040"/>
            <a:ext cx="7604472" cy="1215898"/>
          </a:xfrm>
        </p:spPr>
        <p:txBody>
          <a:bodyPr/>
          <a:lstStyle/>
          <a:p>
            <a:r>
              <a:rPr lang="en-US" sz="3200" dirty="0" smtClean="0"/>
              <a:t>The Real Numbers are Uncountable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604" y="1154370"/>
            <a:ext cx="5906780" cy="966695"/>
          </a:xfrm>
        </p:spPr>
        <p:txBody>
          <a:bodyPr/>
          <a:lstStyle/>
          <a:p>
            <a:r>
              <a:rPr lang="en-US" sz="4400" dirty="0" smtClean="0"/>
              <a:t>Decimal expansions:</a:t>
            </a:r>
          </a:p>
          <a:p>
            <a:endParaRPr lang="en-US" sz="4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457876"/>
              </p:ext>
            </p:extLst>
          </p:nvPr>
        </p:nvGraphicFramePr>
        <p:xfrm>
          <a:off x="654504" y="2256164"/>
          <a:ext cx="7520036" cy="411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2133600" imgH="1168400" progId="Equation.DSMT4">
                  <p:embed/>
                </p:oleObj>
              </mc:Choice>
              <mc:Fallback>
                <p:oleObj name="Equation" r:id="rId3" imgW="21336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504" y="2256164"/>
                        <a:ext cx="7520036" cy="4116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425779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603" y="1140860"/>
            <a:ext cx="7082286" cy="1074775"/>
          </a:xfrm>
        </p:spPr>
        <p:txBody>
          <a:bodyPr/>
          <a:lstStyle/>
          <a:p>
            <a:r>
              <a:rPr lang="en-US" sz="4400" dirty="0" smtClean="0">
                <a:solidFill>
                  <a:srgbClr val="E45ECA"/>
                </a:solidFill>
              </a:rPr>
              <a:t>b(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r>
              <a:rPr lang="en-US" sz="4400" dirty="0" smtClean="0">
                <a:solidFill>
                  <a:srgbClr val="E45ECA"/>
                </a:solidFill>
              </a:rPr>
              <a:t>)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FF"/>
                </a:solidFill>
              </a:rPr>
              <a:t>1 </a:t>
            </a:r>
            <a:r>
              <a:rPr lang="en-US" sz="4400" dirty="0" smtClean="0"/>
              <a:t>decimals of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</a:p>
          <a:p>
            <a:endParaRPr lang="en-US" sz="4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245458"/>
              </p:ext>
            </p:extLst>
          </p:nvPr>
        </p:nvGraphicFramePr>
        <p:xfrm>
          <a:off x="654504" y="2256164"/>
          <a:ext cx="7520036" cy="411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6" name="Equation" r:id="rId3" imgW="2133600" imgH="1168400" progId="Equation.DSMT4">
                  <p:embed/>
                </p:oleObj>
              </mc:Choice>
              <mc:Fallback>
                <p:oleObj name="Equation" r:id="rId3" imgW="21336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504" y="2256164"/>
                        <a:ext cx="7520036" cy="4116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94278" y="54040"/>
            <a:ext cx="7604472" cy="1215898"/>
          </a:xfrm>
        </p:spPr>
        <p:txBody>
          <a:bodyPr/>
          <a:lstStyle/>
          <a:p>
            <a:r>
              <a:rPr lang="en-US" sz="3200" dirty="0" smtClean="0"/>
              <a:t>The Real Numbers are Uncountable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44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248137"/>
              </p:ext>
            </p:extLst>
          </p:nvPr>
        </p:nvGraphicFramePr>
        <p:xfrm>
          <a:off x="520700" y="2255838"/>
          <a:ext cx="7788275" cy="411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name="Equation" r:id="rId3" imgW="2209800" imgH="1168400" progId="Equation.DSMT4">
                  <p:embed/>
                </p:oleObj>
              </mc:Choice>
              <mc:Fallback>
                <p:oleObj name="Equation" r:id="rId3" imgW="22098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700" y="2255838"/>
                        <a:ext cx="7788275" cy="411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97603" y="1140860"/>
            <a:ext cx="7082286" cy="1074775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b(r)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FF"/>
                </a:solidFill>
              </a:rPr>
              <a:t>1 </a:t>
            </a:r>
            <a:r>
              <a:rPr lang="en-US" sz="4400" dirty="0" smtClean="0"/>
              <a:t>decimals of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</a:p>
          <a:p>
            <a:endParaRPr lang="en-US" sz="440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94278" y="54040"/>
            <a:ext cx="7604472" cy="1215898"/>
          </a:xfrm>
        </p:spPr>
        <p:txBody>
          <a:bodyPr/>
          <a:lstStyle/>
          <a:p>
            <a:r>
              <a:rPr lang="en-US" sz="3200" dirty="0" smtClean="0"/>
              <a:t>The Real Numbers are Uncountable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858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220615"/>
              </p:ext>
            </p:extLst>
          </p:nvPr>
        </p:nvGraphicFramePr>
        <p:xfrm>
          <a:off x="520700" y="2144713"/>
          <a:ext cx="7788275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8" name="Equation" r:id="rId3" imgW="2209800" imgH="1231900" progId="Equation.DSMT4">
                  <p:embed/>
                </p:oleObj>
              </mc:Choice>
              <mc:Fallback>
                <p:oleObj name="Equation" r:id="rId3" imgW="2209800" imgH="1231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700" y="2144713"/>
                        <a:ext cx="7788275" cy="434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97603" y="1140860"/>
            <a:ext cx="7082286" cy="1074775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b(r)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FF"/>
                </a:solidFill>
              </a:rPr>
              <a:t>1 </a:t>
            </a:r>
            <a:r>
              <a:rPr lang="en-US" sz="4400" dirty="0" smtClean="0"/>
              <a:t>decimals of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</a:p>
          <a:p>
            <a:endParaRPr lang="en-US" sz="440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94278" y="54040"/>
            <a:ext cx="7604472" cy="1215898"/>
          </a:xfrm>
        </p:spPr>
        <p:txBody>
          <a:bodyPr/>
          <a:lstStyle/>
          <a:p>
            <a:r>
              <a:rPr lang="en-US" sz="3200" dirty="0" smtClean="0"/>
              <a:t>The Real Numbers are Uncountable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24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993720"/>
              </p:ext>
            </p:extLst>
          </p:nvPr>
        </p:nvGraphicFramePr>
        <p:xfrm>
          <a:off x="520700" y="2055813"/>
          <a:ext cx="7788275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1" name="Equation" r:id="rId3" imgW="2209800" imgH="1282700" progId="Equation.DSMT4">
                  <p:embed/>
                </p:oleObj>
              </mc:Choice>
              <mc:Fallback>
                <p:oleObj name="Equation" r:id="rId3" imgW="2209800" imgH="1282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700" y="2055813"/>
                        <a:ext cx="7788275" cy="451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97603" y="1140860"/>
            <a:ext cx="7082286" cy="1074775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b(r)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FF"/>
                </a:solidFill>
              </a:rPr>
              <a:t>1 </a:t>
            </a:r>
            <a:r>
              <a:rPr lang="en-US" sz="4400" dirty="0" smtClean="0"/>
              <a:t>decimals of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</a:p>
          <a:p>
            <a:endParaRPr lang="en-US" sz="440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94278" y="54040"/>
            <a:ext cx="7604472" cy="1215898"/>
          </a:xfrm>
        </p:spPr>
        <p:txBody>
          <a:bodyPr/>
          <a:lstStyle/>
          <a:p>
            <a:r>
              <a:rPr lang="en-US" sz="3200" dirty="0" smtClean="0"/>
              <a:t>The Real Numbers are Uncountable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52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165896"/>
              </p:ext>
            </p:extLst>
          </p:nvPr>
        </p:nvGraphicFramePr>
        <p:xfrm>
          <a:off x="141288" y="1878013"/>
          <a:ext cx="8548687" cy="487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5" name="Equation" r:id="rId3" imgW="2425700" imgH="1384300" progId="Equation.DSMT4">
                  <p:embed/>
                </p:oleObj>
              </mc:Choice>
              <mc:Fallback>
                <p:oleObj name="Equation" r:id="rId3" imgW="2425700" imgH="1384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288" y="1878013"/>
                        <a:ext cx="8548687" cy="487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97603" y="1140860"/>
            <a:ext cx="7082286" cy="1074775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b(r)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FF"/>
                </a:solidFill>
              </a:rPr>
              <a:t>1 </a:t>
            </a:r>
            <a:r>
              <a:rPr lang="en-US" sz="4400" dirty="0" smtClean="0"/>
              <a:t>decimals of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</a:p>
          <a:p>
            <a:endParaRPr lang="en-US" sz="440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94278" y="54040"/>
            <a:ext cx="7604472" cy="1215898"/>
          </a:xfrm>
        </p:spPr>
        <p:txBody>
          <a:bodyPr/>
          <a:lstStyle/>
          <a:p>
            <a:r>
              <a:rPr lang="en-US" sz="3200" dirty="0" smtClean="0"/>
              <a:t>The Real Numbers are Uncountable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32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94278" y="54040"/>
            <a:ext cx="7604472" cy="1215898"/>
          </a:xfrm>
        </p:spPr>
        <p:txBody>
          <a:bodyPr/>
          <a:lstStyle/>
          <a:p>
            <a:r>
              <a:rPr lang="en-US" sz="3200" dirty="0" smtClean="0"/>
              <a:t>The Real Numbers are Uncountable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62071" y="3742264"/>
            <a:ext cx="7649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is a </a:t>
            </a:r>
            <a:r>
              <a:rPr lang="en-US" sz="5400" dirty="0" err="1" smtClean="0">
                <a:latin typeface="Comic Sans MS"/>
                <a:cs typeface="Comic Sans MS"/>
              </a:rPr>
              <a:t>surjective</a:t>
            </a:r>
            <a:r>
              <a:rPr lang="en-US" sz="5400" dirty="0" smtClean="0">
                <a:latin typeface="Comic Sans MS"/>
                <a:cs typeface="Comic Sans MS"/>
              </a:rPr>
              <a:t> function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826819"/>
              </p:ext>
            </p:extLst>
          </p:nvPr>
        </p:nvGraphicFramePr>
        <p:xfrm>
          <a:off x="2341416" y="1931925"/>
          <a:ext cx="4766238" cy="1894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0" name="Equation" r:id="rId3" imgW="990600" imgH="393700" progId="Equation.DSMT4">
                  <p:embed/>
                </p:oleObj>
              </mc:Choice>
              <mc:Fallback>
                <p:oleObj name="Equation" r:id="rId3" imgW="990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1416" y="1931925"/>
                        <a:ext cx="4766238" cy="1894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87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5369</TotalTime>
  <Words>209</Words>
  <Application>Microsoft Macintosh PowerPoint</Application>
  <PresentationFormat>On-screen Show (4:3)</PresentationFormat>
  <Paragraphs>45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1_Custom Design</vt:lpstr>
      <vt:lpstr>Equation</vt:lpstr>
      <vt:lpstr>MathType 6.0 Equation</vt:lpstr>
      <vt:lpstr>PowerPoint Presentation</vt:lpstr>
      <vt:lpstr>Proving Uncountability</vt:lpstr>
      <vt:lpstr>The Real Numbers are Uncountable</vt:lpstr>
      <vt:lpstr>The Real Numbers are Uncountable</vt:lpstr>
      <vt:lpstr>The Real Numbers are Uncountable</vt:lpstr>
      <vt:lpstr>The Real Numbers are Uncountable</vt:lpstr>
      <vt:lpstr>The Real Numbers are Uncountable</vt:lpstr>
      <vt:lpstr>The Real Numbers are Uncountable</vt:lpstr>
      <vt:lpstr>The Real Numbers are Uncountable</vt:lpstr>
      <vt:lpstr>The Real Numbers are Uncountable</vt:lpstr>
      <vt:lpstr>Proving countability</vt:lpstr>
      <vt:lpstr>PowerPoint Presentation</vt:lpstr>
      <vt:lpstr>PowerPoint Presentation</vt:lpstr>
      <vt:lpstr>PowerPoint Presentation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473</cp:revision>
  <cp:lastPrinted>2012-02-28T22:57:23Z</cp:lastPrinted>
  <dcterms:created xsi:type="dcterms:W3CDTF">2011-02-18T03:43:54Z</dcterms:created>
  <dcterms:modified xsi:type="dcterms:W3CDTF">2015-03-01T22:59:45Z</dcterms:modified>
</cp:coreProperties>
</file>