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3"/>
  </p:notesMasterIdLst>
  <p:handoutMasterIdLst>
    <p:handoutMasterId r:id="rId34"/>
  </p:handoutMasterIdLst>
  <p:sldIdLst>
    <p:sldId id="392" r:id="rId3"/>
    <p:sldId id="447" r:id="rId4"/>
    <p:sldId id="493" r:id="rId5"/>
    <p:sldId id="517" r:id="rId6"/>
    <p:sldId id="503" r:id="rId7"/>
    <p:sldId id="485" r:id="rId8"/>
    <p:sldId id="486" r:id="rId9"/>
    <p:sldId id="492" r:id="rId10"/>
    <p:sldId id="494" r:id="rId11"/>
    <p:sldId id="508" r:id="rId12"/>
    <p:sldId id="509" r:id="rId13"/>
    <p:sldId id="510" r:id="rId14"/>
    <p:sldId id="511" r:id="rId15"/>
    <p:sldId id="489" r:id="rId16"/>
    <p:sldId id="512" r:id="rId17"/>
    <p:sldId id="513" r:id="rId18"/>
    <p:sldId id="514" r:id="rId19"/>
    <p:sldId id="515" r:id="rId20"/>
    <p:sldId id="516" r:id="rId21"/>
    <p:sldId id="518" r:id="rId22"/>
    <p:sldId id="501" r:id="rId23"/>
    <p:sldId id="519" r:id="rId24"/>
    <p:sldId id="491" r:id="rId25"/>
    <p:sldId id="487" r:id="rId26"/>
    <p:sldId id="488" r:id="rId27"/>
    <p:sldId id="496" r:id="rId28"/>
    <p:sldId id="498" r:id="rId29"/>
    <p:sldId id="497" r:id="rId30"/>
    <p:sldId id="490" r:id="rId31"/>
    <p:sldId id="502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21" d="100"/>
          <a:sy n="121" d="100"/>
        </p:scale>
        <p:origin x="-1120" y="-184"/>
      </p:cViewPr>
      <p:guideLst>
        <p:guide orient="horz" pos="2159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1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5169" y="6553200"/>
            <a:ext cx="96883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sound.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3762" y="6553200"/>
            <a:ext cx="77023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17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3762" y="6553200"/>
            <a:ext cx="77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1" y="1589648"/>
            <a:ext cx="7643645" cy="3784441"/>
          </a:xfrm>
        </p:spPr>
        <p:txBody>
          <a:bodyPr/>
          <a:lstStyle/>
          <a:p>
            <a:pPr algn="ctr"/>
            <a:r>
              <a:rPr lang="en-US" sz="9600" b="0" dirty="0" smtClean="0"/>
              <a:t>Sound</a:t>
            </a:r>
            <a:br>
              <a:rPr lang="en-US" sz="9600" b="0" dirty="0" smtClean="0"/>
            </a:br>
            <a:r>
              <a:rPr lang="en-US" sz="9600" b="0" dirty="0" smtClean="0"/>
              <a:t>Proofs</a:t>
            </a:r>
            <a:endParaRPr lang="en-US" sz="138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44921" y="6553200"/>
            <a:ext cx="699080" cy="276999"/>
          </a:xfrm>
          <a:noFill/>
        </p:spPr>
        <p:txBody>
          <a:bodyPr/>
          <a:lstStyle/>
          <a:p>
            <a:r>
              <a:rPr lang="en-US" dirty="0"/>
              <a:t>sound.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3" y="1427624"/>
            <a:ext cx="8874016" cy="4817660"/>
          </a:xfrm>
        </p:spPr>
        <p:txBody>
          <a:bodyPr/>
          <a:lstStyle/>
          <a:p>
            <a:r>
              <a:rPr lang="en-US" sz="4000" dirty="0"/>
              <a:t>B</a:t>
            </a:r>
            <a:r>
              <a:rPr lang="en-US" sz="4000" dirty="0" smtClean="0"/>
              <a:t>y contradiction: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3" y="1427624"/>
            <a:ext cx="8874016" cy="4817660"/>
          </a:xfrm>
        </p:spPr>
        <p:txBody>
          <a:bodyPr/>
          <a:lstStyle/>
          <a:p>
            <a:r>
              <a:rPr lang="en-US" sz="4000" dirty="0"/>
              <a:t>B</a:t>
            </a:r>
            <a:r>
              <a:rPr lang="en-US" sz="4000" dirty="0" smtClean="0"/>
              <a:t>y contradiction: If </a:t>
            </a:r>
            <a:r>
              <a:rPr lang="en-US" sz="4000" dirty="0" smtClean="0">
                <a:solidFill>
                  <a:srgbClr val="0000FF"/>
                </a:solidFill>
              </a:rPr>
              <a:t>Q</a:t>
            </a:r>
            <a:r>
              <a:rPr lang="en-US" sz="4000" dirty="0" smtClean="0"/>
              <a:t> was </a:t>
            </a:r>
            <a:r>
              <a:rPr lang="en-US" sz="4000" dirty="0" smtClean="0">
                <a:solidFill>
                  <a:srgbClr val="EC0213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 under</a:t>
            </a:r>
            <a:r>
              <a:rPr lang="en-US" sz="4000" dirty="0" smtClean="0">
                <a:solidFill>
                  <a:srgbClr val="EC0213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some</a:t>
            </a:r>
            <a:r>
              <a:rPr lang="en-US" sz="4000" dirty="0" smtClean="0">
                <a:solidFill>
                  <a:srgbClr val="EC0213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truth</a:t>
            </a:r>
            <a:r>
              <a:rPr lang="en-US" sz="4000" dirty="0" smtClean="0">
                <a:solidFill>
                  <a:srgbClr val="EC0213"/>
                </a:solidFill>
              </a:rPr>
              <a:t> </a:t>
            </a:r>
            <a:r>
              <a:rPr lang="en-US" sz="4000" dirty="0" smtClean="0"/>
              <a:t>assignment </a:t>
            </a:r>
            <a:r>
              <a:rPr lang="en-US" sz="4000" dirty="0" smtClean="0">
                <a:solidFill>
                  <a:srgbClr val="BB0FAB"/>
                </a:solidFill>
              </a:rPr>
              <a:t>A</a:t>
            </a:r>
            <a:r>
              <a:rPr lang="en-US" sz="4000" dirty="0" smtClean="0"/>
              <a:t>,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3" y="1427624"/>
            <a:ext cx="8874016" cy="4817660"/>
          </a:xfrm>
        </p:spPr>
        <p:txBody>
          <a:bodyPr/>
          <a:lstStyle/>
          <a:p>
            <a:r>
              <a:rPr lang="en-US" sz="4000" dirty="0"/>
              <a:t>B</a:t>
            </a:r>
            <a:r>
              <a:rPr lang="en-US" sz="4000" dirty="0" smtClean="0"/>
              <a:t>y contradiction: If </a:t>
            </a:r>
            <a:r>
              <a:rPr lang="en-US" sz="4000" dirty="0" smtClean="0">
                <a:solidFill>
                  <a:srgbClr val="0000FF"/>
                </a:solidFill>
              </a:rPr>
              <a:t>Q</a:t>
            </a:r>
            <a:r>
              <a:rPr lang="en-US" sz="4000" dirty="0" smtClean="0"/>
              <a:t> was </a:t>
            </a:r>
            <a:r>
              <a:rPr lang="en-US" sz="4000" dirty="0" smtClean="0">
                <a:solidFill>
                  <a:srgbClr val="EC0213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 under</a:t>
            </a:r>
            <a:r>
              <a:rPr lang="en-US" sz="4000" dirty="0" smtClean="0">
                <a:solidFill>
                  <a:srgbClr val="EC0213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some</a:t>
            </a:r>
            <a:r>
              <a:rPr lang="en-US" sz="4000" dirty="0" smtClean="0">
                <a:solidFill>
                  <a:srgbClr val="EC0213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truth</a:t>
            </a:r>
            <a:r>
              <a:rPr lang="en-US" sz="4000" dirty="0" smtClean="0">
                <a:solidFill>
                  <a:srgbClr val="EC0213"/>
                </a:solidFill>
              </a:rPr>
              <a:t> </a:t>
            </a:r>
            <a:r>
              <a:rPr lang="en-US" sz="4000" dirty="0" smtClean="0"/>
              <a:t>assignment </a:t>
            </a:r>
            <a:r>
              <a:rPr lang="en-US" sz="4000" dirty="0" smtClean="0">
                <a:solidFill>
                  <a:srgbClr val="BB0FAB"/>
                </a:solidFill>
              </a:rPr>
              <a:t>A</a:t>
            </a:r>
            <a:r>
              <a:rPr lang="en-US" sz="4000" dirty="0" smtClean="0"/>
              <a:t>, then since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000" dirty="0" smtClean="0"/>
              <a:t> has to be </a:t>
            </a:r>
            <a:r>
              <a:rPr lang="en-US" sz="4000" dirty="0" smtClean="0">
                <a:solidFill>
                  <a:srgbClr val="006600"/>
                </a:solidFill>
              </a:rPr>
              <a:t>T</a:t>
            </a:r>
            <a:r>
              <a:rPr lang="en-US" sz="4000" dirty="0" smtClean="0"/>
              <a:t> under </a:t>
            </a:r>
            <a:r>
              <a:rPr lang="en-US" sz="4000" dirty="0" smtClean="0">
                <a:solidFill>
                  <a:srgbClr val="BB0FAB"/>
                </a:solidFill>
              </a:rPr>
              <a:t>A</a:t>
            </a:r>
            <a:r>
              <a:rPr lang="en-US" sz="4000" dirty="0" smtClean="0"/>
              <a:t>,</a:t>
            </a:r>
          </a:p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3200" dirty="0">
                <a:solidFill>
                  <a:srgbClr val="0000FF"/>
                </a:solidFill>
              </a:rPr>
              <a:t>IMPLIES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Q </a:t>
            </a:r>
          </a:p>
          <a:p>
            <a:r>
              <a:rPr lang="en-US" sz="4000" dirty="0" smtClean="0"/>
              <a:t>is also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EC0213"/>
                </a:solidFill>
              </a:rPr>
              <a:t>F </a:t>
            </a:r>
            <a:r>
              <a:rPr lang="en-US" sz="4000" dirty="0" smtClean="0">
                <a:solidFill>
                  <a:srgbClr val="000000"/>
                </a:solidFill>
              </a:rPr>
              <a:t>under </a:t>
            </a:r>
            <a:r>
              <a:rPr lang="en-US" sz="4000" dirty="0" smtClean="0">
                <a:solidFill>
                  <a:srgbClr val="BB0FAB"/>
                </a:solidFill>
              </a:rPr>
              <a:t>A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4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3" y="1427624"/>
            <a:ext cx="8874016" cy="4817660"/>
          </a:xfrm>
        </p:spPr>
        <p:txBody>
          <a:bodyPr/>
          <a:lstStyle/>
          <a:p>
            <a:r>
              <a:rPr lang="en-US" sz="4000" dirty="0"/>
              <a:t>B</a:t>
            </a:r>
            <a:r>
              <a:rPr lang="en-US" sz="4000" dirty="0" smtClean="0"/>
              <a:t>y contradiction: If </a:t>
            </a:r>
            <a:r>
              <a:rPr lang="en-US" sz="4000" dirty="0" smtClean="0">
                <a:solidFill>
                  <a:srgbClr val="0000FF"/>
                </a:solidFill>
              </a:rPr>
              <a:t>Q</a:t>
            </a:r>
            <a:r>
              <a:rPr lang="en-US" sz="4000" dirty="0" smtClean="0"/>
              <a:t> was </a:t>
            </a:r>
            <a:r>
              <a:rPr lang="en-US" sz="4000" dirty="0" smtClean="0">
                <a:solidFill>
                  <a:srgbClr val="EC0213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 under</a:t>
            </a:r>
            <a:r>
              <a:rPr lang="en-US" sz="4000" dirty="0" smtClean="0">
                <a:solidFill>
                  <a:srgbClr val="EC0213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some</a:t>
            </a:r>
            <a:r>
              <a:rPr lang="en-US" sz="4000" dirty="0" smtClean="0">
                <a:solidFill>
                  <a:srgbClr val="EC0213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truth</a:t>
            </a:r>
            <a:r>
              <a:rPr lang="en-US" sz="4000" dirty="0" smtClean="0">
                <a:solidFill>
                  <a:srgbClr val="EC0213"/>
                </a:solidFill>
              </a:rPr>
              <a:t> </a:t>
            </a:r>
            <a:r>
              <a:rPr lang="en-US" sz="4000" dirty="0" smtClean="0"/>
              <a:t>assignment </a:t>
            </a:r>
            <a:r>
              <a:rPr lang="en-US" sz="4000" dirty="0" smtClean="0">
                <a:solidFill>
                  <a:srgbClr val="BB0FAB"/>
                </a:solidFill>
              </a:rPr>
              <a:t>A</a:t>
            </a:r>
            <a:r>
              <a:rPr lang="en-US" sz="4000" dirty="0" smtClean="0"/>
              <a:t>, then since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000" dirty="0" smtClean="0"/>
              <a:t> has to be </a:t>
            </a:r>
            <a:r>
              <a:rPr lang="en-US" sz="4000" dirty="0" smtClean="0">
                <a:solidFill>
                  <a:srgbClr val="006600"/>
                </a:solidFill>
              </a:rPr>
              <a:t>T</a:t>
            </a:r>
            <a:r>
              <a:rPr lang="en-US" sz="4000" dirty="0" smtClean="0"/>
              <a:t> under </a:t>
            </a:r>
            <a:r>
              <a:rPr lang="en-US" sz="4000" dirty="0" smtClean="0">
                <a:solidFill>
                  <a:srgbClr val="BB0FAB"/>
                </a:solidFill>
              </a:rPr>
              <a:t>A</a:t>
            </a:r>
            <a:r>
              <a:rPr lang="en-US" sz="4000" dirty="0" smtClean="0"/>
              <a:t>,</a:t>
            </a:r>
          </a:p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3200" dirty="0">
                <a:solidFill>
                  <a:srgbClr val="0000FF"/>
                </a:solidFill>
              </a:rPr>
              <a:t>IMPLIES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Q </a:t>
            </a:r>
          </a:p>
          <a:p>
            <a:r>
              <a:rPr lang="en-US" sz="4000" dirty="0" smtClean="0"/>
              <a:t>is also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EC0213"/>
                </a:solidFill>
              </a:rPr>
              <a:t>F </a:t>
            </a:r>
            <a:r>
              <a:rPr lang="en-US" sz="4000" dirty="0" smtClean="0">
                <a:solidFill>
                  <a:srgbClr val="000000"/>
                </a:solidFill>
              </a:rPr>
              <a:t>under </a:t>
            </a:r>
            <a:r>
              <a:rPr lang="en-US" sz="4000" dirty="0" smtClean="0">
                <a:solidFill>
                  <a:srgbClr val="BB0FAB"/>
                </a:solidFill>
              </a:rPr>
              <a:t>A</a:t>
            </a:r>
            <a:r>
              <a:rPr lang="en-US" sz="4000" dirty="0" smtClean="0">
                <a:solidFill>
                  <a:srgbClr val="000000"/>
                </a:solidFill>
              </a:rPr>
              <a:t>,</a:t>
            </a:r>
            <a:r>
              <a:rPr lang="en-US" sz="4000" dirty="0" smtClean="0">
                <a:solidFill>
                  <a:srgbClr val="BB0FAB"/>
                </a:solidFill>
              </a:rPr>
              <a:t> </a:t>
            </a:r>
            <a:r>
              <a:rPr lang="en-US" sz="4000" dirty="0" smtClean="0"/>
              <a:t>so it is not valid.</a:t>
            </a:r>
          </a:p>
          <a:p>
            <a:r>
              <a:rPr lang="en-US" sz="4000" dirty="0" smtClean="0">
                <a:solidFill>
                  <a:srgbClr val="000000"/>
                </a:solidFill>
              </a:rPr>
              <a:t>This contradiction implies that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000" dirty="0">
                <a:solidFill>
                  <a:srgbClr val="000000"/>
                </a:solidFill>
              </a:rPr>
              <a:t> must be </a:t>
            </a:r>
            <a:r>
              <a:rPr lang="en-US" sz="4000" dirty="0">
                <a:solidFill>
                  <a:srgbClr val="EC0213"/>
                </a:solidFill>
              </a:rPr>
              <a:t>T</a:t>
            </a:r>
            <a:r>
              <a:rPr lang="en-US" sz="4000" dirty="0">
                <a:solidFill>
                  <a:srgbClr val="000000"/>
                </a:solidFill>
              </a:rPr>
              <a:t> under </a:t>
            </a:r>
            <a:r>
              <a:rPr lang="en-US" sz="4000" dirty="0" smtClean="0">
                <a:solidFill>
                  <a:srgbClr val="000000"/>
                </a:solidFill>
              </a:rPr>
              <a:t>every </a:t>
            </a:r>
            <a:r>
              <a:rPr lang="en-US" sz="4000" dirty="0">
                <a:solidFill>
                  <a:srgbClr val="BB0FAB"/>
                </a:solidFill>
              </a:rPr>
              <a:t>A</a:t>
            </a:r>
            <a:r>
              <a:rPr lang="en-US" sz="4000" dirty="0">
                <a:solidFill>
                  <a:srgbClr val="000000"/>
                </a:solidFill>
              </a:rPr>
              <a:t>.</a:t>
            </a:r>
          </a:p>
          <a:p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0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6009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364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73395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81030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 by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repeatedly applying the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rules to previously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derived formulas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2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latin typeface="Comic Sans MS" pitchFamily="66" charset="0"/>
              </a:rPr>
              <a:t>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latin typeface="Comic Sans MS" pitchFamily="66" charset="0"/>
              </a:rPr>
              <a:t>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</a:t>
            </a:r>
            <a:r>
              <a:rPr lang="en-US" sz="5400" dirty="0" smtClean="0">
                <a:latin typeface="Comic Sans MS" pitchFamily="66" charset="0"/>
              </a:rPr>
              <a:t>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0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latin typeface="Comic Sans MS" pitchFamily="66" charset="0"/>
              </a:rPr>
              <a:t>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</a:t>
            </a:r>
            <a:r>
              <a:rPr lang="en-US" sz="5400" dirty="0" smtClean="0">
                <a:latin typeface="Comic Sans MS" pitchFamily="66" charset="0"/>
              </a:rPr>
              <a:t>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every provable formula 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30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latin typeface="Comic Sans MS" pitchFamily="66" charset="0"/>
              </a:rPr>
              <a:t>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</a:t>
            </a:r>
            <a:r>
              <a:rPr lang="en-US" sz="5400" dirty="0" smtClean="0">
                <a:latin typeface="Comic Sans MS" pitchFamily="66" charset="0"/>
              </a:rPr>
              <a:t>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the whole proof system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7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500"/>
            <a:ext cx="8677999" cy="3955575"/>
          </a:xfrm>
        </p:spPr>
        <p:txBody>
          <a:bodyPr/>
          <a:lstStyle/>
          <a:p>
            <a:r>
              <a:rPr lang="en-US" sz="4800" dirty="0" smtClean="0"/>
              <a:t>A proof system </a:t>
            </a:r>
            <a:r>
              <a:rPr lang="en-US" sz="4800" dirty="0" smtClean="0"/>
              <a:t>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</a:t>
            </a:r>
            <a:r>
              <a:rPr lang="en-US" sz="4800" dirty="0" smtClean="0"/>
              <a:t>valid formula is </a:t>
            </a:r>
          </a:p>
          <a:p>
            <a:r>
              <a:rPr lang="en-US" sz="4800" dirty="0" smtClean="0"/>
              <a:t>provable.</a:t>
            </a:r>
            <a:endParaRPr lang="en-US" sz="4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1823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499"/>
            <a:ext cx="8856420" cy="4574855"/>
          </a:xfrm>
        </p:spPr>
        <p:txBody>
          <a:bodyPr/>
          <a:lstStyle/>
          <a:p>
            <a:r>
              <a:rPr lang="en-US" sz="4800" dirty="0" smtClean="0"/>
              <a:t>A proof system </a:t>
            </a:r>
            <a:r>
              <a:rPr lang="en-US" sz="4800" dirty="0" smtClean="0"/>
              <a:t>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</a:t>
            </a:r>
            <a:r>
              <a:rPr lang="en-US" sz="4800" dirty="0" smtClean="0"/>
              <a:t>valid formula is </a:t>
            </a:r>
          </a:p>
          <a:p>
            <a:r>
              <a:rPr lang="en-US" sz="4800" dirty="0" smtClean="0"/>
              <a:t>provable.  These sound proof </a:t>
            </a:r>
          </a:p>
          <a:p>
            <a:r>
              <a:rPr lang="en-US" sz="4800" dirty="0" smtClean="0"/>
              <a:t>systems are indeed also </a:t>
            </a:r>
          </a:p>
          <a:p>
            <a:r>
              <a:rPr lang="en-US" sz="4800" dirty="0" smtClean="0"/>
              <a:t>complete.</a:t>
            </a:r>
            <a:endParaRPr lang="en-US" sz="4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083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preserve </a:t>
            </a:r>
            <a:r>
              <a:rPr lang="en-US" sz="4800" dirty="0" smtClean="0">
                <a:solidFill>
                  <a:srgbClr val="006600"/>
                </a:solidFill>
              </a:rPr>
              <a:t>truth</a:t>
            </a:r>
            <a:r>
              <a:rPr lang="en-US" sz="48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533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14" y="293896"/>
            <a:ext cx="6653997" cy="10706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Strongly 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     </a:t>
            </a:r>
            <a:r>
              <a:rPr lang="en-US" sz="5400" dirty="0" smtClean="0">
                <a:solidFill>
                  <a:srgbClr val="BB0FAB"/>
                </a:solidFill>
              </a:rPr>
              <a:t> modus ponens</a:t>
            </a:r>
            <a:endParaRPr lang="en-US" sz="4800" dirty="0" smtClean="0"/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 assignment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>
                <a:solidFill>
                  <a:srgbClr val="0000FF"/>
                </a:solidFill>
              </a:rPr>
              <a:t>Q </a:t>
            </a:r>
            <a:r>
              <a:rPr lang="en-US" sz="5400" dirty="0"/>
              <a:t>is </a:t>
            </a:r>
            <a:r>
              <a:rPr lang="en-US" sz="5400" dirty="0">
                <a:solidFill>
                  <a:srgbClr val="006600"/>
                </a:solidFill>
              </a:rPr>
              <a:t>T </a:t>
            </a:r>
            <a:r>
              <a:rPr lang="en-US" sz="5400" dirty="0"/>
              <a:t>in</a:t>
            </a:r>
            <a:r>
              <a:rPr lang="en-US" sz="5400" dirty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167562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Rule is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strongly sound</a:t>
            </a:r>
            <a:r>
              <a:rPr lang="en-US" sz="5400" dirty="0" smtClean="0">
                <a:latin typeface="Comic Sans MS"/>
                <a:cs typeface="Comic Sans MS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</a:t>
            </a:r>
            <a:r>
              <a:rPr lang="en-US" sz="4800" dirty="0" smtClean="0">
                <a:solidFill>
                  <a:srgbClr val="006600"/>
                </a:solidFill>
              </a:rPr>
              <a:t>strongly sound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649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strongly sound,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environment, then the proof</a:t>
            </a:r>
            <a:endParaRPr lang="en-US" sz="4800" dirty="0"/>
          </a:p>
          <a:p>
            <a:r>
              <a:rPr lang="en-US" sz="4800" dirty="0"/>
              <a:t>conclusion is </a:t>
            </a:r>
            <a:r>
              <a:rPr lang="en-US" sz="4800" dirty="0" smtClean="0">
                <a:solidFill>
                  <a:srgbClr val="006600"/>
                </a:solidFill>
              </a:rPr>
              <a:t>true</a:t>
            </a:r>
            <a:r>
              <a:rPr lang="en-US" sz="4800" dirty="0" smtClean="0"/>
              <a:t> in that </a:t>
            </a:r>
            <a:r>
              <a:rPr lang="en-US" sz="4800" dirty="0" err="1" smtClean="0"/>
              <a:t>env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8388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44" y="1619732"/>
            <a:ext cx="8708780" cy="4132224"/>
          </a:xfrm>
        </p:spPr>
        <p:txBody>
          <a:bodyPr/>
          <a:lstStyle/>
          <a:p>
            <a:r>
              <a:rPr lang="en-US" sz="5400" dirty="0" smtClean="0"/>
              <a:t>If axioms are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</a:t>
            </a:r>
          </a:p>
          <a:p>
            <a:r>
              <a:rPr lang="en-US" sz="5400" dirty="0" smtClean="0"/>
              <a:t>environment, and rules are </a:t>
            </a:r>
          </a:p>
          <a:p>
            <a:r>
              <a:rPr lang="en-US" sz="5400" dirty="0" smtClean="0"/>
              <a:t>strongly sound, then </a:t>
            </a:r>
          </a:p>
          <a:p>
            <a:r>
              <a:rPr lang="en-US" sz="5400" dirty="0" smtClean="0"/>
              <a:t>conclusion is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41374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93" y="147357"/>
            <a:ext cx="6591023" cy="1458572"/>
          </a:xfrm>
        </p:spPr>
        <p:txBody>
          <a:bodyPr/>
          <a:lstStyle/>
          <a:p>
            <a:r>
              <a:rPr lang="en-US" sz="4400" dirty="0" smtClean="0">
                <a:solidFill>
                  <a:srgbClr val="006600"/>
                </a:solidFill>
              </a:rPr>
              <a:t>Strongly Sound</a:t>
            </a:r>
            <a:r>
              <a:rPr lang="en-US" sz="4400" dirty="0" smtClean="0"/>
              <a:t> Proofs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738" y="1500971"/>
            <a:ext cx="8018382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proof rules are strongly sound, then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AND{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Axioms}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8591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02" y="363538"/>
            <a:ext cx="7568418" cy="1029164"/>
          </a:xfrm>
        </p:spPr>
        <p:txBody>
          <a:bodyPr/>
          <a:lstStyle/>
          <a:p>
            <a:r>
              <a:rPr lang="en-US" sz="4000" dirty="0" smtClean="0"/>
              <a:t>Validity/SAT </a:t>
            </a:r>
            <a:r>
              <a:rPr lang="en-US" sz="4000" smtClean="0"/>
              <a:t>still difficult!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50634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Known proof </a:t>
            </a:r>
            <a:r>
              <a:rPr lang="en-US" sz="4800" dirty="0" smtClean="0">
                <a:latin typeface="Comic Sans MS" pitchFamily="66" charset="0"/>
              </a:rPr>
              <a:t>systems</a:t>
            </a: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are no </a:t>
            </a:r>
            <a:r>
              <a:rPr lang="en-US" sz="4800" dirty="0" smtClean="0">
                <a:latin typeface="Comic Sans MS" pitchFamily="66" charset="0"/>
              </a:rPr>
              <a:t>better than truth tables. 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efficient method</a:t>
            </a:r>
            <a:r>
              <a:rPr lang="en-US" sz="4800" dirty="0" smtClean="0"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verifying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validity</a:t>
            </a:r>
            <a:r>
              <a:rPr lang="en-US" sz="4800" dirty="0" smtClean="0">
                <a:latin typeface="Comic Sans MS" pitchFamily="66" charset="0"/>
              </a:rPr>
              <a:t> is known.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77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6165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 A 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when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every provable formula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053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9" y="1343526"/>
            <a:ext cx="9005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Several sound propositional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systems have a few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valid axioms and just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rule: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         modus ponens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93573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08326"/>
              </p:ext>
            </p:extLst>
          </p:nvPr>
        </p:nvGraphicFramePr>
        <p:xfrm>
          <a:off x="1526525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3" imgW="762000" imgH="457200" progId="Equation.DSMT4">
                  <p:embed/>
                </p:oleObj>
              </mc:Choice>
              <mc:Fallback>
                <p:oleObj name="Equation" r:id="rId3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525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030" y="126362"/>
            <a:ext cx="6276715" cy="119616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5" imgW="1181100" imgH="495300" progId="Equation.DSMT4">
                  <p:embed/>
                </p:oleObj>
              </mc:Choice>
              <mc:Fallback>
                <p:oleObj name="Equation" r:id="rId5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en-US" sz="4800" dirty="0" smtClean="0"/>
              <a:t>preserve validity: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endParaRPr lang="en-US" sz="54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 then  conclusion is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modus ponens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680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7768</TotalTime>
  <Words>675</Words>
  <Application>Microsoft Macintosh PowerPoint</Application>
  <PresentationFormat>On-screen Show (4:3)</PresentationFormat>
  <Paragraphs>154</Paragraphs>
  <Slides>30</Slides>
  <Notes>5</Notes>
  <HiddenSlides>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6.042 Lecture Template</vt:lpstr>
      <vt:lpstr>1_6.042 Lecture Template</vt:lpstr>
      <vt:lpstr>Equation</vt:lpstr>
      <vt:lpstr>Sound Proofs</vt:lpstr>
      <vt:lpstr>Proving Validity</vt:lpstr>
      <vt:lpstr>Proving Validity</vt:lpstr>
      <vt:lpstr>Sound Proof Systems</vt:lpstr>
      <vt:lpstr>Proving Validity</vt:lpstr>
      <vt:lpstr>modus ponens rule</vt:lpstr>
      <vt:lpstr>Sound Rules</vt:lpstr>
      <vt:lpstr>Sound Rules</vt:lpstr>
      <vt:lpstr>A Sound Rule</vt:lpstr>
      <vt:lpstr>modus ponens is sound</vt:lpstr>
      <vt:lpstr>modus ponens is sound</vt:lpstr>
      <vt:lpstr>modus ponens is sound</vt:lpstr>
      <vt:lpstr>modus ponens is sound</vt:lpstr>
      <vt:lpstr>Provable Formulas </vt:lpstr>
      <vt:lpstr>Provable Formulas </vt:lpstr>
      <vt:lpstr>Provable Formulas </vt:lpstr>
      <vt:lpstr>Sound Proof Systems </vt:lpstr>
      <vt:lpstr>Sound Proof Systems </vt:lpstr>
      <vt:lpstr>Sound Proof Systems </vt:lpstr>
      <vt:lpstr>Sound Proof Systems </vt:lpstr>
      <vt:lpstr>Complete proof systems</vt:lpstr>
      <vt:lpstr>Complete proof systems</vt:lpstr>
      <vt:lpstr>Strongly Sound Rules</vt:lpstr>
      <vt:lpstr>A Strongly Sound Rule</vt:lpstr>
      <vt:lpstr>Strongly Sound Rules</vt:lpstr>
      <vt:lpstr>Strongly Sound Proofs</vt:lpstr>
      <vt:lpstr>Strongly Sound Proofs</vt:lpstr>
      <vt:lpstr>Strongly Sound Proofs</vt:lpstr>
      <vt:lpstr>Strongly Sound Proofs</vt:lpstr>
      <vt:lpstr>Validity/SAT still difficult!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684</cp:revision>
  <cp:lastPrinted>2017-02-13T07:17:02Z</cp:lastPrinted>
  <dcterms:created xsi:type="dcterms:W3CDTF">2011-02-09T15:01:58Z</dcterms:created>
  <dcterms:modified xsi:type="dcterms:W3CDTF">2017-02-13T07:17:44Z</dcterms:modified>
</cp:coreProperties>
</file>