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44"/>
  </p:notesMasterIdLst>
  <p:handoutMasterIdLst>
    <p:handoutMasterId r:id="rId45"/>
  </p:handoutMasterIdLst>
  <p:sldIdLst>
    <p:sldId id="257" r:id="rId2"/>
    <p:sldId id="298" r:id="rId3"/>
    <p:sldId id="357" r:id="rId4"/>
    <p:sldId id="352" r:id="rId5"/>
    <p:sldId id="359" r:id="rId6"/>
    <p:sldId id="299" r:id="rId7"/>
    <p:sldId id="351" r:id="rId8"/>
    <p:sldId id="358" r:id="rId9"/>
    <p:sldId id="360" r:id="rId10"/>
    <p:sldId id="323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5" r:id="rId20"/>
    <p:sldId id="334" r:id="rId21"/>
    <p:sldId id="336" r:id="rId22"/>
    <p:sldId id="337" r:id="rId23"/>
    <p:sldId id="353" r:id="rId24"/>
    <p:sldId id="354" r:id="rId25"/>
    <p:sldId id="355" r:id="rId26"/>
    <p:sldId id="356" r:id="rId27"/>
    <p:sldId id="342" r:id="rId28"/>
    <p:sldId id="343" r:id="rId29"/>
    <p:sldId id="344" r:id="rId30"/>
    <p:sldId id="311" r:id="rId31"/>
    <p:sldId id="312" r:id="rId32"/>
    <p:sldId id="313" r:id="rId33"/>
    <p:sldId id="314" r:id="rId34"/>
    <p:sldId id="317" r:id="rId35"/>
    <p:sldId id="318" r:id="rId36"/>
    <p:sldId id="319" r:id="rId37"/>
    <p:sldId id="321" r:id="rId38"/>
    <p:sldId id="322" r:id="rId39"/>
    <p:sldId id="361" r:id="rId40"/>
    <p:sldId id="346" r:id="rId41"/>
    <p:sldId id="347" r:id="rId42"/>
    <p:sldId id="350" r:id="rId43"/>
  </p:sldIdLst>
  <p:sldSz cx="9144000" cy="6858000" type="screen4x3"/>
  <p:notesSz cx="7315200" cy="96012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8000"/>
    <a:srgbClr val="0000FF"/>
    <a:srgbClr val="003399"/>
    <a:srgbClr val="E45ECA"/>
    <a:srgbClr val="F74BE3"/>
    <a:srgbClr val="33CC33"/>
    <a:srgbClr val="9751CB"/>
    <a:srgbClr val="F5FCFD"/>
    <a:srgbClr val="E9F8FB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858" autoAdjust="0"/>
    <p:restoredTop sz="94549" autoAdjust="0"/>
  </p:normalViewPr>
  <p:slideViewPr>
    <p:cSldViewPr snapToGrid="0" showGuides="1">
      <p:cViewPr>
        <p:scale>
          <a:sx n="150" d="100"/>
          <a:sy n="150" d="100"/>
        </p:scale>
        <p:origin x="-2072" y="-280"/>
      </p:cViewPr>
      <p:guideLst>
        <p:guide orient="horz" pos="2223"/>
        <p:guide pos="2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wmf"/><Relationship Id="rId3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30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31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32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33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34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35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36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37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38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39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4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EB0712-7D77-497C-AB68-E91E533CA543}" type="slidenum">
              <a:rPr lang="en-US"/>
              <a:pPr/>
              <a:t>6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7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23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24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25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26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51229" y="6515100"/>
            <a:ext cx="12419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3T.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5128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21, 2011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6" r:id="rId6"/>
    <p:sldLayoutId id="2147483657" r:id="rId7"/>
    <p:sldLayoutId id="2147483664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8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7.vml"/><Relationship Id="rId2" Type="http://schemas.openxmlformats.org/officeDocument/2006/relationships/tags" Target="../tags/tag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21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22.emf"/><Relationship Id="rId1" Type="http://schemas.openxmlformats.org/officeDocument/2006/relationships/vmlDrawing" Target="../drawings/vmlDrawing8.vml"/><Relationship Id="rId2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4.w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2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9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Relations &amp;</a:t>
            </a:r>
            <a:endParaRPr lang="en-US" sz="8000" kern="0" dirty="0">
              <a:solidFill>
                <a:schemeClr val="tx2"/>
              </a:solidFill>
              <a:latin typeface="Comic Sans MS" pitchFamily="66" charset="0"/>
            </a:endParaRPr>
          </a:p>
          <a:p>
            <a:pPr lvl="0"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Functions</a:t>
            </a:r>
            <a:endParaRPr lang="en-US" sz="8000" kern="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84"/>
    </mc:Choice>
    <mc:Fallback xmlns="">
      <p:transition xmlns:p14="http://schemas.microsoft.com/office/powerpoint/2010/main" spd="slow" advTm="226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Registrar Assigns Advisors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953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3600" dirty="0" smtClean="0">
                <a:solidFill>
                  <a:srgbClr val="000099"/>
                </a:solidFill>
                <a:cs typeface="+mn-cs"/>
              </a:rPr>
              <a:t>Advisor should </a:t>
            </a:r>
            <a:r>
              <a:rPr lang="en-US" sz="3600" dirty="0" smtClean="0">
                <a:solidFill>
                  <a:schemeClr val="accent2"/>
                </a:solidFill>
                <a:cs typeface="+mn-cs"/>
              </a:rPr>
              <a:t>not</a:t>
            </a:r>
            <a:r>
              <a:rPr lang="en-US" sz="3600" dirty="0" smtClean="0">
                <a:solidFill>
                  <a:srgbClr val="000099"/>
                </a:solidFill>
                <a:cs typeface="+mn-cs"/>
              </a:rPr>
              <a:t> be Student's </a:t>
            </a:r>
            <a:r>
              <a:rPr lang="en-US" sz="3600" dirty="0" smtClean="0">
                <a:solidFill>
                  <a:srgbClr val="000099"/>
                </a:solidFill>
                <a:cs typeface="+mn-cs"/>
              </a:rPr>
              <a:t>instructor in </a:t>
            </a:r>
            <a:r>
              <a:rPr lang="en-US" sz="3600" dirty="0" smtClean="0">
                <a:solidFill>
                  <a:srgbClr val="000099"/>
                </a:solidFill>
                <a:cs typeface="+mn-cs"/>
              </a:rPr>
              <a:t>any subject.</a:t>
            </a:r>
          </a:p>
          <a:p>
            <a:pPr eaLnBrk="1" hangingPunct="1">
              <a:buFontTx/>
              <a:buNone/>
              <a:defRPr/>
            </a:pPr>
            <a:r>
              <a:rPr lang="en-US" sz="3600" dirty="0" smtClean="0">
                <a:cs typeface="+mn-cs"/>
              </a:rPr>
              <a:t>  Prof. Meyer </a:t>
            </a:r>
            <a:r>
              <a:rPr lang="en-US" sz="3600" b="1" dirty="0" smtClean="0">
                <a:latin typeface="Euclid Symbol" charset="2"/>
                <a:cs typeface="Euclid Symbol" charset="2"/>
              </a:rPr>
              <a:t>∈ </a:t>
            </a:r>
            <a:r>
              <a:rPr lang="en-US" sz="4400" dirty="0" smtClean="0">
                <a:solidFill>
                  <a:srgbClr val="000099"/>
                </a:solidFill>
                <a:cs typeface="+mn-cs"/>
              </a:rPr>
              <a:t>Q</a:t>
            </a:r>
            <a:r>
              <a:rPr lang="en-US" sz="3600" dirty="0" smtClean="0">
                <a:cs typeface="+mn-cs"/>
              </a:rPr>
              <a:t>(Tina Hsieh)</a:t>
            </a:r>
          </a:p>
        </p:txBody>
      </p:sp>
      <p:grpSp>
        <p:nvGrpSpPr>
          <p:cNvPr id="684042" name="Group 10"/>
          <p:cNvGrpSpPr>
            <a:grpSpLocks/>
          </p:cNvGrpSpPr>
          <p:nvPr/>
        </p:nvGrpSpPr>
        <p:grpSpPr bwMode="auto">
          <a:xfrm>
            <a:off x="381000" y="3657600"/>
            <a:ext cx="7315200" cy="2514600"/>
            <a:chOff x="240" y="2304"/>
            <a:chExt cx="4608" cy="1584"/>
          </a:xfrm>
        </p:grpSpPr>
        <p:sp>
          <p:nvSpPr>
            <p:cNvPr id="684036" name="Line 4"/>
            <p:cNvSpPr>
              <a:spLocks noChangeShapeType="1"/>
            </p:cNvSpPr>
            <p:nvPr/>
          </p:nvSpPr>
          <p:spPr bwMode="auto">
            <a:xfrm>
              <a:off x="2285" y="3024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4037" name="Text Box 5"/>
            <p:cNvSpPr txBox="1">
              <a:spLocks noChangeArrowheads="1"/>
            </p:cNvSpPr>
            <p:nvPr/>
          </p:nvSpPr>
          <p:spPr bwMode="auto">
            <a:xfrm>
              <a:off x="240" y="2549"/>
              <a:ext cx="865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6600" dirty="0">
                  <a:solidFill>
                    <a:srgbClr val="000099"/>
                  </a:solidFill>
                  <a:latin typeface="Comic Sans MS"/>
                  <a:cs typeface="Comic Sans MS"/>
                </a:rPr>
                <a:t>Q</a:t>
              </a:r>
              <a:r>
                <a:rPr lang="en-US" sz="6600" dirty="0">
                  <a:solidFill>
                    <a:srgbClr val="000099"/>
                  </a:solidFill>
                  <a:cs typeface="+mn-cs"/>
                </a:rPr>
                <a:t> </a:t>
              </a:r>
              <a:r>
                <a:rPr lang="en-US" sz="6600" i="0" dirty="0">
                  <a:cs typeface="+mn-cs"/>
                </a:rPr>
                <a:t>:</a:t>
              </a:r>
            </a:p>
          </p:txBody>
        </p:sp>
        <p:pic>
          <p:nvPicPr>
            <p:cNvPr id="16392" name="Picture 6" descr="j0135033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" y="2352"/>
              <a:ext cx="665" cy="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3" name="Picture 7" descr="BD09997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" y="2304"/>
              <a:ext cx="1411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4041" name="Text Box 9"/>
          <p:cNvSpPr txBox="1">
            <a:spLocks noChangeArrowheads="1"/>
          </p:cNvSpPr>
          <p:nvPr/>
        </p:nvSpPr>
        <p:spPr bwMode="auto">
          <a:xfrm>
            <a:off x="3238500" y="3517900"/>
            <a:ext cx="22515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000" i="0" dirty="0" smtClean="0">
                <a:solidFill>
                  <a:schemeClr val="accent2"/>
                </a:solidFill>
                <a:latin typeface="Comic Sans MS"/>
                <a:cs typeface="Comic Sans MS"/>
              </a:rPr>
              <a:t>No good!</a:t>
            </a:r>
          </a:p>
        </p:txBody>
      </p:sp>
    </p:spTree>
    <p:extLst>
      <p:ext uri="{BB962C8B-B14F-4D97-AF65-F5344CB8AC3E}">
        <p14:creationId xmlns:p14="http://schemas.microsoft.com/office/powerpoint/2010/main" val="1294899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158" name="Group 54"/>
          <p:cNvGrpSpPr>
            <a:grpSpLocks/>
          </p:cNvGrpSpPr>
          <p:nvPr/>
        </p:nvGrpSpPr>
        <p:grpSpPr bwMode="auto">
          <a:xfrm>
            <a:off x="914400" y="1476375"/>
            <a:ext cx="4495800" cy="4727575"/>
            <a:chOff x="576" y="930"/>
            <a:chExt cx="2832" cy="2978"/>
          </a:xfrm>
        </p:grpSpPr>
        <p:sp>
          <p:nvSpPr>
            <p:cNvPr id="687107" name="Oval 3"/>
            <p:cNvSpPr>
              <a:spLocks noChangeArrowheads="1"/>
            </p:cNvSpPr>
            <p:nvPr/>
          </p:nvSpPr>
          <p:spPr bwMode="auto">
            <a:xfrm>
              <a:off x="576" y="1344"/>
              <a:ext cx="1104" cy="2208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08" name="Oval 4"/>
            <p:cNvSpPr>
              <a:spLocks noChangeArrowheads="1"/>
            </p:cNvSpPr>
            <p:nvPr/>
          </p:nvSpPr>
          <p:spPr bwMode="auto">
            <a:xfrm>
              <a:off x="2304" y="1344"/>
              <a:ext cx="1104" cy="220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11" name="Text Box 7"/>
            <p:cNvSpPr txBox="1">
              <a:spLocks noChangeArrowheads="1"/>
            </p:cNvSpPr>
            <p:nvPr/>
          </p:nvSpPr>
          <p:spPr bwMode="auto">
            <a:xfrm>
              <a:off x="672" y="3504"/>
              <a:ext cx="11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solidFill>
                    <a:srgbClr val="008000"/>
                  </a:solidFill>
                  <a:cs typeface="+mn-cs"/>
                </a:rPr>
                <a:t>Students</a:t>
              </a:r>
            </a:p>
          </p:txBody>
        </p:sp>
        <p:sp>
          <p:nvSpPr>
            <p:cNvPr id="687112" name="Text Box 8"/>
            <p:cNvSpPr txBox="1">
              <a:spLocks noChangeArrowheads="1"/>
            </p:cNvSpPr>
            <p:nvPr/>
          </p:nvSpPr>
          <p:spPr bwMode="auto">
            <a:xfrm>
              <a:off x="2400" y="3504"/>
              <a:ext cx="9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solidFill>
                    <a:srgbClr val="008000"/>
                  </a:solidFill>
                  <a:cs typeface="+mn-cs"/>
                </a:rPr>
                <a:t>Classes</a:t>
              </a:r>
            </a:p>
          </p:txBody>
        </p:sp>
        <p:sp>
          <p:nvSpPr>
            <p:cNvPr id="687118" name="Oval 14"/>
            <p:cNvSpPr>
              <a:spLocks noChangeArrowheads="1"/>
            </p:cNvSpPr>
            <p:nvPr/>
          </p:nvSpPr>
          <p:spPr bwMode="auto">
            <a:xfrm>
              <a:off x="1104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19" name="Oval 15"/>
            <p:cNvSpPr>
              <a:spLocks noChangeArrowheads="1"/>
            </p:cNvSpPr>
            <p:nvPr/>
          </p:nvSpPr>
          <p:spPr bwMode="auto">
            <a:xfrm>
              <a:off x="1104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20" name="Oval 16"/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21" name="Oval 17"/>
            <p:cNvSpPr>
              <a:spLocks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27" name="Oval 23"/>
            <p:cNvSpPr>
              <a:spLocks noChangeArrowheads="1"/>
            </p:cNvSpPr>
            <p:nvPr/>
          </p:nvSpPr>
          <p:spPr bwMode="auto">
            <a:xfrm>
              <a:off x="2832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28" name="Oval 24"/>
            <p:cNvSpPr>
              <a:spLocks noChangeArrowheads="1"/>
            </p:cNvSpPr>
            <p:nvPr/>
          </p:nvSpPr>
          <p:spPr bwMode="auto">
            <a:xfrm>
              <a:off x="2832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29" name="Oval 25"/>
            <p:cNvSpPr>
              <a:spLocks noChangeArrowheads="1"/>
            </p:cNvSpPr>
            <p:nvPr/>
          </p:nvSpPr>
          <p:spPr bwMode="auto">
            <a:xfrm>
              <a:off x="2832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30" name="Oval 26"/>
            <p:cNvSpPr>
              <a:spLocks noChangeArrowheads="1"/>
            </p:cNvSpPr>
            <p:nvPr/>
          </p:nvSpPr>
          <p:spPr bwMode="auto">
            <a:xfrm>
              <a:off x="2832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39" name="Text Box 35"/>
            <p:cNvSpPr txBox="1">
              <a:spLocks noChangeArrowheads="1"/>
            </p:cNvSpPr>
            <p:nvPr/>
          </p:nvSpPr>
          <p:spPr bwMode="auto">
            <a:xfrm>
              <a:off x="960" y="930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S</a:t>
              </a:r>
            </a:p>
          </p:txBody>
        </p:sp>
        <p:sp>
          <p:nvSpPr>
            <p:cNvPr id="687140" name="Text Box 36"/>
            <p:cNvSpPr txBox="1">
              <a:spLocks noChangeArrowheads="1"/>
            </p:cNvSpPr>
            <p:nvPr/>
          </p:nvSpPr>
          <p:spPr bwMode="auto">
            <a:xfrm>
              <a:off x="2688" y="930"/>
              <a:ext cx="3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C</a:t>
              </a:r>
            </a:p>
          </p:txBody>
        </p:sp>
      </p:grp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T</a:t>
            </a:r>
            <a:r>
              <a:rPr lang="en-US" smtClean="0">
                <a:solidFill>
                  <a:schemeClr val="accent2"/>
                </a:solidFill>
                <a:cs typeface="+mj-cs"/>
                <a:sym typeface="Euclid Extra" charset="0"/>
              </a:rPr>
              <a:t>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R</a:t>
            </a:r>
            <a:r>
              <a:rPr lang="en-US" sz="4800" b="0" smtClean="0">
                <a:solidFill>
                  <a:schemeClr val="tx1"/>
                </a:solidFill>
                <a:cs typeface="+mj-cs"/>
              </a:rPr>
              <a:t>: "</a:t>
            </a:r>
            <a:r>
              <a:rPr lang="en-US" b="0" smtClean="0">
                <a:solidFill>
                  <a:schemeClr val="tx1"/>
                </a:solidFill>
                <a:cs typeface="+mj-cs"/>
              </a:rPr>
              <a:t>instructed by"</a:t>
            </a:r>
          </a:p>
        </p:txBody>
      </p:sp>
      <p:grpSp>
        <p:nvGrpSpPr>
          <p:cNvPr id="687161" name="Group 57"/>
          <p:cNvGrpSpPr>
            <a:grpSpLocks/>
          </p:cNvGrpSpPr>
          <p:nvPr/>
        </p:nvGrpSpPr>
        <p:grpSpPr bwMode="auto">
          <a:xfrm>
            <a:off x="6324600" y="1520825"/>
            <a:ext cx="1752600" cy="4683125"/>
            <a:chOff x="3984" y="958"/>
            <a:chExt cx="1104" cy="2950"/>
          </a:xfrm>
        </p:grpSpPr>
        <p:sp>
          <p:nvSpPr>
            <p:cNvPr id="687110" name="Text Box 6"/>
            <p:cNvSpPr txBox="1">
              <a:spLocks noChangeArrowheads="1"/>
            </p:cNvSpPr>
            <p:nvPr/>
          </p:nvSpPr>
          <p:spPr bwMode="auto">
            <a:xfrm>
              <a:off x="4416" y="958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P</a:t>
              </a:r>
            </a:p>
          </p:txBody>
        </p:sp>
        <p:sp>
          <p:nvSpPr>
            <p:cNvPr id="687109" name="Oval 5"/>
            <p:cNvSpPr>
              <a:spLocks noChangeArrowheads="1"/>
            </p:cNvSpPr>
            <p:nvPr/>
          </p:nvSpPr>
          <p:spPr bwMode="auto">
            <a:xfrm>
              <a:off x="3984" y="1344"/>
              <a:ext cx="1104" cy="220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13" name="Text Box 9"/>
            <p:cNvSpPr txBox="1">
              <a:spLocks noChangeArrowheads="1"/>
            </p:cNvSpPr>
            <p:nvPr/>
          </p:nvSpPr>
          <p:spPr bwMode="auto">
            <a:xfrm>
              <a:off x="4224" y="3504"/>
              <a:ext cx="7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solidFill>
                    <a:srgbClr val="008000"/>
                  </a:solidFill>
                  <a:cs typeface="+mn-cs"/>
                </a:rPr>
                <a:t>Profs</a:t>
              </a:r>
            </a:p>
          </p:txBody>
        </p:sp>
        <p:sp>
          <p:nvSpPr>
            <p:cNvPr id="687114" name="Oval 10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15" name="Oval 11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16" name="Oval 12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17" name="Oval 13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23" name="Oval 19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24" name="Oval 20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25" name="Oval 21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26" name="Oval 22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687159" name="Group 55"/>
          <p:cNvGrpSpPr>
            <a:grpSpLocks/>
          </p:cNvGrpSpPr>
          <p:nvPr/>
        </p:nvGrpSpPr>
        <p:grpSpPr bwMode="auto">
          <a:xfrm>
            <a:off x="1828800" y="2066925"/>
            <a:ext cx="2705100" cy="3190875"/>
            <a:chOff x="1152" y="1302"/>
            <a:chExt cx="1704" cy="2010"/>
          </a:xfrm>
        </p:grpSpPr>
        <p:sp>
          <p:nvSpPr>
            <p:cNvPr id="687135" name="Line 31"/>
            <p:cNvSpPr>
              <a:spLocks noChangeShapeType="1"/>
            </p:cNvSpPr>
            <p:nvPr/>
          </p:nvSpPr>
          <p:spPr bwMode="auto">
            <a:xfrm>
              <a:off x="1176" y="3312"/>
              <a:ext cx="1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22" name="Line 18"/>
            <p:cNvSpPr>
              <a:spLocks noChangeShapeType="1"/>
            </p:cNvSpPr>
            <p:nvPr/>
          </p:nvSpPr>
          <p:spPr bwMode="auto">
            <a:xfrm flipV="1">
              <a:off x="1152" y="1584"/>
              <a:ext cx="168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33" name="Line 29"/>
            <p:cNvSpPr>
              <a:spLocks noChangeShapeType="1"/>
            </p:cNvSpPr>
            <p:nvPr/>
          </p:nvSpPr>
          <p:spPr bwMode="auto">
            <a:xfrm>
              <a:off x="1176" y="1584"/>
              <a:ext cx="168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34" name="Line 30"/>
            <p:cNvSpPr>
              <a:spLocks noChangeShapeType="1"/>
            </p:cNvSpPr>
            <p:nvPr/>
          </p:nvSpPr>
          <p:spPr bwMode="auto">
            <a:xfrm>
              <a:off x="1176" y="1584"/>
              <a:ext cx="168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42" name="Text Box 38"/>
            <p:cNvSpPr txBox="1">
              <a:spLocks noChangeArrowheads="1"/>
            </p:cNvSpPr>
            <p:nvPr/>
          </p:nvSpPr>
          <p:spPr bwMode="auto">
            <a:xfrm>
              <a:off x="1872" y="1302"/>
              <a:ext cx="38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5400">
                  <a:solidFill>
                    <a:srgbClr val="000099"/>
                  </a:solidFill>
                  <a:cs typeface="+mn-cs"/>
                </a:rPr>
                <a:t>R</a:t>
              </a:r>
            </a:p>
          </p:txBody>
        </p:sp>
      </p:grpSp>
      <p:grpSp>
        <p:nvGrpSpPr>
          <p:cNvPr id="687164" name="Group 60"/>
          <p:cNvGrpSpPr>
            <a:grpSpLocks/>
          </p:cNvGrpSpPr>
          <p:nvPr/>
        </p:nvGrpSpPr>
        <p:grpSpPr bwMode="auto">
          <a:xfrm>
            <a:off x="4572000" y="2066925"/>
            <a:ext cx="2705100" cy="3190875"/>
            <a:chOff x="2880" y="1302"/>
            <a:chExt cx="1704" cy="2010"/>
          </a:xfrm>
        </p:grpSpPr>
        <p:grpSp>
          <p:nvGrpSpPr>
            <p:cNvPr id="19463" name="Group 59"/>
            <p:cNvGrpSpPr>
              <a:grpSpLocks/>
            </p:cNvGrpSpPr>
            <p:nvPr/>
          </p:nvGrpSpPr>
          <p:grpSpPr bwMode="auto">
            <a:xfrm>
              <a:off x="2880" y="1302"/>
              <a:ext cx="1704" cy="2010"/>
              <a:chOff x="2880" y="1302"/>
              <a:chExt cx="1704" cy="2010"/>
            </a:xfrm>
          </p:grpSpPr>
          <p:sp>
            <p:nvSpPr>
              <p:cNvPr id="687136" name="Line 32"/>
              <p:cNvSpPr>
                <a:spLocks noChangeShapeType="1"/>
              </p:cNvSpPr>
              <p:nvPr/>
            </p:nvSpPr>
            <p:spPr bwMode="auto">
              <a:xfrm>
                <a:off x="2904" y="2736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87137" name="Line 33"/>
              <p:cNvSpPr>
                <a:spLocks noChangeShapeType="1"/>
              </p:cNvSpPr>
              <p:nvPr/>
            </p:nvSpPr>
            <p:spPr bwMode="auto">
              <a:xfrm>
                <a:off x="2904" y="3312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87141" name="Text Box 37"/>
              <p:cNvSpPr txBox="1">
                <a:spLocks noChangeArrowheads="1"/>
              </p:cNvSpPr>
              <p:nvPr/>
            </p:nvSpPr>
            <p:spPr bwMode="auto">
              <a:xfrm>
                <a:off x="3552" y="1302"/>
                <a:ext cx="356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5400">
                    <a:solidFill>
                      <a:srgbClr val="000099"/>
                    </a:solidFill>
                    <a:cs typeface="+mn-cs"/>
                  </a:rPr>
                  <a:t>T</a:t>
                </a:r>
              </a:p>
            </p:txBody>
          </p:sp>
          <p:sp>
            <p:nvSpPr>
              <p:cNvPr id="687131" name="Line 27"/>
              <p:cNvSpPr>
                <a:spLocks noChangeShapeType="1"/>
              </p:cNvSpPr>
              <p:nvPr/>
            </p:nvSpPr>
            <p:spPr bwMode="auto">
              <a:xfrm flipV="1">
                <a:off x="2880" y="1584"/>
                <a:ext cx="168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687157" name="Line 53"/>
            <p:cNvSpPr>
              <a:spLocks noChangeShapeType="1"/>
            </p:cNvSpPr>
            <p:nvPr/>
          </p:nvSpPr>
          <p:spPr bwMode="auto">
            <a:xfrm flipV="1">
              <a:off x="2880" y="2160"/>
              <a:ext cx="1680" cy="5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46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914400" y="1476375"/>
            <a:ext cx="4495800" cy="4727575"/>
            <a:chOff x="576" y="930"/>
            <a:chExt cx="2832" cy="2978"/>
          </a:xfrm>
        </p:grpSpPr>
        <p:sp>
          <p:nvSpPr>
            <p:cNvPr id="696323" name="Oval 3"/>
            <p:cNvSpPr>
              <a:spLocks noChangeArrowheads="1"/>
            </p:cNvSpPr>
            <p:nvPr/>
          </p:nvSpPr>
          <p:spPr bwMode="auto">
            <a:xfrm>
              <a:off x="576" y="1344"/>
              <a:ext cx="1104" cy="2208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24" name="Oval 4"/>
            <p:cNvSpPr>
              <a:spLocks noChangeArrowheads="1"/>
            </p:cNvSpPr>
            <p:nvPr/>
          </p:nvSpPr>
          <p:spPr bwMode="auto">
            <a:xfrm>
              <a:off x="2304" y="1344"/>
              <a:ext cx="1104" cy="220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25" name="Text Box 5"/>
            <p:cNvSpPr txBox="1">
              <a:spLocks noChangeArrowheads="1"/>
            </p:cNvSpPr>
            <p:nvPr/>
          </p:nvSpPr>
          <p:spPr bwMode="auto">
            <a:xfrm>
              <a:off x="672" y="3504"/>
              <a:ext cx="10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students</a:t>
              </a:r>
            </a:p>
          </p:txBody>
        </p:sp>
        <p:sp>
          <p:nvSpPr>
            <p:cNvPr id="696326" name="Text Box 6"/>
            <p:cNvSpPr txBox="1">
              <a:spLocks noChangeArrowheads="1"/>
            </p:cNvSpPr>
            <p:nvPr/>
          </p:nvSpPr>
          <p:spPr bwMode="auto">
            <a:xfrm>
              <a:off x="2400" y="3504"/>
              <a:ext cx="9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classes</a:t>
              </a:r>
            </a:p>
          </p:txBody>
        </p:sp>
        <p:sp>
          <p:nvSpPr>
            <p:cNvPr id="696327" name="Oval 7"/>
            <p:cNvSpPr>
              <a:spLocks noChangeArrowheads="1"/>
            </p:cNvSpPr>
            <p:nvPr/>
          </p:nvSpPr>
          <p:spPr bwMode="auto">
            <a:xfrm>
              <a:off x="1104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28" name="Oval 8"/>
            <p:cNvSpPr>
              <a:spLocks noChangeArrowheads="1"/>
            </p:cNvSpPr>
            <p:nvPr/>
          </p:nvSpPr>
          <p:spPr bwMode="auto">
            <a:xfrm>
              <a:off x="1104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29" name="Oval 9"/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30" name="Oval 10"/>
            <p:cNvSpPr>
              <a:spLocks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31" name="Oval 11"/>
            <p:cNvSpPr>
              <a:spLocks noChangeArrowheads="1"/>
            </p:cNvSpPr>
            <p:nvPr/>
          </p:nvSpPr>
          <p:spPr bwMode="auto">
            <a:xfrm>
              <a:off x="2832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32" name="Oval 12"/>
            <p:cNvSpPr>
              <a:spLocks noChangeArrowheads="1"/>
            </p:cNvSpPr>
            <p:nvPr/>
          </p:nvSpPr>
          <p:spPr bwMode="auto">
            <a:xfrm>
              <a:off x="2832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33" name="Oval 13"/>
            <p:cNvSpPr>
              <a:spLocks noChangeArrowheads="1"/>
            </p:cNvSpPr>
            <p:nvPr/>
          </p:nvSpPr>
          <p:spPr bwMode="auto">
            <a:xfrm>
              <a:off x="2832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34" name="Oval 14"/>
            <p:cNvSpPr>
              <a:spLocks noChangeArrowheads="1"/>
            </p:cNvSpPr>
            <p:nvPr/>
          </p:nvSpPr>
          <p:spPr bwMode="auto">
            <a:xfrm>
              <a:off x="2832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35" name="Text Box 15"/>
            <p:cNvSpPr txBox="1">
              <a:spLocks noChangeArrowheads="1"/>
            </p:cNvSpPr>
            <p:nvPr/>
          </p:nvSpPr>
          <p:spPr bwMode="auto">
            <a:xfrm>
              <a:off x="960" y="960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008000"/>
                  </a:solidFill>
                  <a:cs typeface="+mn-cs"/>
                </a:rPr>
                <a:t>S</a:t>
              </a:r>
            </a:p>
          </p:txBody>
        </p:sp>
        <p:sp>
          <p:nvSpPr>
            <p:cNvPr id="696336" name="Text Box 16"/>
            <p:cNvSpPr txBox="1">
              <a:spLocks noChangeArrowheads="1"/>
            </p:cNvSpPr>
            <p:nvPr/>
          </p:nvSpPr>
          <p:spPr bwMode="auto">
            <a:xfrm>
              <a:off x="2688" y="930"/>
              <a:ext cx="3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C</a:t>
              </a:r>
            </a:p>
          </p:txBody>
        </p:sp>
      </p:grpSp>
      <p:sp>
        <p:nvSpPr>
          <p:cNvPr id="696337" name="Rectangle 17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T</a:t>
            </a:r>
            <a:r>
              <a:rPr lang="en-US" smtClean="0">
                <a:solidFill>
                  <a:schemeClr val="accent2"/>
                </a:solidFill>
                <a:cs typeface="+mj-cs"/>
                <a:sym typeface="Euclid Extra" charset="0"/>
              </a:rPr>
              <a:t>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R</a:t>
            </a:r>
            <a:r>
              <a:rPr lang="en-US" sz="4800" b="0" smtClean="0">
                <a:solidFill>
                  <a:schemeClr val="tx1"/>
                </a:solidFill>
                <a:cs typeface="+mj-cs"/>
              </a:rPr>
              <a:t>: "</a:t>
            </a:r>
            <a:r>
              <a:rPr lang="en-US" b="0" smtClean="0">
                <a:solidFill>
                  <a:schemeClr val="tx1"/>
                </a:solidFill>
                <a:cs typeface="+mj-cs"/>
              </a:rPr>
              <a:t>instructed by"</a:t>
            </a:r>
          </a:p>
        </p:txBody>
      </p:sp>
      <p:grpSp>
        <p:nvGrpSpPr>
          <p:cNvPr id="20484" name="Group 18"/>
          <p:cNvGrpSpPr>
            <a:grpSpLocks/>
          </p:cNvGrpSpPr>
          <p:nvPr/>
        </p:nvGrpSpPr>
        <p:grpSpPr bwMode="auto">
          <a:xfrm>
            <a:off x="6324600" y="1520825"/>
            <a:ext cx="1752600" cy="4683125"/>
            <a:chOff x="3984" y="958"/>
            <a:chExt cx="1104" cy="2950"/>
          </a:xfrm>
        </p:grpSpPr>
        <p:sp>
          <p:nvSpPr>
            <p:cNvPr id="696339" name="Text Box 19"/>
            <p:cNvSpPr txBox="1">
              <a:spLocks noChangeArrowheads="1"/>
            </p:cNvSpPr>
            <p:nvPr/>
          </p:nvSpPr>
          <p:spPr bwMode="auto">
            <a:xfrm>
              <a:off x="4416" y="958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P</a:t>
              </a:r>
            </a:p>
          </p:txBody>
        </p:sp>
        <p:sp>
          <p:nvSpPr>
            <p:cNvPr id="696340" name="Oval 20"/>
            <p:cNvSpPr>
              <a:spLocks noChangeArrowheads="1"/>
            </p:cNvSpPr>
            <p:nvPr/>
          </p:nvSpPr>
          <p:spPr bwMode="auto">
            <a:xfrm>
              <a:off x="3984" y="1344"/>
              <a:ext cx="1104" cy="220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41" name="Text Box 21"/>
            <p:cNvSpPr txBox="1">
              <a:spLocks noChangeArrowheads="1"/>
            </p:cNvSpPr>
            <p:nvPr/>
          </p:nvSpPr>
          <p:spPr bwMode="auto">
            <a:xfrm>
              <a:off x="4224" y="3504"/>
              <a:ext cx="7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profs</a:t>
              </a:r>
            </a:p>
          </p:txBody>
        </p:sp>
        <p:sp>
          <p:nvSpPr>
            <p:cNvPr id="696342" name="Oval 22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43" name="Oval 23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44" name="Oval 24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45" name="Oval 25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46" name="Oval 26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47" name="Oval 27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48" name="Oval 28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49" name="Oval 29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696351" name="Line 31"/>
          <p:cNvSpPr>
            <a:spLocks noChangeShapeType="1"/>
          </p:cNvSpPr>
          <p:nvPr/>
        </p:nvSpPr>
        <p:spPr bwMode="auto">
          <a:xfrm>
            <a:off x="1866900" y="52578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352" name="Line 32"/>
          <p:cNvSpPr>
            <a:spLocks noChangeShapeType="1"/>
          </p:cNvSpPr>
          <p:nvPr/>
        </p:nvSpPr>
        <p:spPr bwMode="auto">
          <a:xfrm flipV="1">
            <a:off x="1828800" y="2514600"/>
            <a:ext cx="26670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353" name="Line 33"/>
          <p:cNvSpPr>
            <a:spLocks noChangeShapeType="1"/>
          </p:cNvSpPr>
          <p:nvPr/>
        </p:nvSpPr>
        <p:spPr bwMode="auto">
          <a:xfrm>
            <a:off x="1866900" y="2514600"/>
            <a:ext cx="2667000" cy="914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354" name="Line 34"/>
          <p:cNvSpPr>
            <a:spLocks noChangeShapeType="1"/>
          </p:cNvSpPr>
          <p:nvPr/>
        </p:nvSpPr>
        <p:spPr bwMode="auto">
          <a:xfrm>
            <a:off x="1866900" y="2514600"/>
            <a:ext cx="26670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355" name="Text Box 35"/>
          <p:cNvSpPr txBox="1">
            <a:spLocks noChangeArrowheads="1"/>
          </p:cNvSpPr>
          <p:nvPr/>
        </p:nvSpPr>
        <p:spPr bwMode="auto">
          <a:xfrm>
            <a:off x="2971800" y="2066925"/>
            <a:ext cx="6032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>
                <a:solidFill>
                  <a:srgbClr val="000099"/>
                </a:solidFill>
                <a:cs typeface="+mn-cs"/>
              </a:rPr>
              <a:t>R</a:t>
            </a:r>
          </a:p>
        </p:txBody>
      </p:sp>
      <p:sp>
        <p:nvSpPr>
          <p:cNvPr id="696358" name="Line 38"/>
          <p:cNvSpPr>
            <a:spLocks noChangeShapeType="1"/>
          </p:cNvSpPr>
          <p:nvPr/>
        </p:nvSpPr>
        <p:spPr bwMode="auto">
          <a:xfrm>
            <a:off x="4610100" y="43434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359" name="Line 39"/>
          <p:cNvSpPr>
            <a:spLocks noChangeShapeType="1"/>
          </p:cNvSpPr>
          <p:nvPr/>
        </p:nvSpPr>
        <p:spPr bwMode="auto">
          <a:xfrm>
            <a:off x="4610100" y="52578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360" name="Text Box 40"/>
          <p:cNvSpPr txBox="1">
            <a:spLocks noChangeArrowheads="1"/>
          </p:cNvSpPr>
          <p:nvPr/>
        </p:nvSpPr>
        <p:spPr bwMode="auto">
          <a:xfrm>
            <a:off x="5638800" y="2066925"/>
            <a:ext cx="5651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>
                <a:solidFill>
                  <a:srgbClr val="000099"/>
                </a:solidFill>
                <a:cs typeface="+mn-cs"/>
              </a:rPr>
              <a:t>T</a:t>
            </a:r>
          </a:p>
        </p:txBody>
      </p:sp>
      <p:sp>
        <p:nvSpPr>
          <p:cNvPr id="696361" name="Line 41"/>
          <p:cNvSpPr>
            <a:spLocks noChangeShapeType="1"/>
          </p:cNvSpPr>
          <p:nvPr/>
        </p:nvSpPr>
        <p:spPr bwMode="auto">
          <a:xfrm flipV="1">
            <a:off x="4572000" y="2514600"/>
            <a:ext cx="26670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362" name="Line 42"/>
          <p:cNvSpPr>
            <a:spLocks noChangeShapeType="1"/>
          </p:cNvSpPr>
          <p:nvPr/>
        </p:nvSpPr>
        <p:spPr bwMode="auto">
          <a:xfrm flipV="1">
            <a:off x="4572000" y="3429000"/>
            <a:ext cx="2667000" cy="914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72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914400" y="1476375"/>
            <a:ext cx="4495800" cy="4727575"/>
            <a:chOff x="576" y="930"/>
            <a:chExt cx="2832" cy="2978"/>
          </a:xfrm>
        </p:grpSpPr>
        <p:sp>
          <p:nvSpPr>
            <p:cNvPr id="697347" name="Oval 3"/>
            <p:cNvSpPr>
              <a:spLocks noChangeArrowheads="1"/>
            </p:cNvSpPr>
            <p:nvPr/>
          </p:nvSpPr>
          <p:spPr bwMode="auto">
            <a:xfrm>
              <a:off x="576" y="1344"/>
              <a:ext cx="1104" cy="2208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48" name="Oval 4"/>
            <p:cNvSpPr>
              <a:spLocks noChangeArrowheads="1"/>
            </p:cNvSpPr>
            <p:nvPr/>
          </p:nvSpPr>
          <p:spPr bwMode="auto">
            <a:xfrm>
              <a:off x="2304" y="1344"/>
              <a:ext cx="1104" cy="220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49" name="Text Box 5"/>
            <p:cNvSpPr txBox="1">
              <a:spLocks noChangeArrowheads="1"/>
            </p:cNvSpPr>
            <p:nvPr/>
          </p:nvSpPr>
          <p:spPr bwMode="auto">
            <a:xfrm>
              <a:off x="672" y="3504"/>
              <a:ext cx="10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students</a:t>
              </a:r>
            </a:p>
          </p:txBody>
        </p:sp>
        <p:sp>
          <p:nvSpPr>
            <p:cNvPr id="697350" name="Text Box 6"/>
            <p:cNvSpPr txBox="1">
              <a:spLocks noChangeArrowheads="1"/>
            </p:cNvSpPr>
            <p:nvPr/>
          </p:nvSpPr>
          <p:spPr bwMode="auto">
            <a:xfrm>
              <a:off x="2400" y="3504"/>
              <a:ext cx="9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classes</a:t>
              </a:r>
            </a:p>
          </p:txBody>
        </p:sp>
        <p:sp>
          <p:nvSpPr>
            <p:cNvPr id="697351" name="Oval 7"/>
            <p:cNvSpPr>
              <a:spLocks noChangeArrowheads="1"/>
            </p:cNvSpPr>
            <p:nvPr/>
          </p:nvSpPr>
          <p:spPr bwMode="auto">
            <a:xfrm>
              <a:off x="1104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52" name="Oval 8"/>
            <p:cNvSpPr>
              <a:spLocks noChangeArrowheads="1"/>
            </p:cNvSpPr>
            <p:nvPr/>
          </p:nvSpPr>
          <p:spPr bwMode="auto">
            <a:xfrm>
              <a:off x="1104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53" name="Oval 9"/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54" name="Oval 10"/>
            <p:cNvSpPr>
              <a:spLocks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55" name="Oval 11"/>
            <p:cNvSpPr>
              <a:spLocks noChangeArrowheads="1"/>
            </p:cNvSpPr>
            <p:nvPr/>
          </p:nvSpPr>
          <p:spPr bwMode="auto">
            <a:xfrm>
              <a:off x="2832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56" name="Oval 12"/>
            <p:cNvSpPr>
              <a:spLocks noChangeArrowheads="1"/>
            </p:cNvSpPr>
            <p:nvPr/>
          </p:nvSpPr>
          <p:spPr bwMode="auto">
            <a:xfrm>
              <a:off x="2832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57" name="Oval 13"/>
            <p:cNvSpPr>
              <a:spLocks noChangeArrowheads="1"/>
            </p:cNvSpPr>
            <p:nvPr/>
          </p:nvSpPr>
          <p:spPr bwMode="auto">
            <a:xfrm>
              <a:off x="2832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58" name="Oval 14"/>
            <p:cNvSpPr>
              <a:spLocks noChangeArrowheads="1"/>
            </p:cNvSpPr>
            <p:nvPr/>
          </p:nvSpPr>
          <p:spPr bwMode="auto">
            <a:xfrm>
              <a:off x="2832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59" name="Text Box 15"/>
            <p:cNvSpPr txBox="1">
              <a:spLocks noChangeArrowheads="1"/>
            </p:cNvSpPr>
            <p:nvPr/>
          </p:nvSpPr>
          <p:spPr bwMode="auto">
            <a:xfrm>
              <a:off x="960" y="930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S</a:t>
              </a:r>
            </a:p>
          </p:txBody>
        </p:sp>
        <p:sp>
          <p:nvSpPr>
            <p:cNvPr id="697360" name="Text Box 16"/>
            <p:cNvSpPr txBox="1">
              <a:spLocks noChangeArrowheads="1"/>
            </p:cNvSpPr>
            <p:nvPr/>
          </p:nvSpPr>
          <p:spPr bwMode="auto">
            <a:xfrm>
              <a:off x="2688" y="930"/>
              <a:ext cx="3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C</a:t>
              </a:r>
            </a:p>
          </p:txBody>
        </p:sp>
      </p:grpSp>
      <p:sp>
        <p:nvSpPr>
          <p:cNvPr id="697361" name="Rectangle 17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T</a:t>
            </a:r>
            <a:r>
              <a:rPr lang="en-US" smtClean="0">
                <a:solidFill>
                  <a:schemeClr val="accent2"/>
                </a:solidFill>
                <a:cs typeface="+mj-cs"/>
                <a:sym typeface="Euclid Extra" charset="0"/>
              </a:rPr>
              <a:t>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R</a:t>
            </a:r>
            <a:r>
              <a:rPr lang="en-US" sz="4800" b="0" smtClean="0">
                <a:solidFill>
                  <a:schemeClr val="tx1"/>
                </a:solidFill>
                <a:cs typeface="+mj-cs"/>
              </a:rPr>
              <a:t>: "</a:t>
            </a:r>
            <a:r>
              <a:rPr lang="en-US" b="0" smtClean="0">
                <a:solidFill>
                  <a:schemeClr val="tx1"/>
                </a:solidFill>
                <a:cs typeface="+mj-cs"/>
              </a:rPr>
              <a:t>instructed by"</a:t>
            </a:r>
          </a:p>
        </p:txBody>
      </p:sp>
      <p:grpSp>
        <p:nvGrpSpPr>
          <p:cNvPr id="21508" name="Group 18"/>
          <p:cNvGrpSpPr>
            <a:grpSpLocks/>
          </p:cNvGrpSpPr>
          <p:nvPr/>
        </p:nvGrpSpPr>
        <p:grpSpPr bwMode="auto">
          <a:xfrm>
            <a:off x="6324600" y="1520825"/>
            <a:ext cx="1752600" cy="4683125"/>
            <a:chOff x="3984" y="958"/>
            <a:chExt cx="1104" cy="2950"/>
          </a:xfrm>
        </p:grpSpPr>
        <p:sp>
          <p:nvSpPr>
            <p:cNvPr id="697363" name="Text Box 19"/>
            <p:cNvSpPr txBox="1">
              <a:spLocks noChangeArrowheads="1"/>
            </p:cNvSpPr>
            <p:nvPr/>
          </p:nvSpPr>
          <p:spPr bwMode="auto">
            <a:xfrm>
              <a:off x="4416" y="958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P</a:t>
              </a:r>
            </a:p>
          </p:txBody>
        </p:sp>
        <p:sp>
          <p:nvSpPr>
            <p:cNvPr id="697364" name="Oval 20"/>
            <p:cNvSpPr>
              <a:spLocks noChangeArrowheads="1"/>
            </p:cNvSpPr>
            <p:nvPr/>
          </p:nvSpPr>
          <p:spPr bwMode="auto">
            <a:xfrm>
              <a:off x="3984" y="1344"/>
              <a:ext cx="1104" cy="220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65" name="Text Box 21"/>
            <p:cNvSpPr txBox="1">
              <a:spLocks noChangeArrowheads="1"/>
            </p:cNvSpPr>
            <p:nvPr/>
          </p:nvSpPr>
          <p:spPr bwMode="auto">
            <a:xfrm>
              <a:off x="4224" y="3504"/>
              <a:ext cx="7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profs</a:t>
              </a:r>
            </a:p>
          </p:txBody>
        </p:sp>
        <p:sp>
          <p:nvSpPr>
            <p:cNvPr id="697366" name="Oval 22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67" name="Oval 23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68" name="Oval 24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69" name="Oval 25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70" name="Oval 26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71" name="Oval 27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72" name="Oval 28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73" name="Oval 29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697374" name="Line 30"/>
          <p:cNvSpPr>
            <a:spLocks noChangeShapeType="1"/>
          </p:cNvSpPr>
          <p:nvPr/>
        </p:nvSpPr>
        <p:spPr bwMode="auto">
          <a:xfrm>
            <a:off x="1866900" y="52578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7375" name="Line 31"/>
          <p:cNvSpPr>
            <a:spLocks noChangeShapeType="1"/>
          </p:cNvSpPr>
          <p:nvPr/>
        </p:nvSpPr>
        <p:spPr bwMode="auto">
          <a:xfrm flipV="1">
            <a:off x="1828800" y="2514600"/>
            <a:ext cx="26670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7376" name="Line 32"/>
          <p:cNvSpPr>
            <a:spLocks noChangeShapeType="1"/>
          </p:cNvSpPr>
          <p:nvPr/>
        </p:nvSpPr>
        <p:spPr bwMode="auto">
          <a:xfrm>
            <a:off x="1866900" y="2514600"/>
            <a:ext cx="2667000" cy="914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7377" name="Line 33"/>
          <p:cNvSpPr>
            <a:spLocks noChangeShapeType="1"/>
          </p:cNvSpPr>
          <p:nvPr/>
        </p:nvSpPr>
        <p:spPr bwMode="auto">
          <a:xfrm>
            <a:off x="1866900" y="2514600"/>
            <a:ext cx="2667000" cy="1752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7378" name="Text Box 34"/>
          <p:cNvSpPr txBox="1">
            <a:spLocks noChangeArrowheads="1"/>
          </p:cNvSpPr>
          <p:nvPr/>
        </p:nvSpPr>
        <p:spPr bwMode="auto">
          <a:xfrm>
            <a:off x="2971800" y="2066925"/>
            <a:ext cx="6032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>
                <a:solidFill>
                  <a:srgbClr val="000099"/>
                </a:solidFill>
                <a:cs typeface="+mn-cs"/>
              </a:rPr>
              <a:t>R</a:t>
            </a:r>
          </a:p>
        </p:txBody>
      </p:sp>
      <p:sp>
        <p:nvSpPr>
          <p:cNvPr id="697379" name="Line 35"/>
          <p:cNvSpPr>
            <a:spLocks noChangeShapeType="1"/>
          </p:cNvSpPr>
          <p:nvPr/>
        </p:nvSpPr>
        <p:spPr bwMode="auto">
          <a:xfrm>
            <a:off x="4610100" y="43434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7380" name="Line 36"/>
          <p:cNvSpPr>
            <a:spLocks noChangeShapeType="1"/>
          </p:cNvSpPr>
          <p:nvPr/>
        </p:nvSpPr>
        <p:spPr bwMode="auto">
          <a:xfrm>
            <a:off x="4610100" y="52578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7381" name="Text Box 37"/>
          <p:cNvSpPr txBox="1">
            <a:spLocks noChangeArrowheads="1"/>
          </p:cNvSpPr>
          <p:nvPr/>
        </p:nvSpPr>
        <p:spPr bwMode="auto">
          <a:xfrm>
            <a:off x="5638800" y="2066925"/>
            <a:ext cx="5651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>
                <a:solidFill>
                  <a:srgbClr val="000099"/>
                </a:solidFill>
                <a:cs typeface="+mn-cs"/>
              </a:rPr>
              <a:t>T</a:t>
            </a:r>
          </a:p>
        </p:txBody>
      </p:sp>
      <p:sp>
        <p:nvSpPr>
          <p:cNvPr id="697382" name="Line 38"/>
          <p:cNvSpPr>
            <a:spLocks noChangeShapeType="1"/>
          </p:cNvSpPr>
          <p:nvPr/>
        </p:nvSpPr>
        <p:spPr bwMode="auto">
          <a:xfrm flipV="1">
            <a:off x="4572000" y="2514600"/>
            <a:ext cx="26670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7383" name="Line 39"/>
          <p:cNvSpPr>
            <a:spLocks noChangeShapeType="1"/>
          </p:cNvSpPr>
          <p:nvPr/>
        </p:nvSpPr>
        <p:spPr bwMode="auto">
          <a:xfrm flipV="1">
            <a:off x="4572000" y="3429000"/>
            <a:ext cx="2667000" cy="914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08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914400" y="1476375"/>
            <a:ext cx="4495800" cy="4727575"/>
            <a:chOff x="576" y="930"/>
            <a:chExt cx="2832" cy="2978"/>
          </a:xfrm>
        </p:grpSpPr>
        <p:sp>
          <p:nvSpPr>
            <p:cNvPr id="698371" name="Oval 3"/>
            <p:cNvSpPr>
              <a:spLocks noChangeArrowheads="1"/>
            </p:cNvSpPr>
            <p:nvPr/>
          </p:nvSpPr>
          <p:spPr bwMode="auto">
            <a:xfrm>
              <a:off x="576" y="1344"/>
              <a:ext cx="1104" cy="2208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72" name="Oval 4"/>
            <p:cNvSpPr>
              <a:spLocks noChangeArrowheads="1"/>
            </p:cNvSpPr>
            <p:nvPr/>
          </p:nvSpPr>
          <p:spPr bwMode="auto">
            <a:xfrm>
              <a:off x="2304" y="1344"/>
              <a:ext cx="1104" cy="220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73" name="Text Box 5"/>
            <p:cNvSpPr txBox="1">
              <a:spLocks noChangeArrowheads="1"/>
            </p:cNvSpPr>
            <p:nvPr/>
          </p:nvSpPr>
          <p:spPr bwMode="auto">
            <a:xfrm>
              <a:off x="672" y="3504"/>
              <a:ext cx="10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students</a:t>
              </a:r>
            </a:p>
          </p:txBody>
        </p:sp>
        <p:sp>
          <p:nvSpPr>
            <p:cNvPr id="698374" name="Text Box 6"/>
            <p:cNvSpPr txBox="1">
              <a:spLocks noChangeArrowheads="1"/>
            </p:cNvSpPr>
            <p:nvPr/>
          </p:nvSpPr>
          <p:spPr bwMode="auto">
            <a:xfrm>
              <a:off x="2400" y="3504"/>
              <a:ext cx="9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classes</a:t>
              </a:r>
            </a:p>
          </p:txBody>
        </p:sp>
        <p:sp>
          <p:nvSpPr>
            <p:cNvPr id="698375" name="Oval 7"/>
            <p:cNvSpPr>
              <a:spLocks noChangeArrowheads="1"/>
            </p:cNvSpPr>
            <p:nvPr/>
          </p:nvSpPr>
          <p:spPr bwMode="auto">
            <a:xfrm>
              <a:off x="1104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76" name="Oval 8"/>
            <p:cNvSpPr>
              <a:spLocks noChangeArrowheads="1"/>
            </p:cNvSpPr>
            <p:nvPr/>
          </p:nvSpPr>
          <p:spPr bwMode="auto">
            <a:xfrm>
              <a:off x="1104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77" name="Oval 9"/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78" name="Oval 10"/>
            <p:cNvSpPr>
              <a:spLocks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79" name="Oval 11"/>
            <p:cNvSpPr>
              <a:spLocks noChangeArrowheads="1"/>
            </p:cNvSpPr>
            <p:nvPr/>
          </p:nvSpPr>
          <p:spPr bwMode="auto">
            <a:xfrm>
              <a:off x="2832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80" name="Oval 12"/>
            <p:cNvSpPr>
              <a:spLocks noChangeArrowheads="1"/>
            </p:cNvSpPr>
            <p:nvPr/>
          </p:nvSpPr>
          <p:spPr bwMode="auto">
            <a:xfrm>
              <a:off x="2832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81" name="Oval 13"/>
            <p:cNvSpPr>
              <a:spLocks noChangeArrowheads="1"/>
            </p:cNvSpPr>
            <p:nvPr/>
          </p:nvSpPr>
          <p:spPr bwMode="auto">
            <a:xfrm>
              <a:off x="2832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82" name="Oval 14"/>
            <p:cNvSpPr>
              <a:spLocks noChangeArrowheads="1"/>
            </p:cNvSpPr>
            <p:nvPr/>
          </p:nvSpPr>
          <p:spPr bwMode="auto">
            <a:xfrm>
              <a:off x="2832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83" name="Text Box 15"/>
            <p:cNvSpPr txBox="1">
              <a:spLocks noChangeArrowheads="1"/>
            </p:cNvSpPr>
            <p:nvPr/>
          </p:nvSpPr>
          <p:spPr bwMode="auto">
            <a:xfrm>
              <a:off x="960" y="930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S</a:t>
              </a:r>
            </a:p>
          </p:txBody>
        </p:sp>
        <p:sp>
          <p:nvSpPr>
            <p:cNvPr id="698384" name="Text Box 16"/>
            <p:cNvSpPr txBox="1">
              <a:spLocks noChangeArrowheads="1"/>
            </p:cNvSpPr>
            <p:nvPr/>
          </p:nvSpPr>
          <p:spPr bwMode="auto">
            <a:xfrm>
              <a:off x="2688" y="930"/>
              <a:ext cx="3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C</a:t>
              </a:r>
            </a:p>
          </p:txBody>
        </p:sp>
      </p:grpSp>
      <p:sp>
        <p:nvSpPr>
          <p:cNvPr id="698385" name="Rectangle 17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T</a:t>
            </a:r>
            <a:r>
              <a:rPr lang="en-US" smtClean="0">
                <a:solidFill>
                  <a:schemeClr val="accent2"/>
                </a:solidFill>
                <a:cs typeface="+mj-cs"/>
                <a:sym typeface="Euclid Extra" charset="0"/>
              </a:rPr>
              <a:t>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R</a:t>
            </a:r>
            <a:r>
              <a:rPr lang="en-US" sz="4800" b="0" smtClean="0">
                <a:solidFill>
                  <a:schemeClr val="tx1"/>
                </a:solidFill>
                <a:cs typeface="+mj-cs"/>
              </a:rPr>
              <a:t>: "</a:t>
            </a:r>
            <a:r>
              <a:rPr lang="en-US" b="0" smtClean="0">
                <a:solidFill>
                  <a:schemeClr val="tx1"/>
                </a:solidFill>
                <a:cs typeface="+mj-cs"/>
              </a:rPr>
              <a:t>instructed by"</a:t>
            </a:r>
          </a:p>
        </p:txBody>
      </p:sp>
      <p:grpSp>
        <p:nvGrpSpPr>
          <p:cNvPr id="22532" name="Group 18"/>
          <p:cNvGrpSpPr>
            <a:grpSpLocks/>
          </p:cNvGrpSpPr>
          <p:nvPr/>
        </p:nvGrpSpPr>
        <p:grpSpPr bwMode="auto">
          <a:xfrm>
            <a:off x="6324600" y="1520825"/>
            <a:ext cx="1752600" cy="4683125"/>
            <a:chOff x="3984" y="958"/>
            <a:chExt cx="1104" cy="2950"/>
          </a:xfrm>
        </p:grpSpPr>
        <p:sp>
          <p:nvSpPr>
            <p:cNvPr id="698387" name="Text Box 19"/>
            <p:cNvSpPr txBox="1">
              <a:spLocks noChangeArrowheads="1"/>
            </p:cNvSpPr>
            <p:nvPr/>
          </p:nvSpPr>
          <p:spPr bwMode="auto">
            <a:xfrm>
              <a:off x="4416" y="958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P</a:t>
              </a:r>
            </a:p>
          </p:txBody>
        </p:sp>
        <p:sp>
          <p:nvSpPr>
            <p:cNvPr id="698388" name="Oval 20"/>
            <p:cNvSpPr>
              <a:spLocks noChangeArrowheads="1"/>
            </p:cNvSpPr>
            <p:nvPr/>
          </p:nvSpPr>
          <p:spPr bwMode="auto">
            <a:xfrm>
              <a:off x="3984" y="1344"/>
              <a:ext cx="1104" cy="220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89" name="Text Box 21"/>
            <p:cNvSpPr txBox="1">
              <a:spLocks noChangeArrowheads="1"/>
            </p:cNvSpPr>
            <p:nvPr/>
          </p:nvSpPr>
          <p:spPr bwMode="auto">
            <a:xfrm>
              <a:off x="4224" y="3504"/>
              <a:ext cx="7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profs</a:t>
              </a:r>
            </a:p>
          </p:txBody>
        </p:sp>
        <p:sp>
          <p:nvSpPr>
            <p:cNvPr id="698390" name="Oval 22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91" name="Oval 23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92" name="Oval 24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93" name="Oval 25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94" name="Oval 26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95" name="Oval 27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96" name="Oval 28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97" name="Oval 29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698398" name="Line 30"/>
          <p:cNvSpPr>
            <a:spLocks noChangeShapeType="1"/>
          </p:cNvSpPr>
          <p:nvPr/>
        </p:nvSpPr>
        <p:spPr bwMode="auto">
          <a:xfrm>
            <a:off x="1866900" y="52578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8399" name="Line 31"/>
          <p:cNvSpPr>
            <a:spLocks noChangeShapeType="1"/>
          </p:cNvSpPr>
          <p:nvPr/>
        </p:nvSpPr>
        <p:spPr bwMode="auto">
          <a:xfrm flipV="1">
            <a:off x="1828800" y="2514600"/>
            <a:ext cx="26670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8400" name="Line 32"/>
          <p:cNvSpPr>
            <a:spLocks noChangeShapeType="1"/>
          </p:cNvSpPr>
          <p:nvPr/>
        </p:nvSpPr>
        <p:spPr bwMode="auto">
          <a:xfrm>
            <a:off x="1866900" y="2514600"/>
            <a:ext cx="2667000" cy="914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8401" name="Line 33"/>
          <p:cNvSpPr>
            <a:spLocks noChangeShapeType="1"/>
          </p:cNvSpPr>
          <p:nvPr/>
        </p:nvSpPr>
        <p:spPr bwMode="auto">
          <a:xfrm>
            <a:off x="1866900" y="2514600"/>
            <a:ext cx="2667000" cy="1752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8402" name="Text Box 34"/>
          <p:cNvSpPr txBox="1">
            <a:spLocks noChangeArrowheads="1"/>
          </p:cNvSpPr>
          <p:nvPr/>
        </p:nvSpPr>
        <p:spPr bwMode="auto">
          <a:xfrm>
            <a:off x="2971800" y="2066925"/>
            <a:ext cx="6032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>
                <a:solidFill>
                  <a:srgbClr val="000099"/>
                </a:solidFill>
                <a:cs typeface="+mn-cs"/>
              </a:rPr>
              <a:t>R</a:t>
            </a:r>
          </a:p>
        </p:txBody>
      </p:sp>
      <p:sp>
        <p:nvSpPr>
          <p:cNvPr id="698403" name="Line 35"/>
          <p:cNvSpPr>
            <a:spLocks noChangeShapeType="1"/>
          </p:cNvSpPr>
          <p:nvPr/>
        </p:nvSpPr>
        <p:spPr bwMode="auto">
          <a:xfrm>
            <a:off x="4610100" y="43434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8404" name="Line 36"/>
          <p:cNvSpPr>
            <a:spLocks noChangeShapeType="1"/>
          </p:cNvSpPr>
          <p:nvPr/>
        </p:nvSpPr>
        <p:spPr bwMode="auto">
          <a:xfrm>
            <a:off x="4610100" y="52578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8405" name="Text Box 37"/>
          <p:cNvSpPr txBox="1">
            <a:spLocks noChangeArrowheads="1"/>
          </p:cNvSpPr>
          <p:nvPr/>
        </p:nvSpPr>
        <p:spPr bwMode="auto">
          <a:xfrm>
            <a:off x="5638800" y="2066925"/>
            <a:ext cx="5651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>
                <a:solidFill>
                  <a:srgbClr val="000099"/>
                </a:solidFill>
                <a:cs typeface="+mn-cs"/>
              </a:rPr>
              <a:t>T</a:t>
            </a:r>
          </a:p>
        </p:txBody>
      </p:sp>
      <p:sp>
        <p:nvSpPr>
          <p:cNvPr id="698406" name="Line 38"/>
          <p:cNvSpPr>
            <a:spLocks noChangeShapeType="1"/>
          </p:cNvSpPr>
          <p:nvPr/>
        </p:nvSpPr>
        <p:spPr bwMode="auto">
          <a:xfrm flipV="1">
            <a:off x="4572000" y="2514600"/>
            <a:ext cx="26670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8407" name="Line 39"/>
          <p:cNvSpPr>
            <a:spLocks noChangeShapeType="1"/>
          </p:cNvSpPr>
          <p:nvPr/>
        </p:nvSpPr>
        <p:spPr bwMode="auto">
          <a:xfrm flipV="1">
            <a:off x="4572000" y="3429000"/>
            <a:ext cx="2667000" cy="914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29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914400" y="1476375"/>
            <a:ext cx="4495800" cy="4727575"/>
            <a:chOff x="576" y="930"/>
            <a:chExt cx="2832" cy="2978"/>
          </a:xfrm>
        </p:grpSpPr>
        <p:sp>
          <p:nvSpPr>
            <p:cNvPr id="699395" name="Oval 3"/>
            <p:cNvSpPr>
              <a:spLocks noChangeArrowheads="1"/>
            </p:cNvSpPr>
            <p:nvPr/>
          </p:nvSpPr>
          <p:spPr bwMode="auto">
            <a:xfrm>
              <a:off x="576" y="1344"/>
              <a:ext cx="1104" cy="2208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396" name="Oval 4"/>
            <p:cNvSpPr>
              <a:spLocks noChangeArrowheads="1"/>
            </p:cNvSpPr>
            <p:nvPr/>
          </p:nvSpPr>
          <p:spPr bwMode="auto">
            <a:xfrm>
              <a:off x="2304" y="1344"/>
              <a:ext cx="1104" cy="220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397" name="Text Box 5"/>
            <p:cNvSpPr txBox="1">
              <a:spLocks noChangeArrowheads="1"/>
            </p:cNvSpPr>
            <p:nvPr/>
          </p:nvSpPr>
          <p:spPr bwMode="auto">
            <a:xfrm>
              <a:off x="672" y="3504"/>
              <a:ext cx="10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students</a:t>
              </a:r>
            </a:p>
          </p:txBody>
        </p:sp>
        <p:sp>
          <p:nvSpPr>
            <p:cNvPr id="699398" name="Text Box 6"/>
            <p:cNvSpPr txBox="1">
              <a:spLocks noChangeArrowheads="1"/>
            </p:cNvSpPr>
            <p:nvPr/>
          </p:nvSpPr>
          <p:spPr bwMode="auto">
            <a:xfrm>
              <a:off x="2400" y="3504"/>
              <a:ext cx="9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classes</a:t>
              </a:r>
            </a:p>
          </p:txBody>
        </p:sp>
        <p:sp>
          <p:nvSpPr>
            <p:cNvPr id="699399" name="Oval 7"/>
            <p:cNvSpPr>
              <a:spLocks noChangeArrowheads="1"/>
            </p:cNvSpPr>
            <p:nvPr/>
          </p:nvSpPr>
          <p:spPr bwMode="auto">
            <a:xfrm>
              <a:off x="1104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00" name="Oval 8"/>
            <p:cNvSpPr>
              <a:spLocks noChangeArrowheads="1"/>
            </p:cNvSpPr>
            <p:nvPr/>
          </p:nvSpPr>
          <p:spPr bwMode="auto">
            <a:xfrm>
              <a:off x="1104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01" name="Oval 9"/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02" name="Oval 10"/>
            <p:cNvSpPr>
              <a:spLocks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03" name="Oval 11"/>
            <p:cNvSpPr>
              <a:spLocks noChangeArrowheads="1"/>
            </p:cNvSpPr>
            <p:nvPr/>
          </p:nvSpPr>
          <p:spPr bwMode="auto">
            <a:xfrm>
              <a:off x="2832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04" name="Oval 12"/>
            <p:cNvSpPr>
              <a:spLocks noChangeArrowheads="1"/>
            </p:cNvSpPr>
            <p:nvPr/>
          </p:nvSpPr>
          <p:spPr bwMode="auto">
            <a:xfrm>
              <a:off x="2832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05" name="Oval 13"/>
            <p:cNvSpPr>
              <a:spLocks noChangeArrowheads="1"/>
            </p:cNvSpPr>
            <p:nvPr/>
          </p:nvSpPr>
          <p:spPr bwMode="auto">
            <a:xfrm>
              <a:off x="2832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06" name="Oval 14"/>
            <p:cNvSpPr>
              <a:spLocks noChangeArrowheads="1"/>
            </p:cNvSpPr>
            <p:nvPr/>
          </p:nvSpPr>
          <p:spPr bwMode="auto">
            <a:xfrm>
              <a:off x="2832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07" name="Text Box 15"/>
            <p:cNvSpPr txBox="1">
              <a:spLocks noChangeArrowheads="1"/>
            </p:cNvSpPr>
            <p:nvPr/>
          </p:nvSpPr>
          <p:spPr bwMode="auto">
            <a:xfrm>
              <a:off x="960" y="930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S</a:t>
              </a:r>
            </a:p>
          </p:txBody>
        </p:sp>
        <p:sp>
          <p:nvSpPr>
            <p:cNvPr id="699408" name="Text Box 16"/>
            <p:cNvSpPr txBox="1">
              <a:spLocks noChangeArrowheads="1"/>
            </p:cNvSpPr>
            <p:nvPr/>
          </p:nvSpPr>
          <p:spPr bwMode="auto">
            <a:xfrm>
              <a:off x="2688" y="930"/>
              <a:ext cx="3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C</a:t>
              </a:r>
            </a:p>
          </p:txBody>
        </p:sp>
      </p:grpSp>
      <p:sp>
        <p:nvSpPr>
          <p:cNvPr id="699409" name="Rectangle 17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T</a:t>
            </a:r>
            <a:r>
              <a:rPr lang="en-US" smtClean="0">
                <a:solidFill>
                  <a:schemeClr val="accent2"/>
                </a:solidFill>
                <a:cs typeface="+mj-cs"/>
                <a:sym typeface="Euclid Extra" charset="0"/>
              </a:rPr>
              <a:t>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R</a:t>
            </a:r>
            <a:r>
              <a:rPr lang="en-US" sz="4800" b="0" smtClean="0">
                <a:solidFill>
                  <a:schemeClr val="tx1"/>
                </a:solidFill>
                <a:cs typeface="+mj-cs"/>
              </a:rPr>
              <a:t>: "</a:t>
            </a:r>
            <a:r>
              <a:rPr lang="en-US" b="0" smtClean="0">
                <a:solidFill>
                  <a:schemeClr val="tx1"/>
                </a:solidFill>
                <a:cs typeface="+mj-cs"/>
              </a:rPr>
              <a:t>instructed by"</a:t>
            </a:r>
          </a:p>
        </p:txBody>
      </p:sp>
      <p:grpSp>
        <p:nvGrpSpPr>
          <p:cNvPr id="23556" name="Group 18"/>
          <p:cNvGrpSpPr>
            <a:grpSpLocks/>
          </p:cNvGrpSpPr>
          <p:nvPr/>
        </p:nvGrpSpPr>
        <p:grpSpPr bwMode="auto">
          <a:xfrm>
            <a:off x="6324600" y="1520825"/>
            <a:ext cx="1752600" cy="4683125"/>
            <a:chOff x="3984" y="958"/>
            <a:chExt cx="1104" cy="2950"/>
          </a:xfrm>
        </p:grpSpPr>
        <p:sp>
          <p:nvSpPr>
            <p:cNvPr id="699411" name="Text Box 19"/>
            <p:cNvSpPr txBox="1">
              <a:spLocks noChangeArrowheads="1"/>
            </p:cNvSpPr>
            <p:nvPr/>
          </p:nvSpPr>
          <p:spPr bwMode="auto">
            <a:xfrm>
              <a:off x="4416" y="958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P</a:t>
              </a:r>
            </a:p>
          </p:txBody>
        </p:sp>
        <p:sp>
          <p:nvSpPr>
            <p:cNvPr id="699412" name="Oval 20"/>
            <p:cNvSpPr>
              <a:spLocks noChangeArrowheads="1"/>
            </p:cNvSpPr>
            <p:nvPr/>
          </p:nvSpPr>
          <p:spPr bwMode="auto">
            <a:xfrm>
              <a:off x="3984" y="1344"/>
              <a:ext cx="1104" cy="220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13" name="Text Box 21"/>
            <p:cNvSpPr txBox="1">
              <a:spLocks noChangeArrowheads="1"/>
            </p:cNvSpPr>
            <p:nvPr/>
          </p:nvSpPr>
          <p:spPr bwMode="auto">
            <a:xfrm>
              <a:off x="4224" y="3504"/>
              <a:ext cx="7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profs</a:t>
              </a:r>
            </a:p>
          </p:txBody>
        </p:sp>
        <p:sp>
          <p:nvSpPr>
            <p:cNvPr id="699414" name="Oval 22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15" name="Oval 23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16" name="Oval 24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17" name="Oval 25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18" name="Oval 26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19" name="Oval 27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20" name="Oval 28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21" name="Oval 29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699422" name="Line 30"/>
          <p:cNvSpPr>
            <a:spLocks noChangeShapeType="1"/>
          </p:cNvSpPr>
          <p:nvPr/>
        </p:nvSpPr>
        <p:spPr bwMode="auto">
          <a:xfrm>
            <a:off x="1866900" y="52578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9423" name="Line 31"/>
          <p:cNvSpPr>
            <a:spLocks noChangeShapeType="1"/>
          </p:cNvSpPr>
          <p:nvPr/>
        </p:nvSpPr>
        <p:spPr bwMode="auto">
          <a:xfrm flipV="1">
            <a:off x="1828800" y="2514600"/>
            <a:ext cx="26670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9424" name="Line 32"/>
          <p:cNvSpPr>
            <a:spLocks noChangeShapeType="1"/>
          </p:cNvSpPr>
          <p:nvPr/>
        </p:nvSpPr>
        <p:spPr bwMode="auto">
          <a:xfrm>
            <a:off x="1866900" y="2514600"/>
            <a:ext cx="2667000" cy="914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9425" name="Line 33"/>
          <p:cNvSpPr>
            <a:spLocks noChangeShapeType="1"/>
          </p:cNvSpPr>
          <p:nvPr/>
        </p:nvSpPr>
        <p:spPr bwMode="auto">
          <a:xfrm>
            <a:off x="1866900" y="2514600"/>
            <a:ext cx="2667000" cy="1752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9426" name="Text Box 34"/>
          <p:cNvSpPr txBox="1">
            <a:spLocks noChangeArrowheads="1"/>
          </p:cNvSpPr>
          <p:nvPr/>
        </p:nvSpPr>
        <p:spPr bwMode="auto">
          <a:xfrm>
            <a:off x="2971800" y="2066925"/>
            <a:ext cx="6032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>
                <a:solidFill>
                  <a:srgbClr val="000099"/>
                </a:solidFill>
                <a:cs typeface="+mn-cs"/>
              </a:rPr>
              <a:t>R</a:t>
            </a:r>
          </a:p>
        </p:txBody>
      </p:sp>
      <p:sp>
        <p:nvSpPr>
          <p:cNvPr id="699427" name="Line 35"/>
          <p:cNvSpPr>
            <a:spLocks noChangeShapeType="1"/>
          </p:cNvSpPr>
          <p:nvPr/>
        </p:nvSpPr>
        <p:spPr bwMode="auto">
          <a:xfrm>
            <a:off x="4610100" y="43434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9428" name="Line 36"/>
          <p:cNvSpPr>
            <a:spLocks noChangeShapeType="1"/>
          </p:cNvSpPr>
          <p:nvPr/>
        </p:nvSpPr>
        <p:spPr bwMode="auto">
          <a:xfrm>
            <a:off x="4610100" y="5257800"/>
            <a:ext cx="2667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9429" name="Text Box 37"/>
          <p:cNvSpPr txBox="1">
            <a:spLocks noChangeArrowheads="1"/>
          </p:cNvSpPr>
          <p:nvPr/>
        </p:nvSpPr>
        <p:spPr bwMode="auto">
          <a:xfrm>
            <a:off x="5638800" y="2066925"/>
            <a:ext cx="5651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>
                <a:solidFill>
                  <a:srgbClr val="000099"/>
                </a:solidFill>
                <a:cs typeface="+mn-cs"/>
              </a:rPr>
              <a:t>T</a:t>
            </a:r>
          </a:p>
        </p:txBody>
      </p:sp>
      <p:sp>
        <p:nvSpPr>
          <p:cNvPr id="699430" name="Line 38"/>
          <p:cNvSpPr>
            <a:spLocks noChangeShapeType="1"/>
          </p:cNvSpPr>
          <p:nvPr/>
        </p:nvSpPr>
        <p:spPr bwMode="auto">
          <a:xfrm flipV="1">
            <a:off x="4572000" y="2514600"/>
            <a:ext cx="26670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9431" name="Line 39"/>
          <p:cNvSpPr>
            <a:spLocks noChangeShapeType="1"/>
          </p:cNvSpPr>
          <p:nvPr/>
        </p:nvSpPr>
        <p:spPr bwMode="auto">
          <a:xfrm flipV="1">
            <a:off x="4572000" y="3429000"/>
            <a:ext cx="2667000" cy="914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38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3" name="Oval 3"/>
          <p:cNvSpPr>
            <a:spLocks noChangeArrowheads="1"/>
          </p:cNvSpPr>
          <p:nvPr/>
        </p:nvSpPr>
        <p:spPr bwMode="auto">
          <a:xfrm>
            <a:off x="914400" y="2133600"/>
            <a:ext cx="1752600" cy="350520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1445" name="Text Box 5"/>
          <p:cNvSpPr txBox="1">
            <a:spLocks noChangeArrowheads="1"/>
          </p:cNvSpPr>
          <p:nvPr/>
        </p:nvSpPr>
        <p:spPr bwMode="auto">
          <a:xfrm>
            <a:off x="1066800" y="5562600"/>
            <a:ext cx="168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600" i="0">
                <a:cs typeface="+mn-cs"/>
              </a:rPr>
              <a:t>students</a:t>
            </a:r>
          </a:p>
        </p:txBody>
      </p:sp>
      <p:sp>
        <p:nvSpPr>
          <p:cNvPr id="701447" name="Oval 7"/>
          <p:cNvSpPr>
            <a:spLocks noChangeArrowheads="1"/>
          </p:cNvSpPr>
          <p:nvPr/>
        </p:nvSpPr>
        <p:spPr bwMode="auto">
          <a:xfrm>
            <a:off x="17526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1448" name="Oval 8"/>
          <p:cNvSpPr>
            <a:spLocks noChangeArrowheads="1"/>
          </p:cNvSpPr>
          <p:nvPr/>
        </p:nvSpPr>
        <p:spPr bwMode="auto">
          <a:xfrm>
            <a:off x="17526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1449" name="Oval 9"/>
          <p:cNvSpPr>
            <a:spLocks noChangeArrowheads="1"/>
          </p:cNvSpPr>
          <p:nvPr/>
        </p:nvSpPr>
        <p:spPr bwMode="auto">
          <a:xfrm>
            <a:off x="17526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1450" name="Oval 10"/>
          <p:cNvSpPr>
            <a:spLocks noChangeArrowheads="1"/>
          </p:cNvSpPr>
          <p:nvPr/>
        </p:nvSpPr>
        <p:spPr bwMode="auto">
          <a:xfrm>
            <a:off x="17526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1455" name="Text Box 15"/>
          <p:cNvSpPr txBox="1">
            <a:spLocks noChangeArrowheads="1"/>
          </p:cNvSpPr>
          <p:nvPr/>
        </p:nvSpPr>
        <p:spPr bwMode="auto">
          <a:xfrm>
            <a:off x="1524000" y="1476375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>
                <a:solidFill>
                  <a:srgbClr val="008000"/>
                </a:solidFill>
                <a:cs typeface="+mn-cs"/>
              </a:rPr>
              <a:t>S</a:t>
            </a:r>
          </a:p>
        </p:txBody>
      </p:sp>
      <p:sp>
        <p:nvSpPr>
          <p:cNvPr id="701457" name="Rectangle 17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T</a:t>
            </a:r>
            <a:r>
              <a:rPr lang="en-US" smtClean="0">
                <a:solidFill>
                  <a:schemeClr val="accent2"/>
                </a:solidFill>
                <a:cs typeface="+mj-cs"/>
                <a:sym typeface="Euclid Extra" charset="0"/>
              </a:rPr>
              <a:t>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R</a:t>
            </a:r>
            <a:r>
              <a:rPr lang="en-US" sz="4800" b="0" smtClean="0">
                <a:solidFill>
                  <a:schemeClr val="tx1"/>
                </a:solidFill>
                <a:cs typeface="+mj-cs"/>
              </a:rPr>
              <a:t>: "</a:t>
            </a:r>
            <a:r>
              <a:rPr lang="en-US" b="0" smtClean="0">
                <a:solidFill>
                  <a:schemeClr val="tx1"/>
                </a:solidFill>
                <a:cs typeface="+mj-cs"/>
              </a:rPr>
              <a:t>instructed by"</a:t>
            </a:r>
          </a:p>
        </p:txBody>
      </p:sp>
      <p:grpSp>
        <p:nvGrpSpPr>
          <p:cNvPr id="24586" name="Group 18"/>
          <p:cNvGrpSpPr>
            <a:grpSpLocks/>
          </p:cNvGrpSpPr>
          <p:nvPr/>
        </p:nvGrpSpPr>
        <p:grpSpPr bwMode="auto">
          <a:xfrm>
            <a:off x="6324600" y="1520825"/>
            <a:ext cx="1752600" cy="4683125"/>
            <a:chOff x="3984" y="958"/>
            <a:chExt cx="1104" cy="2950"/>
          </a:xfrm>
        </p:grpSpPr>
        <p:sp>
          <p:nvSpPr>
            <p:cNvPr id="701459" name="Text Box 19"/>
            <p:cNvSpPr txBox="1">
              <a:spLocks noChangeArrowheads="1"/>
            </p:cNvSpPr>
            <p:nvPr/>
          </p:nvSpPr>
          <p:spPr bwMode="auto">
            <a:xfrm>
              <a:off x="4416" y="958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P</a:t>
              </a:r>
            </a:p>
          </p:txBody>
        </p:sp>
        <p:sp>
          <p:nvSpPr>
            <p:cNvPr id="701460" name="Oval 20"/>
            <p:cNvSpPr>
              <a:spLocks noChangeArrowheads="1"/>
            </p:cNvSpPr>
            <p:nvPr/>
          </p:nvSpPr>
          <p:spPr bwMode="auto">
            <a:xfrm>
              <a:off x="3984" y="1344"/>
              <a:ext cx="1104" cy="220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1461" name="Text Box 21"/>
            <p:cNvSpPr txBox="1">
              <a:spLocks noChangeArrowheads="1"/>
            </p:cNvSpPr>
            <p:nvPr/>
          </p:nvSpPr>
          <p:spPr bwMode="auto">
            <a:xfrm>
              <a:off x="4224" y="3504"/>
              <a:ext cx="7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profs</a:t>
              </a:r>
            </a:p>
          </p:txBody>
        </p:sp>
        <p:sp>
          <p:nvSpPr>
            <p:cNvPr id="701462" name="Oval 22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1463" name="Oval 23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1464" name="Oval 24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1465" name="Oval 25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1466" name="Oval 26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1467" name="Oval 27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1468" name="Oval 28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1469" name="Oval 29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01470" name="Line 30"/>
          <p:cNvSpPr>
            <a:spLocks noChangeShapeType="1"/>
          </p:cNvSpPr>
          <p:nvPr/>
        </p:nvSpPr>
        <p:spPr bwMode="auto">
          <a:xfrm>
            <a:off x="1866900" y="52578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1472" name="Line 32"/>
          <p:cNvSpPr>
            <a:spLocks noChangeShapeType="1"/>
          </p:cNvSpPr>
          <p:nvPr/>
        </p:nvSpPr>
        <p:spPr bwMode="auto">
          <a:xfrm>
            <a:off x="1866900" y="2514600"/>
            <a:ext cx="2667000" cy="914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1473" name="Line 33"/>
          <p:cNvSpPr>
            <a:spLocks noChangeShapeType="1"/>
          </p:cNvSpPr>
          <p:nvPr/>
        </p:nvSpPr>
        <p:spPr bwMode="auto">
          <a:xfrm>
            <a:off x="1866900" y="2514600"/>
            <a:ext cx="2667000" cy="1752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1474" name="Text Box 34"/>
          <p:cNvSpPr txBox="1">
            <a:spLocks noChangeArrowheads="1"/>
          </p:cNvSpPr>
          <p:nvPr/>
        </p:nvSpPr>
        <p:spPr bwMode="auto">
          <a:xfrm>
            <a:off x="2971800" y="2066925"/>
            <a:ext cx="6032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>
                <a:solidFill>
                  <a:srgbClr val="000099"/>
                </a:solidFill>
                <a:cs typeface="+mn-cs"/>
              </a:rPr>
              <a:t>R</a:t>
            </a:r>
          </a:p>
        </p:txBody>
      </p:sp>
      <p:sp>
        <p:nvSpPr>
          <p:cNvPr id="701475" name="Line 35"/>
          <p:cNvSpPr>
            <a:spLocks noChangeShapeType="1"/>
          </p:cNvSpPr>
          <p:nvPr/>
        </p:nvSpPr>
        <p:spPr bwMode="auto">
          <a:xfrm>
            <a:off x="4610100" y="43434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1476" name="Line 36"/>
          <p:cNvSpPr>
            <a:spLocks noChangeShapeType="1"/>
          </p:cNvSpPr>
          <p:nvPr/>
        </p:nvSpPr>
        <p:spPr bwMode="auto">
          <a:xfrm>
            <a:off x="4610100" y="5257800"/>
            <a:ext cx="2667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1477" name="Text Box 37"/>
          <p:cNvSpPr txBox="1">
            <a:spLocks noChangeArrowheads="1"/>
          </p:cNvSpPr>
          <p:nvPr/>
        </p:nvSpPr>
        <p:spPr bwMode="auto">
          <a:xfrm>
            <a:off x="5638800" y="2066925"/>
            <a:ext cx="5651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>
                <a:solidFill>
                  <a:srgbClr val="000099"/>
                </a:solidFill>
                <a:cs typeface="+mn-cs"/>
              </a:rPr>
              <a:t>T</a:t>
            </a:r>
          </a:p>
        </p:txBody>
      </p:sp>
      <p:sp>
        <p:nvSpPr>
          <p:cNvPr id="701478" name="Line 38"/>
          <p:cNvSpPr>
            <a:spLocks noChangeShapeType="1"/>
          </p:cNvSpPr>
          <p:nvPr/>
        </p:nvSpPr>
        <p:spPr bwMode="auto">
          <a:xfrm flipV="1">
            <a:off x="4572000" y="2514600"/>
            <a:ext cx="26670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1479" name="Line 39"/>
          <p:cNvSpPr>
            <a:spLocks noChangeShapeType="1"/>
          </p:cNvSpPr>
          <p:nvPr/>
        </p:nvSpPr>
        <p:spPr bwMode="auto">
          <a:xfrm flipV="1">
            <a:off x="4572000" y="3429000"/>
            <a:ext cx="2667000" cy="914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46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Oval 2"/>
          <p:cNvSpPr>
            <a:spLocks noChangeArrowheads="1"/>
          </p:cNvSpPr>
          <p:nvPr/>
        </p:nvSpPr>
        <p:spPr bwMode="auto">
          <a:xfrm>
            <a:off x="914400" y="2133600"/>
            <a:ext cx="1752600" cy="350520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2467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168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600" i="0">
                <a:cs typeface="+mn-cs"/>
              </a:rPr>
              <a:t>students</a:t>
            </a:r>
          </a:p>
        </p:txBody>
      </p:sp>
      <p:sp>
        <p:nvSpPr>
          <p:cNvPr id="702468" name="Oval 4"/>
          <p:cNvSpPr>
            <a:spLocks noChangeArrowheads="1"/>
          </p:cNvSpPr>
          <p:nvPr/>
        </p:nvSpPr>
        <p:spPr bwMode="auto">
          <a:xfrm>
            <a:off x="17526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2469" name="Oval 5"/>
          <p:cNvSpPr>
            <a:spLocks noChangeArrowheads="1"/>
          </p:cNvSpPr>
          <p:nvPr/>
        </p:nvSpPr>
        <p:spPr bwMode="auto">
          <a:xfrm>
            <a:off x="17526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2470" name="Oval 6"/>
          <p:cNvSpPr>
            <a:spLocks noChangeArrowheads="1"/>
          </p:cNvSpPr>
          <p:nvPr/>
        </p:nvSpPr>
        <p:spPr bwMode="auto">
          <a:xfrm>
            <a:off x="17526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2471" name="Oval 7"/>
          <p:cNvSpPr>
            <a:spLocks noChangeArrowheads="1"/>
          </p:cNvSpPr>
          <p:nvPr/>
        </p:nvSpPr>
        <p:spPr bwMode="auto">
          <a:xfrm>
            <a:off x="17526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2472" name="Text Box 8"/>
          <p:cNvSpPr txBox="1">
            <a:spLocks noChangeArrowheads="1"/>
          </p:cNvSpPr>
          <p:nvPr/>
        </p:nvSpPr>
        <p:spPr bwMode="auto">
          <a:xfrm>
            <a:off x="1524000" y="1476375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>
                <a:solidFill>
                  <a:srgbClr val="008000"/>
                </a:solidFill>
                <a:cs typeface="+mn-cs"/>
              </a:rPr>
              <a:t>S</a:t>
            </a:r>
          </a:p>
        </p:txBody>
      </p:sp>
      <p:sp>
        <p:nvSpPr>
          <p:cNvPr id="702473" name="Rectangle 9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0" smtClean="0">
                <a:solidFill>
                  <a:schemeClr val="tx1"/>
                </a:solidFill>
                <a:cs typeface="+mj-cs"/>
              </a:rPr>
              <a:t>The  "instructed by" Relation</a:t>
            </a:r>
          </a:p>
        </p:txBody>
      </p: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6324600" y="1520825"/>
            <a:ext cx="1752600" cy="4683125"/>
            <a:chOff x="3984" y="958"/>
            <a:chExt cx="1104" cy="2950"/>
          </a:xfrm>
        </p:grpSpPr>
        <p:sp>
          <p:nvSpPr>
            <p:cNvPr id="702475" name="Text Box 11"/>
            <p:cNvSpPr txBox="1">
              <a:spLocks noChangeArrowheads="1"/>
            </p:cNvSpPr>
            <p:nvPr/>
          </p:nvSpPr>
          <p:spPr bwMode="auto">
            <a:xfrm>
              <a:off x="4416" y="958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P</a:t>
              </a:r>
            </a:p>
          </p:txBody>
        </p:sp>
        <p:sp>
          <p:nvSpPr>
            <p:cNvPr id="702476" name="Oval 12"/>
            <p:cNvSpPr>
              <a:spLocks noChangeArrowheads="1"/>
            </p:cNvSpPr>
            <p:nvPr/>
          </p:nvSpPr>
          <p:spPr bwMode="auto">
            <a:xfrm>
              <a:off x="3984" y="1344"/>
              <a:ext cx="1104" cy="220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2477" name="Text Box 13"/>
            <p:cNvSpPr txBox="1">
              <a:spLocks noChangeArrowheads="1"/>
            </p:cNvSpPr>
            <p:nvPr/>
          </p:nvSpPr>
          <p:spPr bwMode="auto">
            <a:xfrm>
              <a:off x="4224" y="3504"/>
              <a:ext cx="7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profs</a:t>
              </a:r>
            </a:p>
          </p:txBody>
        </p:sp>
        <p:sp>
          <p:nvSpPr>
            <p:cNvPr id="702478" name="Oval 14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2479" name="Oval 15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2480" name="Oval 16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2481" name="Oval 17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2482" name="Oval 18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2483" name="Oval 19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2484" name="Oval 20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2485" name="Oval 21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02486" name="Line 22"/>
          <p:cNvSpPr>
            <a:spLocks noChangeShapeType="1"/>
          </p:cNvSpPr>
          <p:nvPr/>
        </p:nvSpPr>
        <p:spPr bwMode="auto">
          <a:xfrm>
            <a:off x="1905000" y="5257800"/>
            <a:ext cx="5334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2487" name="Line 23"/>
          <p:cNvSpPr>
            <a:spLocks noChangeShapeType="1"/>
          </p:cNvSpPr>
          <p:nvPr/>
        </p:nvSpPr>
        <p:spPr bwMode="auto">
          <a:xfrm>
            <a:off x="1905000" y="2514600"/>
            <a:ext cx="533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2488" name="Line 24"/>
          <p:cNvSpPr>
            <a:spLocks noChangeShapeType="1"/>
          </p:cNvSpPr>
          <p:nvPr/>
        </p:nvSpPr>
        <p:spPr bwMode="auto">
          <a:xfrm>
            <a:off x="1924050" y="3429000"/>
            <a:ext cx="5295900" cy="914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2494" name="Line 30"/>
          <p:cNvSpPr>
            <a:spLocks noChangeShapeType="1"/>
          </p:cNvSpPr>
          <p:nvPr/>
        </p:nvSpPr>
        <p:spPr bwMode="auto">
          <a:xfrm flipV="1">
            <a:off x="1905000" y="3429000"/>
            <a:ext cx="533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2495" name="Rectangle 31"/>
          <p:cNvSpPr>
            <a:spLocks noChangeArrowheads="1"/>
          </p:cNvSpPr>
          <p:nvPr/>
        </p:nvSpPr>
        <p:spPr bwMode="auto">
          <a:xfrm>
            <a:off x="3725863" y="1595438"/>
            <a:ext cx="12362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742950" indent="-285750">
              <a:defRPr/>
            </a:pPr>
            <a:r>
              <a:rPr lang="en-US" sz="4800" dirty="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4000" b="1" dirty="0">
                <a:solidFill>
                  <a:prstClr val="black"/>
                </a:solidFill>
                <a:latin typeface="Euclid Symbol" charset="2"/>
                <a:cs typeface="Euclid Symbol" charset="2"/>
              </a:rPr>
              <a:t>∘</a:t>
            </a:r>
            <a:r>
              <a:rPr lang="en-US" sz="4800" dirty="0" smtClean="0">
                <a:solidFill>
                  <a:srgbClr val="000099"/>
                </a:solidFill>
                <a:cs typeface="+mn-cs"/>
              </a:rPr>
              <a:t>R</a:t>
            </a:r>
            <a:endParaRPr lang="en-US" sz="4800" dirty="0">
              <a:solidFill>
                <a:srgbClr val="000099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59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Oval 2"/>
          <p:cNvSpPr>
            <a:spLocks noChangeArrowheads="1"/>
          </p:cNvSpPr>
          <p:nvPr/>
        </p:nvSpPr>
        <p:spPr bwMode="auto">
          <a:xfrm>
            <a:off x="914400" y="2133600"/>
            <a:ext cx="1752600" cy="350520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168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600" i="0">
                <a:cs typeface="+mn-cs"/>
              </a:rPr>
              <a:t>students</a:t>
            </a:r>
          </a:p>
        </p:txBody>
      </p:sp>
      <p:sp>
        <p:nvSpPr>
          <p:cNvPr id="703492" name="Oval 4"/>
          <p:cNvSpPr>
            <a:spLocks noChangeArrowheads="1"/>
          </p:cNvSpPr>
          <p:nvPr/>
        </p:nvSpPr>
        <p:spPr bwMode="auto">
          <a:xfrm>
            <a:off x="17526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3493" name="Oval 5"/>
          <p:cNvSpPr>
            <a:spLocks noChangeArrowheads="1"/>
          </p:cNvSpPr>
          <p:nvPr/>
        </p:nvSpPr>
        <p:spPr bwMode="auto">
          <a:xfrm>
            <a:off x="17526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3494" name="Oval 6"/>
          <p:cNvSpPr>
            <a:spLocks noChangeArrowheads="1"/>
          </p:cNvSpPr>
          <p:nvPr/>
        </p:nvSpPr>
        <p:spPr bwMode="auto">
          <a:xfrm>
            <a:off x="17526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3495" name="Oval 7"/>
          <p:cNvSpPr>
            <a:spLocks noChangeArrowheads="1"/>
          </p:cNvSpPr>
          <p:nvPr/>
        </p:nvSpPr>
        <p:spPr bwMode="auto">
          <a:xfrm>
            <a:off x="17526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3496" name="Text Box 8"/>
          <p:cNvSpPr txBox="1">
            <a:spLocks noChangeArrowheads="1"/>
          </p:cNvSpPr>
          <p:nvPr/>
        </p:nvSpPr>
        <p:spPr bwMode="auto">
          <a:xfrm>
            <a:off x="1524000" y="1476375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>
                <a:solidFill>
                  <a:srgbClr val="008000"/>
                </a:solidFill>
                <a:cs typeface="+mn-cs"/>
              </a:rPr>
              <a:t>S</a:t>
            </a:r>
          </a:p>
        </p:txBody>
      </p:sp>
      <p:sp>
        <p:nvSpPr>
          <p:cNvPr id="703497" name="Rectangle 9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0" smtClean="0">
                <a:solidFill>
                  <a:schemeClr val="tx1"/>
                </a:solidFill>
                <a:cs typeface="+mj-cs"/>
              </a:rPr>
              <a:t>The  "</a:t>
            </a:r>
            <a:r>
              <a:rPr lang="en-US" b="0" smtClean="0">
                <a:solidFill>
                  <a:schemeClr val="accent2"/>
                </a:solidFill>
                <a:cs typeface="+mj-cs"/>
              </a:rPr>
              <a:t>not</a:t>
            </a:r>
            <a:r>
              <a:rPr lang="en-US" b="0" smtClean="0">
                <a:solidFill>
                  <a:schemeClr val="tx1"/>
                </a:solidFill>
                <a:cs typeface="+mj-cs"/>
              </a:rPr>
              <a:t> instructed by" Relation</a:t>
            </a:r>
          </a:p>
        </p:txBody>
      </p:sp>
      <p:grpSp>
        <p:nvGrpSpPr>
          <p:cNvPr id="26634" name="Group 10"/>
          <p:cNvGrpSpPr>
            <a:grpSpLocks/>
          </p:cNvGrpSpPr>
          <p:nvPr/>
        </p:nvGrpSpPr>
        <p:grpSpPr bwMode="auto">
          <a:xfrm>
            <a:off x="6324600" y="1520825"/>
            <a:ext cx="1752600" cy="4683125"/>
            <a:chOff x="3984" y="958"/>
            <a:chExt cx="1104" cy="2950"/>
          </a:xfrm>
        </p:grpSpPr>
        <p:sp>
          <p:nvSpPr>
            <p:cNvPr id="703499" name="Text Box 11"/>
            <p:cNvSpPr txBox="1">
              <a:spLocks noChangeArrowheads="1"/>
            </p:cNvSpPr>
            <p:nvPr/>
          </p:nvSpPr>
          <p:spPr bwMode="auto">
            <a:xfrm>
              <a:off x="4416" y="958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P</a:t>
              </a:r>
            </a:p>
          </p:txBody>
        </p:sp>
        <p:sp>
          <p:nvSpPr>
            <p:cNvPr id="703500" name="Oval 12"/>
            <p:cNvSpPr>
              <a:spLocks noChangeArrowheads="1"/>
            </p:cNvSpPr>
            <p:nvPr/>
          </p:nvSpPr>
          <p:spPr bwMode="auto">
            <a:xfrm>
              <a:off x="3984" y="1344"/>
              <a:ext cx="1104" cy="220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3501" name="Text Box 13"/>
            <p:cNvSpPr txBox="1">
              <a:spLocks noChangeArrowheads="1"/>
            </p:cNvSpPr>
            <p:nvPr/>
          </p:nvSpPr>
          <p:spPr bwMode="auto">
            <a:xfrm>
              <a:off x="4224" y="3504"/>
              <a:ext cx="7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profs</a:t>
              </a:r>
            </a:p>
          </p:txBody>
        </p:sp>
        <p:sp>
          <p:nvSpPr>
            <p:cNvPr id="703502" name="Oval 14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3503" name="Oval 15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3504" name="Oval 16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3505" name="Oval 17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3506" name="Oval 18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3507" name="Oval 19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3508" name="Oval 20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3509" name="Oval 21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03510" name="Line 22"/>
          <p:cNvSpPr>
            <a:spLocks noChangeShapeType="1"/>
          </p:cNvSpPr>
          <p:nvPr/>
        </p:nvSpPr>
        <p:spPr bwMode="auto">
          <a:xfrm>
            <a:off x="1905000" y="2514600"/>
            <a:ext cx="5334000" cy="2743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3511" name="Line 23"/>
          <p:cNvSpPr>
            <a:spLocks noChangeShapeType="1"/>
          </p:cNvSpPr>
          <p:nvPr/>
        </p:nvSpPr>
        <p:spPr bwMode="auto">
          <a:xfrm>
            <a:off x="1905000" y="2514600"/>
            <a:ext cx="5334000" cy="1752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3513" name="Line 25"/>
          <p:cNvSpPr>
            <a:spLocks noChangeShapeType="1"/>
          </p:cNvSpPr>
          <p:nvPr/>
        </p:nvSpPr>
        <p:spPr bwMode="auto">
          <a:xfrm>
            <a:off x="1905000" y="2514600"/>
            <a:ext cx="53340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3517" name="Line 29"/>
          <p:cNvSpPr>
            <a:spLocks noChangeShapeType="1"/>
          </p:cNvSpPr>
          <p:nvPr/>
        </p:nvSpPr>
        <p:spPr bwMode="auto">
          <a:xfrm flipV="1">
            <a:off x="1905000" y="2514600"/>
            <a:ext cx="53340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3518" name="Line 30"/>
          <p:cNvSpPr>
            <a:spLocks noChangeShapeType="1"/>
          </p:cNvSpPr>
          <p:nvPr/>
        </p:nvSpPr>
        <p:spPr bwMode="auto">
          <a:xfrm>
            <a:off x="1828800" y="3429000"/>
            <a:ext cx="5410200" cy="1828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3519" name="Line 31"/>
          <p:cNvSpPr>
            <a:spLocks noChangeShapeType="1"/>
          </p:cNvSpPr>
          <p:nvPr/>
        </p:nvSpPr>
        <p:spPr bwMode="auto">
          <a:xfrm flipV="1">
            <a:off x="1866900" y="3657600"/>
            <a:ext cx="1638300" cy="685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3520" name="Line 32"/>
          <p:cNvSpPr>
            <a:spLocks noChangeShapeType="1"/>
          </p:cNvSpPr>
          <p:nvPr/>
        </p:nvSpPr>
        <p:spPr bwMode="auto">
          <a:xfrm flipV="1">
            <a:off x="1866900" y="5029200"/>
            <a:ext cx="1714500" cy="228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3521" name="Text Box 33"/>
          <p:cNvSpPr txBox="1">
            <a:spLocks noChangeArrowheads="1"/>
          </p:cNvSpPr>
          <p:nvPr/>
        </p:nvSpPr>
        <p:spPr bwMode="auto">
          <a:xfrm>
            <a:off x="2286000" y="4191000"/>
            <a:ext cx="827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i="0" smtClean="0">
                <a:solidFill>
                  <a:srgbClr val="FF00FF"/>
                </a:solidFill>
                <a:cs typeface="+mn-cs"/>
                <a:sym typeface="Euclid Extra" charset="0"/>
              </a:rPr>
              <a:t></a:t>
            </a:r>
          </a:p>
        </p:txBody>
      </p:sp>
    </p:spTree>
    <p:extLst>
      <p:ext uri="{BB962C8B-B14F-4D97-AF65-F5344CB8AC3E}">
        <p14:creationId xmlns:p14="http://schemas.microsoft.com/office/powerpoint/2010/main" val="3704003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Relation maps sets to sets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Q(</a:t>
            </a:r>
            <a:r>
              <a:rPr lang="en-US" sz="6600" dirty="0" smtClean="0">
                <a:solidFill>
                  <a:srgbClr val="008000"/>
                </a:solidFill>
                <a:cs typeface="+mn-cs"/>
              </a:rPr>
              <a:t>P)</a:t>
            </a:r>
            <a:r>
              <a:rPr lang="en-US" sz="6600" dirty="0" smtClean="0">
                <a:cs typeface="+mn-cs"/>
              </a:rPr>
              <a:t> </a:t>
            </a:r>
            <a:r>
              <a:rPr lang="en-US" sz="6600" dirty="0" smtClean="0">
                <a:cs typeface="+mn-cs"/>
              </a:rPr>
              <a:t>::= </a:t>
            </a:r>
            <a:r>
              <a:rPr lang="en-US" sz="6600" dirty="0" smtClean="0">
                <a:cs typeface="+mn-cs"/>
                <a:sym typeface="Symbol" charset="0"/>
              </a:rPr>
              <a:t>the things related by </a:t>
            </a:r>
            <a:r>
              <a:rPr lang="en-US" sz="6600" dirty="0" smtClean="0">
                <a:solidFill>
                  <a:srgbClr val="0033CC"/>
                </a:solidFill>
                <a:cs typeface="+mn-cs"/>
                <a:sym typeface="Symbol" charset="0"/>
              </a:rPr>
              <a:t>Q</a:t>
            </a:r>
            <a:r>
              <a:rPr lang="en-US" sz="6600" dirty="0" smtClean="0">
                <a:cs typeface="+mn-cs"/>
                <a:sym typeface="Symbol" charset="0"/>
              </a:rPr>
              <a:t> to something in </a:t>
            </a:r>
            <a:r>
              <a:rPr lang="en-US" sz="6600" dirty="0" smtClean="0">
                <a:solidFill>
                  <a:srgbClr val="008000"/>
                </a:solidFill>
                <a:cs typeface="+mn-cs"/>
                <a:sym typeface="Symbol" charset="0"/>
              </a:rPr>
              <a:t>P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cs typeface="+mn-cs"/>
              </a:rPr>
              <a:t>{</a:t>
            </a:r>
            <a:r>
              <a:rPr lang="en-US" sz="6600" dirty="0" smtClean="0">
                <a:solidFill>
                  <a:srgbClr val="008000"/>
                </a:solidFill>
                <a:cs typeface="+mn-cs"/>
              </a:rPr>
              <a:t>s</a:t>
            </a:r>
            <a:r>
              <a:rPr lang="en-US" sz="6600" dirty="0" smtClean="0">
                <a:cs typeface="+mn-cs"/>
              </a:rPr>
              <a:t> </a:t>
            </a:r>
            <a:r>
              <a:rPr lang="en-US" sz="6600" dirty="0" smtClean="0"/>
              <a:t>|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6600" dirty="0" smtClean="0">
                <a:solidFill>
                  <a:srgbClr val="008000"/>
                </a:solidFill>
                <a:cs typeface="+mn-cs"/>
                <a:sym typeface="Symbol" charset="0"/>
              </a:rPr>
              <a:t>p.</a:t>
            </a:r>
            <a:r>
              <a:rPr lang="en-US" sz="6600" dirty="0" smtClean="0">
                <a:cs typeface="+mn-cs"/>
                <a:sym typeface="Symbol" charset="0"/>
              </a:rPr>
              <a:t> </a:t>
            </a:r>
            <a:r>
              <a:rPr lang="en-US" sz="6600" dirty="0" err="1" smtClean="0">
                <a:solidFill>
                  <a:srgbClr val="008000"/>
                </a:solidFill>
                <a:cs typeface="+mn-cs"/>
                <a:sym typeface="Symbol" charset="0"/>
              </a:rPr>
              <a:t>s</a:t>
            </a:r>
            <a:r>
              <a:rPr lang="en-US" sz="6600" dirty="0" err="1" smtClean="0">
                <a:solidFill>
                  <a:srgbClr val="0033CC"/>
                </a:solidFill>
                <a:cs typeface="+mn-cs"/>
                <a:sym typeface="Symbol" charset="0"/>
              </a:rPr>
              <a:t>Q</a:t>
            </a:r>
            <a:r>
              <a:rPr lang="en-US" sz="6600" dirty="0" err="1" smtClean="0">
                <a:solidFill>
                  <a:srgbClr val="008000"/>
                </a:solidFill>
                <a:cs typeface="+mn-cs"/>
                <a:sym typeface="Symbol" charset="0"/>
              </a:rPr>
              <a:t>p</a:t>
            </a:r>
            <a:r>
              <a:rPr lang="en-US" sz="6600" dirty="0" smtClean="0">
                <a:cs typeface="+mn-cs"/>
                <a:sym typeface="Symbo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9565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984500" y="2159000"/>
            <a:ext cx="3312175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registered for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pic>
        <p:nvPicPr>
          <p:cNvPr id="664586" name="Picture 10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4495800"/>
            <a:ext cx="900113" cy="1325563"/>
          </a:xfrm>
          <a:prstGeom prst="rect">
            <a:avLst/>
          </a:prstGeom>
          <a:noFill/>
        </p:spPr>
      </p:pic>
      <p:pic>
        <p:nvPicPr>
          <p:cNvPr id="664587" name="Picture 11" descr="j0135033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100" y="2309813"/>
            <a:ext cx="544513" cy="1219200"/>
          </a:xfrm>
          <a:prstGeom prst="rect">
            <a:avLst/>
          </a:prstGeom>
          <a:noFill/>
        </p:spPr>
      </p:pic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“registered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  <p:bldP spid="664581" grpId="0" animBg="1"/>
      <p:bldP spid="664582" grpId="0" animBg="1"/>
      <p:bldP spid="664585" grpId="0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Registrar Assigns Advisors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953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3600" dirty="0" smtClean="0">
                <a:solidFill>
                  <a:srgbClr val="000099"/>
                </a:solidFill>
                <a:cs typeface="+mn-cs"/>
              </a:rPr>
              <a:t>Advisor should </a:t>
            </a:r>
            <a:r>
              <a:rPr lang="en-US" sz="3600" dirty="0" smtClean="0">
                <a:solidFill>
                  <a:schemeClr val="accent2"/>
                </a:solidFill>
                <a:cs typeface="+mn-cs"/>
              </a:rPr>
              <a:t>not</a:t>
            </a:r>
            <a:r>
              <a:rPr lang="en-US" sz="3600" dirty="0" smtClean="0">
                <a:solidFill>
                  <a:srgbClr val="000099"/>
                </a:solidFill>
                <a:cs typeface="+mn-cs"/>
              </a:rPr>
              <a:t> be Student's </a:t>
            </a:r>
            <a:r>
              <a:rPr lang="en-US" sz="3600" dirty="0" smtClean="0">
                <a:solidFill>
                  <a:srgbClr val="000099"/>
                </a:solidFill>
                <a:cs typeface="+mn-cs"/>
              </a:rPr>
              <a:t>instructor in </a:t>
            </a:r>
            <a:r>
              <a:rPr lang="en-US" sz="3600" dirty="0" smtClean="0">
                <a:solidFill>
                  <a:srgbClr val="000099"/>
                </a:solidFill>
                <a:cs typeface="+mn-cs"/>
              </a:rPr>
              <a:t>any subject:</a:t>
            </a:r>
          </a:p>
          <a:p>
            <a:pPr eaLnBrk="1" hangingPunct="1">
              <a:buFontTx/>
              <a:buNone/>
              <a:defRPr/>
            </a:pPr>
            <a:r>
              <a:rPr lang="en-US" sz="3600" dirty="0" smtClean="0">
                <a:cs typeface="+mn-cs"/>
              </a:rPr>
              <a:t>  </a:t>
            </a:r>
          </a:p>
        </p:txBody>
      </p:sp>
      <p:sp>
        <p:nvSpPr>
          <p:cNvPr id="704524" name="Text Box 12"/>
          <p:cNvSpPr txBox="1">
            <a:spLocks noChangeArrowheads="1"/>
          </p:cNvSpPr>
          <p:nvPr/>
        </p:nvSpPr>
        <p:spPr bwMode="auto">
          <a:xfrm>
            <a:off x="685800" y="3810000"/>
            <a:ext cx="7531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cs typeface="+mn-cs"/>
              </a:rPr>
              <a:t>Every student gets an Advisor: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317865"/>
              </p:ext>
            </p:extLst>
          </p:nvPr>
        </p:nvGraphicFramePr>
        <p:xfrm>
          <a:off x="2463800" y="2317750"/>
          <a:ext cx="3853498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40" name="Equation" r:id="rId3" imgW="673100" imgH="254000" progId="Equation.DSMT4">
                  <p:embed/>
                </p:oleObj>
              </mc:Choice>
              <mc:Fallback>
                <p:oleObj name="Equation" r:id="rId3" imgW="673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3800" y="2317750"/>
                        <a:ext cx="3853498" cy="145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978921"/>
              </p:ext>
            </p:extLst>
          </p:nvPr>
        </p:nvGraphicFramePr>
        <p:xfrm>
          <a:off x="2457450" y="4660900"/>
          <a:ext cx="42291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41" name="Equation" r:id="rId5" imgW="647700" imgH="215900" progId="Equation.DSMT4">
                  <p:embed/>
                </p:oleObj>
              </mc:Choice>
              <mc:Fallback>
                <p:oleObj name="Equation" r:id="rId5" imgW="647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7450" y="4660900"/>
                        <a:ext cx="422910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049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Def: Relational Composition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953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4400" dirty="0" smtClean="0">
                <a:solidFill>
                  <a:srgbClr val="000099"/>
                </a:solidFill>
              </a:rPr>
              <a:t>R</a:t>
            </a:r>
            <a:r>
              <a:rPr lang="en-US" sz="4400" dirty="0">
                <a:solidFill>
                  <a:srgbClr val="000099"/>
                </a:solidFill>
              </a:rPr>
              <a:t>:</a:t>
            </a:r>
            <a:r>
              <a:rPr lang="en-US" sz="4400" dirty="0" smtClean="0">
                <a:solidFill>
                  <a:srgbClr val="000099"/>
                </a:solidFill>
              </a:rPr>
              <a:t> </a:t>
            </a:r>
            <a:r>
              <a:rPr lang="en-US" sz="4400" dirty="0">
                <a:solidFill>
                  <a:srgbClr val="008000"/>
                </a:solidFill>
              </a:rPr>
              <a:t>A</a:t>
            </a:r>
            <a:r>
              <a:rPr lang="en-US" sz="4400" dirty="0">
                <a:solidFill>
                  <a:srgbClr val="000090"/>
                </a:solidFill>
              </a:rPr>
              <a:t>→</a:t>
            </a:r>
            <a:r>
              <a:rPr lang="en-US" sz="4400" dirty="0">
                <a:solidFill>
                  <a:srgbClr val="008000"/>
                </a:solidFill>
              </a:rPr>
              <a:t>B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/>
              <a:t>    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0099"/>
                </a:solidFill>
              </a:rPr>
              <a:t>R</a:t>
            </a:r>
            <a:r>
              <a:rPr lang="en-US" sz="4400" dirty="0" smtClean="0"/>
              <a:t> is from </a:t>
            </a:r>
            <a:r>
              <a:rPr lang="en-US" sz="4400" dirty="0" smtClean="0">
                <a:solidFill>
                  <a:srgbClr val="008000"/>
                </a:solidFill>
              </a:rPr>
              <a:t>A</a:t>
            </a:r>
            <a:r>
              <a:rPr lang="en-US" sz="4400" dirty="0" smtClean="0"/>
              <a:t> to </a:t>
            </a:r>
            <a:r>
              <a:rPr lang="en-US" sz="4400" dirty="0" smtClean="0">
                <a:solidFill>
                  <a:srgbClr val="008000"/>
                </a:solidFill>
              </a:rPr>
              <a:t>B</a:t>
            </a:r>
            <a:r>
              <a:rPr lang="en-US" sz="4400" dirty="0" smtClean="0"/>
              <a:t>),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99"/>
                </a:solidFill>
              </a:rPr>
              <a:t>T: </a:t>
            </a:r>
            <a:r>
              <a:rPr lang="en-US" sz="4400" dirty="0" smtClean="0">
                <a:solidFill>
                  <a:srgbClr val="008000"/>
                </a:solidFill>
              </a:rPr>
              <a:t>B</a:t>
            </a:r>
            <a:r>
              <a:rPr lang="en-US" sz="4400" dirty="0" smtClean="0">
                <a:solidFill>
                  <a:srgbClr val="000090"/>
                </a:solidFill>
              </a:rPr>
              <a:t>→</a:t>
            </a:r>
            <a:r>
              <a:rPr lang="en-US" sz="4400" dirty="0" smtClean="0">
                <a:solidFill>
                  <a:srgbClr val="008000"/>
                </a:solidFill>
              </a:rPr>
              <a:t>C</a:t>
            </a:r>
            <a:r>
              <a:rPr lang="en-US" sz="3600" dirty="0" smtClean="0"/>
              <a:t>    </a:t>
            </a:r>
            <a:endParaRPr lang="en-US" sz="4400" dirty="0" smtClean="0"/>
          </a:p>
          <a:p>
            <a:pPr eaLnBrk="1" hangingPunct="1">
              <a:buFontTx/>
              <a:buNone/>
              <a:defRPr/>
            </a:pPr>
            <a:r>
              <a:rPr lang="en-US" sz="4400" dirty="0" smtClean="0">
                <a:solidFill>
                  <a:srgbClr val="000099"/>
                </a:solidFill>
              </a:rPr>
              <a:t>T</a:t>
            </a:r>
            <a:r>
              <a:rPr lang="en-US" sz="4400" b="1" dirty="0" smtClean="0">
                <a:solidFill>
                  <a:prstClr val="black"/>
                </a:solidFill>
                <a:latin typeface="Euclid Symbol" charset="2"/>
                <a:cs typeface="Euclid Symbol" charset="2"/>
              </a:rPr>
              <a:t>∘</a:t>
            </a:r>
            <a:r>
              <a:rPr lang="en-US" sz="4400" dirty="0" smtClean="0">
                <a:solidFill>
                  <a:srgbClr val="000099"/>
                </a:solidFill>
                <a:sym typeface="Euclid Extra" charset="0"/>
              </a:rPr>
              <a:t>R:</a:t>
            </a:r>
            <a:r>
              <a:rPr lang="en-US" sz="4400" dirty="0" smtClean="0">
                <a:solidFill>
                  <a:srgbClr val="000099"/>
                </a:solidFill>
              </a:rPr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A</a:t>
            </a:r>
            <a:r>
              <a:rPr lang="en-US" sz="4400" dirty="0" smtClean="0">
                <a:solidFill>
                  <a:srgbClr val="000090"/>
                </a:solidFill>
              </a:rPr>
              <a:t>→</a:t>
            </a:r>
            <a:r>
              <a:rPr lang="en-US" sz="4400" dirty="0" smtClean="0">
                <a:solidFill>
                  <a:srgbClr val="008000"/>
                </a:solidFill>
              </a:rPr>
              <a:t>C</a:t>
            </a:r>
            <a:endParaRPr lang="en-US" sz="3600" dirty="0" smtClean="0"/>
          </a:p>
          <a:p>
            <a:pPr eaLnBrk="1" hangingPunct="1">
              <a:buFontTx/>
              <a:buNone/>
              <a:defRPr/>
            </a:pPr>
            <a:r>
              <a:rPr lang="en-US" sz="6000" dirty="0" smtClean="0">
                <a:solidFill>
                  <a:srgbClr val="008000"/>
                </a:solidFill>
              </a:rPr>
              <a:t>a</a:t>
            </a:r>
            <a:r>
              <a:rPr lang="en-US" sz="6000" dirty="0" smtClean="0"/>
              <a:t>(</a:t>
            </a:r>
            <a:r>
              <a:rPr lang="en-US" sz="6000" dirty="0" smtClean="0">
                <a:solidFill>
                  <a:srgbClr val="000099"/>
                </a:solidFill>
              </a:rPr>
              <a:t>T</a:t>
            </a:r>
            <a:r>
              <a:rPr lang="en-US" sz="6000" b="1" dirty="0">
                <a:solidFill>
                  <a:prstClr val="black"/>
                </a:solidFill>
                <a:latin typeface="Euclid Symbol" charset="2"/>
                <a:cs typeface="Euclid Symbol" charset="2"/>
              </a:rPr>
              <a:t>∘</a:t>
            </a:r>
            <a:r>
              <a:rPr lang="en-US" sz="6000" dirty="0" smtClean="0">
                <a:solidFill>
                  <a:srgbClr val="000099"/>
                </a:solidFill>
                <a:sym typeface="Euclid Extra" charset="0"/>
              </a:rPr>
              <a:t>R</a:t>
            </a:r>
            <a:r>
              <a:rPr lang="en-US" sz="6000" dirty="0" smtClean="0">
                <a:sym typeface="Euclid Extra" charset="0"/>
              </a:rPr>
              <a:t>)</a:t>
            </a:r>
            <a:r>
              <a:rPr lang="en-US" sz="6000" dirty="0" smtClean="0">
                <a:solidFill>
                  <a:srgbClr val="008000"/>
                </a:solidFill>
                <a:sym typeface="Euclid Extra" charset="0"/>
              </a:rPr>
              <a:t>c</a:t>
            </a:r>
            <a:r>
              <a:rPr lang="en-US" sz="6000" dirty="0" smtClean="0">
                <a:sym typeface="Euclid Extra" charset="0"/>
              </a:rPr>
              <a:t>  </a:t>
            </a:r>
            <a:r>
              <a:rPr lang="en-US" sz="6000" dirty="0" err="1" smtClean="0">
                <a:sym typeface="Euclid Extra" charset="0"/>
              </a:rPr>
              <a:t>iff</a:t>
            </a:r>
            <a:endParaRPr lang="en-US" sz="6000" dirty="0" smtClean="0">
              <a:sym typeface="Euclid Extra" charset="0"/>
            </a:endParaRPr>
          </a:p>
          <a:p>
            <a:pPr algn="ctr" eaLnBrk="1" hangingPunct="1">
              <a:buFontTx/>
              <a:buNone/>
              <a:defRPr/>
            </a:pPr>
            <a:r>
              <a:rPr lang="en-US" sz="6000" b="1" dirty="0" smtClean="0">
                <a:latin typeface="Euclid Symbol" charset="2"/>
                <a:cs typeface="Euclid Symbol" charset="2"/>
                <a:sym typeface="Symbol" charset="0"/>
              </a:rPr>
              <a:t>∃</a:t>
            </a:r>
            <a:r>
              <a:rPr lang="en-US" sz="6000" dirty="0" err="1" smtClean="0">
                <a:solidFill>
                  <a:srgbClr val="008000"/>
                </a:solidFill>
                <a:sym typeface="Symbol" charset="0"/>
              </a:rPr>
              <a:t>b</a:t>
            </a:r>
            <a:r>
              <a:rPr lang="en-US" sz="6000" b="1" dirty="0" err="1" smtClean="0">
                <a:solidFill>
                  <a:prstClr val="black"/>
                </a:solidFill>
                <a:latin typeface="Euclid Symbol" charset="2"/>
                <a:cs typeface="Euclid Symbol" charset="2"/>
              </a:rPr>
              <a:t>∊</a:t>
            </a:r>
            <a:r>
              <a:rPr lang="en-US" sz="6000" dirty="0" err="1" smtClean="0">
                <a:solidFill>
                  <a:srgbClr val="008000"/>
                </a:solidFill>
                <a:latin typeface="Comic Sans MS"/>
                <a:cs typeface="Comic Sans MS"/>
                <a:sym typeface="Symbol" charset="0"/>
              </a:rPr>
              <a:t>B</a:t>
            </a:r>
            <a:r>
              <a:rPr lang="en-US" sz="6000" dirty="0" smtClean="0">
                <a:solidFill>
                  <a:srgbClr val="008000"/>
                </a:solidFill>
                <a:latin typeface="Symbol" charset="0"/>
                <a:sym typeface="Symbol" charset="0"/>
              </a:rPr>
              <a:t>.   </a:t>
            </a:r>
            <a:r>
              <a:rPr lang="en-US" sz="6000" dirty="0" err="1" smtClean="0">
                <a:solidFill>
                  <a:srgbClr val="008000"/>
                </a:solidFill>
              </a:rPr>
              <a:t>a</a:t>
            </a:r>
            <a:r>
              <a:rPr lang="en-US" sz="6000" dirty="0" err="1" smtClean="0">
                <a:solidFill>
                  <a:srgbClr val="000099"/>
                </a:solidFill>
                <a:sym typeface="Euclid Extra" charset="0"/>
              </a:rPr>
              <a:t>R</a:t>
            </a:r>
            <a:r>
              <a:rPr lang="en-US" sz="6000" dirty="0" err="1" smtClean="0">
                <a:solidFill>
                  <a:srgbClr val="008000"/>
                </a:solidFill>
                <a:sym typeface="Euclid Extra" charset="0"/>
              </a:rPr>
              <a:t>b</a:t>
            </a:r>
            <a:r>
              <a:rPr lang="en-US" sz="4400" dirty="0" smtClean="0">
                <a:solidFill>
                  <a:srgbClr val="008000"/>
                </a:solidFill>
                <a:sym typeface="Euclid Extra" charset="0"/>
              </a:rPr>
              <a:t> </a:t>
            </a:r>
            <a:r>
              <a:rPr lang="en-US" sz="4400" dirty="0" smtClean="0">
                <a:sym typeface="Euclid Extra" charset="0"/>
              </a:rPr>
              <a:t>AND</a:t>
            </a:r>
            <a:r>
              <a:rPr lang="en-US" sz="6000" dirty="0" smtClean="0">
                <a:sym typeface="Euclid Extra" charset="0"/>
              </a:rPr>
              <a:t> </a:t>
            </a:r>
            <a:r>
              <a:rPr lang="en-US" sz="6000" dirty="0" err="1" smtClean="0">
                <a:solidFill>
                  <a:srgbClr val="008000"/>
                </a:solidFill>
              </a:rPr>
              <a:t>b</a:t>
            </a:r>
            <a:r>
              <a:rPr lang="en-US" sz="6000" dirty="0" err="1" smtClean="0">
                <a:solidFill>
                  <a:srgbClr val="000099"/>
                </a:solidFill>
                <a:sym typeface="Euclid Extra" charset="0"/>
              </a:rPr>
              <a:t>T</a:t>
            </a:r>
            <a:r>
              <a:rPr lang="en-US" sz="6000" dirty="0" err="1" smtClean="0">
                <a:solidFill>
                  <a:srgbClr val="008000"/>
                </a:solidFill>
                <a:sym typeface="Euclid Extra" charset="0"/>
              </a:rPr>
              <a:t>c</a:t>
            </a:r>
            <a:r>
              <a:rPr lang="en-US" sz="6000" dirty="0" smtClean="0">
                <a:solidFill>
                  <a:srgbClr val="008000"/>
                </a:solidFill>
                <a:sym typeface="Euclid Extra" charset="0"/>
              </a:rPr>
              <a:t/>
            </a:r>
            <a:endParaRPr lang="en-US" sz="6000" dirty="0" smtClean="0">
              <a:solidFill>
                <a:srgbClr val="008000"/>
              </a:solidFill>
              <a:sym typeface="Euclid Ext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88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Def: Relational Composition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953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>
                <a:solidFill>
                  <a:srgbClr val="008000"/>
                </a:solidFill>
              </a:rPr>
              <a:t>a</a:t>
            </a:r>
            <a:r>
              <a:rPr lang="en-US" sz="6000" dirty="0"/>
              <a:t>(</a:t>
            </a:r>
            <a:r>
              <a:rPr lang="en-US" sz="6000" dirty="0">
                <a:solidFill>
                  <a:srgbClr val="000099"/>
                </a:solidFill>
              </a:rPr>
              <a:t>T</a:t>
            </a:r>
            <a:r>
              <a:rPr lang="en-US" sz="6000" b="1" dirty="0">
                <a:solidFill>
                  <a:prstClr val="black"/>
                </a:solidFill>
                <a:latin typeface="Euclid Symbol" charset="2"/>
                <a:cs typeface="Euclid Symbol" charset="2"/>
              </a:rPr>
              <a:t>∘</a:t>
            </a:r>
            <a:r>
              <a:rPr lang="en-US" sz="6000" dirty="0">
                <a:solidFill>
                  <a:srgbClr val="000099"/>
                </a:solidFill>
                <a:sym typeface="Euclid Extra" charset="0"/>
              </a:rPr>
              <a:t>R</a:t>
            </a:r>
            <a:r>
              <a:rPr lang="en-US" sz="6000" dirty="0">
                <a:sym typeface="Euclid Extra" charset="0"/>
              </a:rPr>
              <a:t>)</a:t>
            </a:r>
            <a:r>
              <a:rPr lang="en-US" sz="6000" dirty="0">
                <a:solidFill>
                  <a:srgbClr val="008000"/>
                </a:solidFill>
                <a:sym typeface="Euclid Extra" charset="0"/>
              </a:rPr>
              <a:t>c</a:t>
            </a:r>
            <a:r>
              <a:rPr lang="en-US" sz="6000" dirty="0">
                <a:sym typeface="Euclid Extra" charset="0"/>
              </a:rPr>
              <a:t>  </a:t>
            </a:r>
            <a:r>
              <a:rPr lang="en-US" sz="6000" dirty="0" err="1">
                <a:sym typeface="Euclid Extra" charset="0"/>
              </a:rPr>
              <a:t>iff</a:t>
            </a:r>
            <a:endParaRPr lang="en-US" sz="6000" dirty="0">
              <a:sym typeface="Euclid Extra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6000" b="1" dirty="0" smtClean="0">
                <a:latin typeface="Euclid Symbol" charset="2"/>
                <a:cs typeface="Euclid Symbol" charset="2"/>
                <a:sym typeface="Symbol" charset="0"/>
              </a:rPr>
              <a:t>   ∃</a:t>
            </a:r>
            <a:r>
              <a:rPr lang="en-US" sz="6000" dirty="0" err="1">
                <a:solidFill>
                  <a:srgbClr val="008000"/>
                </a:solidFill>
                <a:sym typeface="Symbol" charset="0"/>
              </a:rPr>
              <a:t>b</a:t>
            </a:r>
            <a:r>
              <a:rPr lang="en-US" sz="6000" b="1" dirty="0" err="1">
                <a:solidFill>
                  <a:prstClr val="black"/>
                </a:solidFill>
                <a:latin typeface="Euclid Symbol" charset="2"/>
                <a:cs typeface="Euclid Symbol" charset="2"/>
              </a:rPr>
              <a:t>∊</a:t>
            </a:r>
            <a:r>
              <a:rPr lang="en-US" sz="6000" dirty="0" err="1">
                <a:solidFill>
                  <a:srgbClr val="008000"/>
                </a:solidFill>
                <a:latin typeface="Comic Sans MS"/>
                <a:cs typeface="Comic Sans MS"/>
                <a:sym typeface="Symbol" charset="0"/>
              </a:rPr>
              <a:t>B</a:t>
            </a:r>
            <a:r>
              <a:rPr lang="en-US" sz="6000" dirty="0">
                <a:solidFill>
                  <a:srgbClr val="008000"/>
                </a:solidFill>
                <a:latin typeface="Symbol" charset="0"/>
                <a:sym typeface="Symbol" charset="0"/>
              </a:rPr>
              <a:t>.   </a:t>
            </a:r>
            <a:r>
              <a:rPr lang="en-US" sz="6000" dirty="0" err="1">
                <a:solidFill>
                  <a:srgbClr val="008000"/>
                </a:solidFill>
              </a:rPr>
              <a:t>a</a:t>
            </a:r>
            <a:r>
              <a:rPr lang="en-US" sz="6000" dirty="0" err="1">
                <a:solidFill>
                  <a:srgbClr val="000099"/>
                </a:solidFill>
                <a:sym typeface="Euclid Extra" charset="0"/>
              </a:rPr>
              <a:t>R</a:t>
            </a:r>
            <a:r>
              <a:rPr lang="en-US" sz="6000" dirty="0" err="1">
                <a:solidFill>
                  <a:srgbClr val="008000"/>
                </a:solidFill>
                <a:sym typeface="Euclid Extra" charset="0"/>
              </a:rPr>
              <a:t>b</a:t>
            </a:r>
            <a:r>
              <a:rPr lang="en-US" sz="4400" dirty="0">
                <a:solidFill>
                  <a:srgbClr val="008000"/>
                </a:solidFill>
                <a:sym typeface="Euclid Extra" charset="0"/>
              </a:rPr>
              <a:t> </a:t>
            </a:r>
            <a:r>
              <a:rPr lang="en-US" sz="4400" dirty="0">
                <a:sym typeface="Euclid Extra" charset="0"/>
              </a:rPr>
              <a:t>AND</a:t>
            </a:r>
            <a:r>
              <a:rPr lang="en-US" sz="6000" dirty="0">
                <a:sym typeface="Euclid Extra" charset="0"/>
              </a:rPr>
              <a:t> </a:t>
            </a:r>
            <a:r>
              <a:rPr lang="en-US" sz="6000" dirty="0" err="1">
                <a:solidFill>
                  <a:srgbClr val="008000"/>
                </a:solidFill>
              </a:rPr>
              <a:t>b</a:t>
            </a:r>
            <a:r>
              <a:rPr lang="en-US" sz="6000" dirty="0" err="1">
                <a:solidFill>
                  <a:srgbClr val="000099"/>
                </a:solidFill>
                <a:sym typeface="Euclid Extra" charset="0"/>
              </a:rPr>
              <a:t>T</a:t>
            </a:r>
            <a:r>
              <a:rPr lang="en-US" sz="6000" dirty="0" err="1">
                <a:solidFill>
                  <a:srgbClr val="008000"/>
                </a:solidFill>
                <a:sym typeface="Euclid Extra" charset="0"/>
              </a:rPr>
              <a:t>c</a:t>
            </a:r>
            <a:r>
              <a:rPr lang="en-US" sz="6000" dirty="0" smtClean="0">
                <a:solidFill>
                  <a:srgbClr val="008000"/>
                </a:solidFill>
                <a:cs typeface="+mn-cs"/>
                <a:sym typeface="Euclid Extra" charset="0"/>
              </a:rPr>
              <a:t>               </a:t>
            </a:r>
          </a:p>
          <a:p>
            <a:pPr eaLnBrk="1" hangingPunct="1">
              <a:buFontTx/>
              <a:buNone/>
              <a:defRPr/>
            </a:pPr>
            <a:endParaRPr lang="en-US" sz="4800" b="1" dirty="0" smtClean="0">
              <a:cs typeface="+mn-cs"/>
              <a:sym typeface="Euclid Extra" charset="0"/>
            </a:endParaRPr>
          </a:p>
          <a:p>
            <a:pPr eaLnBrk="1" hangingPunct="1">
              <a:buFontTx/>
              <a:buNone/>
              <a:defRPr/>
            </a:pPr>
            <a:endParaRPr lang="en-US" sz="4800" b="1" dirty="0">
              <a:sym typeface="Euclid Extra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4800" dirty="0" smtClean="0">
                <a:cs typeface="+mn-cs"/>
                <a:sym typeface="Euclid Extra" charset="0"/>
              </a:rPr>
              <a:t>Think</a:t>
            </a:r>
            <a:r>
              <a:rPr lang="en-US" sz="4800" dirty="0" smtClean="0">
                <a:cs typeface="+mn-cs"/>
                <a:sym typeface="Euclid Extra" charset="0"/>
              </a:rPr>
              <a:t>: </a:t>
            </a:r>
            <a:r>
              <a:rPr lang="en-US" sz="4800" dirty="0" smtClean="0">
                <a:cs typeface="+mn-cs"/>
              </a:rPr>
              <a:t>(</a:t>
            </a:r>
            <a:r>
              <a:rPr lang="en-US" sz="4800" dirty="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4800" b="1" dirty="0">
                <a:solidFill>
                  <a:prstClr val="black"/>
                </a:solidFill>
                <a:latin typeface="Euclid Symbol" charset="2"/>
                <a:cs typeface="Euclid Symbol" charset="2"/>
              </a:rPr>
              <a:t>∘</a:t>
            </a:r>
            <a:r>
              <a:rPr lang="en-US" sz="4800" dirty="0" smtClean="0">
                <a:solidFill>
                  <a:srgbClr val="000099"/>
                </a:solidFill>
                <a:cs typeface="+mn-cs"/>
                <a:sym typeface="Euclid Extra" charset="0"/>
              </a:rPr>
              <a:t>R</a:t>
            </a:r>
            <a:r>
              <a:rPr lang="en-US" sz="4800" dirty="0" smtClean="0">
                <a:cs typeface="+mn-cs"/>
                <a:sym typeface="Euclid Extra" charset="0"/>
              </a:rPr>
              <a:t>)(a) = </a:t>
            </a:r>
            <a:r>
              <a:rPr lang="en-US" sz="4800" dirty="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4800" dirty="0" smtClean="0">
                <a:cs typeface="+mn-cs"/>
                <a:sym typeface="Euclid Extra" charset="0"/>
              </a:rPr>
              <a:t>(</a:t>
            </a:r>
            <a:r>
              <a:rPr lang="en-US" sz="4800" dirty="0" smtClean="0">
                <a:solidFill>
                  <a:srgbClr val="000099"/>
                </a:solidFill>
                <a:cs typeface="+mn-cs"/>
                <a:sym typeface="Euclid Extra" charset="0"/>
              </a:rPr>
              <a:t>R</a:t>
            </a:r>
            <a:r>
              <a:rPr lang="en-US" sz="4800" dirty="0" smtClean="0">
                <a:cs typeface="+mn-cs"/>
                <a:sym typeface="Euclid Extra" charset="0"/>
              </a:rPr>
              <a:t>(</a:t>
            </a:r>
            <a:r>
              <a:rPr lang="en-US" sz="4800" dirty="0" smtClean="0">
                <a:solidFill>
                  <a:srgbClr val="000099"/>
                </a:solidFill>
                <a:cs typeface="+mn-cs"/>
                <a:sym typeface="Euclid Extra" charset="0"/>
              </a:rPr>
              <a:t>a</a:t>
            </a:r>
            <a:r>
              <a:rPr lang="en-US" sz="4800" dirty="0" smtClean="0">
                <a:cs typeface="+mn-cs"/>
                <a:sym typeface="Euclid Extra" charset="0"/>
              </a:rPr>
              <a:t>)))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864323"/>
              </p:ext>
            </p:extLst>
          </p:nvPr>
        </p:nvGraphicFramePr>
        <p:xfrm>
          <a:off x="3105150" y="1117600"/>
          <a:ext cx="5086350" cy="3870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01" name="Equation" r:id="rId3" imgW="584200" imgH="444500" progId="Equation.DSMT4">
                  <p:embed/>
                </p:oleObj>
              </mc:Choice>
              <mc:Fallback>
                <p:oleObj name="Equation" r:id="rId3" imgW="5842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5150" y="1117600"/>
                        <a:ext cx="5086350" cy="3870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379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792" y="1694516"/>
            <a:ext cx="7487939" cy="3527189"/>
          </a:xfrm>
        </p:spPr>
        <p:txBody>
          <a:bodyPr/>
          <a:lstStyle/>
          <a:p>
            <a:r>
              <a:rPr lang="en-US" sz="4400" dirty="0" smtClean="0"/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binary relation, R, </a:t>
            </a:r>
            <a:r>
              <a:rPr lang="en-US" sz="4400" dirty="0" smtClean="0">
                <a:solidFill>
                  <a:srgbClr val="9933FF"/>
                </a:solidFill>
              </a:rPr>
              <a:t>from</a:t>
            </a:r>
            <a:r>
              <a:rPr lang="en-US" sz="4400" dirty="0" smtClean="0"/>
              <a:t> a </a:t>
            </a:r>
          </a:p>
          <a:p>
            <a:r>
              <a:rPr lang="en-US" sz="4400" dirty="0" smtClean="0"/>
              <a:t>set</a:t>
            </a:r>
            <a:r>
              <a:rPr lang="en-US" sz="4400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9933FF"/>
                </a:solidFill>
              </a:rPr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 set</a:t>
            </a:r>
            <a:r>
              <a:rPr lang="en-US" sz="4400" dirty="0" smtClean="0">
                <a:solidFill>
                  <a:srgbClr val="0000FF"/>
                </a:solidFill>
              </a:rPr>
              <a:t> B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associates</a:t>
            </a:r>
            <a:r>
              <a:rPr lang="en-US" sz="4400" dirty="0" smtClean="0"/>
              <a:t> of elements of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 with elements of </a:t>
            </a:r>
            <a:r>
              <a:rPr lang="en-US" sz="4400" dirty="0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1970" y="426394"/>
            <a:ext cx="58400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Binary relations</a:t>
            </a:r>
            <a:endParaRPr lang="en-US" sz="6000" b="1" dirty="0">
              <a:solidFill>
                <a:srgbClr val="000000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9288689"/>
      </p:ext>
    </p:extLst>
  </p:cSld>
  <p:clrMapOvr>
    <a:masterClrMapping/>
  </p:clrMapOvr>
  <p:transition xmlns:p14="http://schemas.microsoft.com/office/powerpoint/2010/main" advTm="20709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 err="1">
                <a:latin typeface="Comic Sans MS" pitchFamily="66" charset="0"/>
              </a:rPr>
              <a:t>codomain</a:t>
            </a:r>
            <a:endParaRPr lang="en-US" sz="4000" i="1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3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4"/>
          <p:cNvGrpSpPr/>
          <p:nvPr/>
        </p:nvGrpSpPr>
        <p:grpSpPr>
          <a:xfrm>
            <a:off x="2667000" y="3340100"/>
            <a:ext cx="3810000" cy="3075166"/>
            <a:chOff x="2667000" y="3340100"/>
            <a:chExt cx="3810000" cy="3075166"/>
          </a:xfrm>
        </p:grpSpPr>
        <p:grpSp>
          <p:nvGrpSpPr>
            <p:cNvPr id="7" name="Group 40"/>
            <p:cNvGrpSpPr/>
            <p:nvPr/>
          </p:nvGrpSpPr>
          <p:grpSpPr>
            <a:xfrm>
              <a:off x="2667000" y="3340100"/>
              <a:ext cx="3810000" cy="1981200"/>
              <a:chOff x="2667000" y="3340100"/>
              <a:chExt cx="3810000" cy="1981200"/>
            </a:xfrm>
          </p:grpSpPr>
          <p:sp>
            <p:nvSpPr>
              <p:cNvPr id="663564" name="Line 12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65760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5" name="Line 13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810000" cy="19812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6" name="Line 14"/>
              <p:cNvSpPr>
                <a:spLocks noChangeShapeType="1"/>
              </p:cNvSpPr>
              <p:nvPr/>
            </p:nvSpPr>
            <p:spPr bwMode="auto">
              <a:xfrm>
                <a:off x="2760828" y="5275580"/>
                <a:ext cx="3622343" cy="4571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66143" y="5707380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 pitchFamily="66" charset="0"/>
                </a:rPr>
                <a:t>arrows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45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090">
        <p:fade/>
      </p:transition>
    </mc:Choice>
    <mc:Fallback xmlns="">
      <p:transition xmlns:p14="http://schemas.microsoft.com/office/powerpoint/2010/main" spd="med" advTm="4409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0" grpId="0"/>
      <p:bldP spid="6635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3340100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69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 err="1">
                <a:latin typeface="Comic Sans MS" pitchFamily="66" charset="0"/>
              </a:rPr>
              <a:t>codomain</a:t>
            </a:r>
            <a:endParaRPr lang="en-US" sz="4000" i="1" dirty="0">
              <a:latin typeface="Comic Sans MS" pitchFamily="66" charset="0"/>
            </a:endParaRPr>
          </a:p>
        </p:txBody>
      </p:sp>
      <p:sp>
        <p:nvSpPr>
          <p:cNvPr id="663572" name="Text Box 20"/>
          <p:cNvSpPr txBox="1">
            <a:spLocks noChangeArrowheads="1"/>
          </p:cNvSpPr>
          <p:nvPr/>
        </p:nvSpPr>
        <p:spPr bwMode="auto">
          <a:xfrm>
            <a:off x="3390328" y="5257800"/>
            <a:ext cx="24449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graph(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76600" y="5875020"/>
            <a:ext cx="3507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::= the arrows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12921"/>
      </p:ext>
    </p:extLst>
  </p:cSld>
  <p:clrMapOvr>
    <a:masterClrMapping/>
  </p:clrMapOvr>
  <p:transition xmlns:p14="http://schemas.microsoft.com/office/powerpoint/2010/main" advTm="8083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54709" y="5536914"/>
            <a:ext cx="737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graph(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3600" dirty="0" smtClean="0">
                <a:latin typeface="Comic Sans MS" pitchFamily="66" charset="0"/>
              </a:rPr>
              <a:t>) = </a:t>
            </a:r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2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3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}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72668"/>
      </p:ext>
    </p:extLst>
  </p:cSld>
  <p:clrMapOvr>
    <a:masterClrMapping/>
  </p:clrMapOvr>
  <p:transition xmlns:p14="http://schemas.microsoft.com/office/powerpoint/2010/main" advTm="43195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7" name="Oval 3"/>
          <p:cNvSpPr>
            <a:spLocks noChangeArrowheads="1"/>
          </p:cNvSpPr>
          <p:nvPr/>
        </p:nvSpPr>
        <p:spPr bwMode="auto">
          <a:xfrm>
            <a:off x="914400" y="2133600"/>
            <a:ext cx="1752600" cy="350520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188" name="Oval 4"/>
          <p:cNvSpPr>
            <a:spLocks noChangeArrowheads="1"/>
          </p:cNvSpPr>
          <p:nvPr/>
        </p:nvSpPr>
        <p:spPr bwMode="auto">
          <a:xfrm>
            <a:off x="3657600" y="2133600"/>
            <a:ext cx="1752600" cy="3505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191" name="Oval 7"/>
          <p:cNvSpPr>
            <a:spLocks noChangeArrowheads="1"/>
          </p:cNvSpPr>
          <p:nvPr/>
        </p:nvSpPr>
        <p:spPr bwMode="auto">
          <a:xfrm>
            <a:off x="17526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192" name="Oval 8"/>
          <p:cNvSpPr>
            <a:spLocks noChangeArrowheads="1"/>
          </p:cNvSpPr>
          <p:nvPr/>
        </p:nvSpPr>
        <p:spPr bwMode="auto">
          <a:xfrm>
            <a:off x="17526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193" name="Oval 9"/>
          <p:cNvSpPr>
            <a:spLocks noChangeArrowheads="1"/>
          </p:cNvSpPr>
          <p:nvPr/>
        </p:nvSpPr>
        <p:spPr bwMode="auto">
          <a:xfrm>
            <a:off x="17526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194" name="Oval 10"/>
          <p:cNvSpPr>
            <a:spLocks noChangeArrowheads="1"/>
          </p:cNvSpPr>
          <p:nvPr/>
        </p:nvSpPr>
        <p:spPr bwMode="auto">
          <a:xfrm>
            <a:off x="17526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195" name="Oval 11"/>
          <p:cNvSpPr>
            <a:spLocks noChangeArrowheads="1"/>
          </p:cNvSpPr>
          <p:nvPr/>
        </p:nvSpPr>
        <p:spPr bwMode="auto">
          <a:xfrm>
            <a:off x="44958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196" name="Oval 12"/>
          <p:cNvSpPr>
            <a:spLocks noChangeArrowheads="1"/>
          </p:cNvSpPr>
          <p:nvPr/>
        </p:nvSpPr>
        <p:spPr bwMode="auto">
          <a:xfrm>
            <a:off x="44958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197" name="Oval 13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198" name="Oval 14"/>
          <p:cNvSpPr>
            <a:spLocks noChangeArrowheads="1"/>
          </p:cNvSpPr>
          <p:nvPr/>
        </p:nvSpPr>
        <p:spPr bwMode="auto">
          <a:xfrm>
            <a:off x="44958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199" name="Text Box 15"/>
          <p:cNvSpPr txBox="1">
            <a:spLocks noChangeArrowheads="1"/>
          </p:cNvSpPr>
          <p:nvPr/>
        </p:nvSpPr>
        <p:spPr bwMode="auto">
          <a:xfrm>
            <a:off x="1524000" y="1476375"/>
            <a:ext cx="493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>
                <a:solidFill>
                  <a:srgbClr val="008000"/>
                </a:solidFill>
                <a:cs typeface="+mn-cs"/>
              </a:rPr>
              <a:t>A</a:t>
            </a:r>
          </a:p>
        </p:txBody>
      </p:sp>
      <p:sp>
        <p:nvSpPr>
          <p:cNvPr id="733200" name="Text Box 16"/>
          <p:cNvSpPr txBox="1">
            <a:spLocks noChangeArrowheads="1"/>
          </p:cNvSpPr>
          <p:nvPr/>
        </p:nvSpPr>
        <p:spPr bwMode="auto">
          <a:xfrm>
            <a:off x="4267200" y="1476375"/>
            <a:ext cx="493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>
                <a:solidFill>
                  <a:srgbClr val="008000"/>
                </a:solidFill>
                <a:cs typeface="+mn-cs"/>
              </a:rPr>
              <a:t>B</a:t>
            </a:r>
          </a:p>
        </p:txBody>
      </p:sp>
      <p:sp>
        <p:nvSpPr>
          <p:cNvPr id="733201" name="Rectangle 17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S</a:t>
            </a:r>
            <a:r>
              <a:rPr lang="en-US" smtClean="0">
                <a:solidFill>
                  <a:schemeClr val="accent2"/>
                </a:solidFill>
                <a:cs typeface="+mj-cs"/>
                <a:sym typeface="Euclid Extra" charset="0"/>
              </a:rPr>
              <a:t>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R</a:t>
            </a:r>
            <a:endParaRPr lang="en-US" b="0" smtClean="0">
              <a:solidFill>
                <a:schemeClr val="tx1"/>
              </a:solidFill>
              <a:cs typeface="+mj-cs"/>
            </a:endParaRPr>
          </a:p>
        </p:txBody>
      </p:sp>
      <p:sp>
        <p:nvSpPr>
          <p:cNvPr id="733203" name="Text Box 19"/>
          <p:cNvSpPr txBox="1">
            <a:spLocks noChangeArrowheads="1"/>
          </p:cNvSpPr>
          <p:nvPr/>
        </p:nvSpPr>
        <p:spPr bwMode="auto">
          <a:xfrm>
            <a:off x="7010400" y="1520825"/>
            <a:ext cx="522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>
                <a:solidFill>
                  <a:srgbClr val="008000"/>
                </a:solidFill>
                <a:cs typeface="+mn-cs"/>
              </a:rPr>
              <a:t>C</a:t>
            </a:r>
          </a:p>
        </p:txBody>
      </p:sp>
      <p:sp>
        <p:nvSpPr>
          <p:cNvPr id="733204" name="Oval 20"/>
          <p:cNvSpPr>
            <a:spLocks noChangeArrowheads="1"/>
          </p:cNvSpPr>
          <p:nvPr/>
        </p:nvSpPr>
        <p:spPr bwMode="auto">
          <a:xfrm>
            <a:off x="6324600" y="2133600"/>
            <a:ext cx="1752600" cy="3505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206" name="Oval 22"/>
          <p:cNvSpPr>
            <a:spLocks noChangeArrowheads="1"/>
          </p:cNvSpPr>
          <p:nvPr/>
        </p:nvSpPr>
        <p:spPr bwMode="auto">
          <a:xfrm>
            <a:off x="72390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207" name="Oval 23"/>
          <p:cNvSpPr>
            <a:spLocks noChangeArrowheads="1"/>
          </p:cNvSpPr>
          <p:nvPr/>
        </p:nvSpPr>
        <p:spPr bwMode="auto">
          <a:xfrm>
            <a:off x="72390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208" name="Oval 24"/>
          <p:cNvSpPr>
            <a:spLocks noChangeArrowheads="1"/>
          </p:cNvSpPr>
          <p:nvPr/>
        </p:nvSpPr>
        <p:spPr bwMode="auto">
          <a:xfrm>
            <a:off x="72390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209" name="Oval 25"/>
          <p:cNvSpPr>
            <a:spLocks noChangeArrowheads="1"/>
          </p:cNvSpPr>
          <p:nvPr/>
        </p:nvSpPr>
        <p:spPr bwMode="auto">
          <a:xfrm>
            <a:off x="72390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210" name="Oval 26"/>
          <p:cNvSpPr>
            <a:spLocks noChangeArrowheads="1"/>
          </p:cNvSpPr>
          <p:nvPr/>
        </p:nvSpPr>
        <p:spPr bwMode="auto">
          <a:xfrm>
            <a:off x="72390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211" name="Oval 27"/>
          <p:cNvSpPr>
            <a:spLocks noChangeArrowheads="1"/>
          </p:cNvSpPr>
          <p:nvPr/>
        </p:nvSpPr>
        <p:spPr bwMode="auto">
          <a:xfrm>
            <a:off x="72390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212" name="Oval 28"/>
          <p:cNvSpPr>
            <a:spLocks noChangeArrowheads="1"/>
          </p:cNvSpPr>
          <p:nvPr/>
        </p:nvSpPr>
        <p:spPr bwMode="auto">
          <a:xfrm>
            <a:off x="72390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213" name="Oval 29"/>
          <p:cNvSpPr>
            <a:spLocks noChangeArrowheads="1"/>
          </p:cNvSpPr>
          <p:nvPr/>
        </p:nvSpPr>
        <p:spPr bwMode="auto">
          <a:xfrm>
            <a:off x="72390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35865" name="Group 30"/>
          <p:cNvGrpSpPr>
            <a:grpSpLocks/>
          </p:cNvGrpSpPr>
          <p:nvPr/>
        </p:nvGrpSpPr>
        <p:grpSpPr bwMode="auto">
          <a:xfrm>
            <a:off x="1828800" y="2066925"/>
            <a:ext cx="2705100" cy="3190875"/>
            <a:chOff x="1152" y="1302"/>
            <a:chExt cx="1704" cy="2010"/>
          </a:xfrm>
        </p:grpSpPr>
        <p:sp>
          <p:nvSpPr>
            <p:cNvPr id="733215" name="Line 31"/>
            <p:cNvSpPr>
              <a:spLocks noChangeShapeType="1"/>
            </p:cNvSpPr>
            <p:nvPr/>
          </p:nvSpPr>
          <p:spPr bwMode="auto">
            <a:xfrm>
              <a:off x="1176" y="3312"/>
              <a:ext cx="1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3216" name="Line 32"/>
            <p:cNvSpPr>
              <a:spLocks noChangeShapeType="1"/>
            </p:cNvSpPr>
            <p:nvPr/>
          </p:nvSpPr>
          <p:spPr bwMode="auto">
            <a:xfrm flipV="1">
              <a:off x="1152" y="1584"/>
              <a:ext cx="168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3217" name="Line 33"/>
            <p:cNvSpPr>
              <a:spLocks noChangeShapeType="1"/>
            </p:cNvSpPr>
            <p:nvPr/>
          </p:nvSpPr>
          <p:spPr bwMode="auto">
            <a:xfrm>
              <a:off x="1176" y="1584"/>
              <a:ext cx="168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3218" name="Line 34"/>
            <p:cNvSpPr>
              <a:spLocks noChangeShapeType="1"/>
            </p:cNvSpPr>
            <p:nvPr/>
          </p:nvSpPr>
          <p:spPr bwMode="auto">
            <a:xfrm>
              <a:off x="1176" y="1584"/>
              <a:ext cx="168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3219" name="Text Box 35"/>
            <p:cNvSpPr txBox="1">
              <a:spLocks noChangeArrowheads="1"/>
            </p:cNvSpPr>
            <p:nvPr/>
          </p:nvSpPr>
          <p:spPr bwMode="auto">
            <a:xfrm>
              <a:off x="1872" y="1302"/>
              <a:ext cx="38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5400">
                  <a:solidFill>
                    <a:srgbClr val="000099"/>
                  </a:solidFill>
                  <a:cs typeface="+mn-cs"/>
                </a:rPr>
                <a:t>R</a:t>
              </a:r>
            </a:p>
          </p:txBody>
        </p:sp>
      </p:grpSp>
      <p:grpSp>
        <p:nvGrpSpPr>
          <p:cNvPr id="35866" name="Group 36"/>
          <p:cNvGrpSpPr>
            <a:grpSpLocks/>
          </p:cNvGrpSpPr>
          <p:nvPr/>
        </p:nvGrpSpPr>
        <p:grpSpPr bwMode="auto">
          <a:xfrm>
            <a:off x="4572000" y="2057400"/>
            <a:ext cx="2705100" cy="3190875"/>
            <a:chOff x="2880" y="1302"/>
            <a:chExt cx="1704" cy="2010"/>
          </a:xfrm>
        </p:grpSpPr>
        <p:grpSp>
          <p:nvGrpSpPr>
            <p:cNvPr id="35867" name="Group 37"/>
            <p:cNvGrpSpPr>
              <a:grpSpLocks/>
            </p:cNvGrpSpPr>
            <p:nvPr/>
          </p:nvGrpSpPr>
          <p:grpSpPr bwMode="auto">
            <a:xfrm>
              <a:off x="2880" y="1302"/>
              <a:ext cx="1704" cy="2010"/>
              <a:chOff x="2880" y="1302"/>
              <a:chExt cx="1704" cy="2010"/>
            </a:xfrm>
          </p:grpSpPr>
          <p:sp>
            <p:nvSpPr>
              <p:cNvPr id="733222" name="Line 38"/>
              <p:cNvSpPr>
                <a:spLocks noChangeShapeType="1"/>
              </p:cNvSpPr>
              <p:nvPr/>
            </p:nvSpPr>
            <p:spPr bwMode="auto">
              <a:xfrm>
                <a:off x="2904" y="2736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3223" name="Line 39"/>
              <p:cNvSpPr>
                <a:spLocks noChangeShapeType="1"/>
              </p:cNvSpPr>
              <p:nvPr/>
            </p:nvSpPr>
            <p:spPr bwMode="auto">
              <a:xfrm>
                <a:off x="2904" y="3312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3224" name="Text Box 40"/>
              <p:cNvSpPr txBox="1">
                <a:spLocks noChangeArrowheads="1"/>
              </p:cNvSpPr>
              <p:nvPr/>
            </p:nvSpPr>
            <p:spPr bwMode="auto">
              <a:xfrm>
                <a:off x="3552" y="1302"/>
                <a:ext cx="332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5400">
                    <a:solidFill>
                      <a:srgbClr val="000099"/>
                    </a:solidFill>
                    <a:cs typeface="+mn-cs"/>
                  </a:rPr>
                  <a:t>S</a:t>
                </a:r>
              </a:p>
            </p:txBody>
          </p:sp>
          <p:sp>
            <p:nvSpPr>
              <p:cNvPr id="733225" name="Line 41"/>
              <p:cNvSpPr>
                <a:spLocks noChangeShapeType="1"/>
              </p:cNvSpPr>
              <p:nvPr/>
            </p:nvSpPr>
            <p:spPr bwMode="auto">
              <a:xfrm flipV="1">
                <a:off x="2880" y="1584"/>
                <a:ext cx="168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733226" name="Line 42"/>
            <p:cNvSpPr>
              <a:spLocks noChangeShapeType="1"/>
            </p:cNvSpPr>
            <p:nvPr/>
          </p:nvSpPr>
          <p:spPr bwMode="auto">
            <a:xfrm flipV="1">
              <a:off x="2880" y="2160"/>
              <a:ext cx="1680" cy="5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0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22" name="Rectangle 1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               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S</a:t>
            </a:r>
            <a:r>
              <a:rPr lang="en-US" smtClean="0">
                <a:solidFill>
                  <a:schemeClr val="accent2"/>
                </a:solidFill>
                <a:cs typeface="+mj-cs"/>
                <a:sym typeface="Euclid Extra" charset="0"/>
              </a:rPr>
              <a:t>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R</a:t>
            </a:r>
          </a:p>
        </p:txBody>
      </p:sp>
      <p:grpSp>
        <p:nvGrpSpPr>
          <p:cNvPr id="734285" name="Group 77"/>
          <p:cNvGrpSpPr>
            <a:grpSpLocks/>
          </p:cNvGrpSpPr>
          <p:nvPr/>
        </p:nvGrpSpPr>
        <p:grpSpPr bwMode="auto">
          <a:xfrm>
            <a:off x="977900" y="1371600"/>
            <a:ext cx="4800600" cy="3810000"/>
            <a:chOff x="384" y="816"/>
            <a:chExt cx="3024" cy="2400"/>
          </a:xfrm>
        </p:grpSpPr>
        <p:sp>
          <p:nvSpPr>
            <p:cNvPr id="734210" name="Oval 2"/>
            <p:cNvSpPr>
              <a:spLocks noChangeArrowheads="1"/>
            </p:cNvSpPr>
            <p:nvPr/>
          </p:nvSpPr>
          <p:spPr bwMode="auto">
            <a:xfrm>
              <a:off x="384" y="1195"/>
              <a:ext cx="740" cy="2021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1" name="Oval 3"/>
            <p:cNvSpPr>
              <a:spLocks noChangeArrowheads="1"/>
            </p:cNvSpPr>
            <p:nvPr/>
          </p:nvSpPr>
          <p:spPr bwMode="auto">
            <a:xfrm>
              <a:off x="1542" y="1195"/>
              <a:ext cx="740" cy="202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2" name="Oval 4"/>
            <p:cNvSpPr>
              <a:spLocks noChangeArrowheads="1"/>
            </p:cNvSpPr>
            <p:nvPr/>
          </p:nvSpPr>
          <p:spPr bwMode="auto">
            <a:xfrm>
              <a:off x="738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3" name="Oval 5"/>
            <p:cNvSpPr>
              <a:spLocks noChangeArrowheads="1"/>
            </p:cNvSpPr>
            <p:nvPr/>
          </p:nvSpPr>
          <p:spPr bwMode="auto">
            <a:xfrm>
              <a:off x="738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4" name="Oval 6"/>
            <p:cNvSpPr>
              <a:spLocks noChangeArrowheads="1"/>
            </p:cNvSpPr>
            <p:nvPr/>
          </p:nvSpPr>
          <p:spPr bwMode="auto">
            <a:xfrm>
              <a:off x="738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5" name="Oval 7"/>
            <p:cNvSpPr>
              <a:spLocks noChangeArrowheads="1"/>
            </p:cNvSpPr>
            <p:nvPr/>
          </p:nvSpPr>
          <p:spPr bwMode="auto">
            <a:xfrm>
              <a:off x="738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6" name="Oval 8"/>
            <p:cNvSpPr>
              <a:spLocks noChangeArrowheads="1"/>
            </p:cNvSpPr>
            <p:nvPr/>
          </p:nvSpPr>
          <p:spPr bwMode="auto">
            <a:xfrm>
              <a:off x="1896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7" name="Oval 9"/>
            <p:cNvSpPr>
              <a:spLocks noChangeArrowheads="1"/>
            </p:cNvSpPr>
            <p:nvPr/>
          </p:nvSpPr>
          <p:spPr bwMode="auto">
            <a:xfrm>
              <a:off x="1896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8" name="Oval 10"/>
            <p:cNvSpPr>
              <a:spLocks noChangeArrowheads="1"/>
            </p:cNvSpPr>
            <p:nvPr/>
          </p:nvSpPr>
          <p:spPr bwMode="auto">
            <a:xfrm>
              <a:off x="1896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9" name="Oval 11"/>
            <p:cNvSpPr>
              <a:spLocks noChangeArrowheads="1"/>
            </p:cNvSpPr>
            <p:nvPr/>
          </p:nvSpPr>
          <p:spPr bwMode="auto">
            <a:xfrm>
              <a:off x="1896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0" name="Text Box 12"/>
            <p:cNvSpPr txBox="1">
              <a:spLocks noChangeArrowheads="1"/>
            </p:cNvSpPr>
            <p:nvPr/>
          </p:nvSpPr>
          <p:spPr bwMode="auto">
            <a:xfrm>
              <a:off x="641" y="816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A</a:t>
              </a:r>
            </a:p>
          </p:txBody>
        </p:sp>
        <p:sp>
          <p:nvSpPr>
            <p:cNvPr id="734221" name="Text Box 13"/>
            <p:cNvSpPr txBox="1">
              <a:spLocks noChangeArrowheads="1"/>
            </p:cNvSpPr>
            <p:nvPr/>
          </p:nvSpPr>
          <p:spPr bwMode="auto">
            <a:xfrm>
              <a:off x="1799" y="816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B</a:t>
              </a:r>
            </a:p>
          </p:txBody>
        </p:sp>
        <p:sp>
          <p:nvSpPr>
            <p:cNvPr id="734223" name="Text Box 15"/>
            <p:cNvSpPr txBox="1">
              <a:spLocks noChangeArrowheads="1"/>
            </p:cNvSpPr>
            <p:nvPr/>
          </p:nvSpPr>
          <p:spPr bwMode="auto">
            <a:xfrm>
              <a:off x="2928" y="816"/>
              <a:ext cx="3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C</a:t>
              </a:r>
            </a:p>
          </p:txBody>
        </p:sp>
        <p:sp>
          <p:nvSpPr>
            <p:cNvPr id="734224" name="Oval 16"/>
            <p:cNvSpPr>
              <a:spLocks noChangeArrowheads="1"/>
            </p:cNvSpPr>
            <p:nvPr/>
          </p:nvSpPr>
          <p:spPr bwMode="auto">
            <a:xfrm>
              <a:off x="2668" y="1195"/>
              <a:ext cx="740" cy="2021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5" name="Oval 17"/>
            <p:cNvSpPr>
              <a:spLocks noChangeArrowheads="1"/>
            </p:cNvSpPr>
            <p:nvPr/>
          </p:nvSpPr>
          <p:spPr bwMode="auto">
            <a:xfrm>
              <a:off x="3054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6" name="Oval 18"/>
            <p:cNvSpPr>
              <a:spLocks noChangeArrowheads="1"/>
            </p:cNvSpPr>
            <p:nvPr/>
          </p:nvSpPr>
          <p:spPr bwMode="auto">
            <a:xfrm>
              <a:off x="3054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7" name="Oval 19"/>
            <p:cNvSpPr>
              <a:spLocks noChangeArrowheads="1"/>
            </p:cNvSpPr>
            <p:nvPr/>
          </p:nvSpPr>
          <p:spPr bwMode="auto">
            <a:xfrm>
              <a:off x="3054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8" name="Oval 20"/>
            <p:cNvSpPr>
              <a:spLocks noChangeArrowheads="1"/>
            </p:cNvSpPr>
            <p:nvPr/>
          </p:nvSpPr>
          <p:spPr bwMode="auto">
            <a:xfrm>
              <a:off x="3054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9" name="Oval 21"/>
            <p:cNvSpPr>
              <a:spLocks noChangeArrowheads="1"/>
            </p:cNvSpPr>
            <p:nvPr/>
          </p:nvSpPr>
          <p:spPr bwMode="auto">
            <a:xfrm>
              <a:off x="3054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0" name="Oval 22"/>
            <p:cNvSpPr>
              <a:spLocks noChangeArrowheads="1"/>
            </p:cNvSpPr>
            <p:nvPr/>
          </p:nvSpPr>
          <p:spPr bwMode="auto">
            <a:xfrm>
              <a:off x="3054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1" name="Oval 23"/>
            <p:cNvSpPr>
              <a:spLocks noChangeArrowheads="1"/>
            </p:cNvSpPr>
            <p:nvPr/>
          </p:nvSpPr>
          <p:spPr bwMode="auto">
            <a:xfrm>
              <a:off x="3054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2" name="Oval 24"/>
            <p:cNvSpPr>
              <a:spLocks noChangeArrowheads="1"/>
            </p:cNvSpPr>
            <p:nvPr/>
          </p:nvSpPr>
          <p:spPr bwMode="auto">
            <a:xfrm>
              <a:off x="3054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6909" name="Group 25"/>
            <p:cNvGrpSpPr>
              <a:grpSpLocks/>
            </p:cNvGrpSpPr>
            <p:nvPr/>
          </p:nvGrpSpPr>
          <p:grpSpPr bwMode="auto">
            <a:xfrm>
              <a:off x="770" y="1157"/>
              <a:ext cx="1142" cy="1839"/>
              <a:chOff x="1152" y="1302"/>
              <a:chExt cx="1704" cy="2010"/>
            </a:xfrm>
          </p:grpSpPr>
          <p:sp>
            <p:nvSpPr>
              <p:cNvPr id="734234" name="Line 26"/>
              <p:cNvSpPr>
                <a:spLocks noChangeShapeType="1"/>
              </p:cNvSpPr>
              <p:nvPr/>
            </p:nvSpPr>
            <p:spPr bwMode="auto">
              <a:xfrm>
                <a:off x="1176" y="3312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5" name="Line 27"/>
              <p:cNvSpPr>
                <a:spLocks noChangeShapeType="1"/>
              </p:cNvSpPr>
              <p:nvPr/>
            </p:nvSpPr>
            <p:spPr bwMode="auto">
              <a:xfrm flipV="1">
                <a:off x="1152" y="1584"/>
                <a:ext cx="168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6" name="Line 28"/>
              <p:cNvSpPr>
                <a:spLocks noChangeShapeType="1"/>
              </p:cNvSpPr>
              <p:nvPr/>
            </p:nvSpPr>
            <p:spPr bwMode="auto">
              <a:xfrm>
                <a:off x="1176" y="1584"/>
                <a:ext cx="168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7" name="Line 29"/>
              <p:cNvSpPr>
                <a:spLocks noChangeShapeType="1"/>
              </p:cNvSpPr>
              <p:nvPr/>
            </p:nvSpPr>
            <p:spPr bwMode="auto">
              <a:xfrm>
                <a:off x="1176" y="1584"/>
                <a:ext cx="168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8" name="Text Box 30"/>
              <p:cNvSpPr txBox="1">
                <a:spLocks noChangeArrowheads="1"/>
              </p:cNvSpPr>
              <p:nvPr/>
            </p:nvSpPr>
            <p:spPr bwMode="auto">
              <a:xfrm>
                <a:off x="1873" y="1302"/>
                <a:ext cx="567" cy="6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5400">
                    <a:solidFill>
                      <a:srgbClr val="000099"/>
                    </a:solidFill>
                    <a:cs typeface="+mn-cs"/>
                  </a:rPr>
                  <a:t>R</a:t>
                </a:r>
              </a:p>
            </p:txBody>
          </p:sp>
        </p:grpSp>
        <p:grpSp>
          <p:nvGrpSpPr>
            <p:cNvPr id="36910" name="Group 31"/>
            <p:cNvGrpSpPr>
              <a:grpSpLocks/>
            </p:cNvGrpSpPr>
            <p:nvPr/>
          </p:nvGrpSpPr>
          <p:grpSpPr bwMode="auto">
            <a:xfrm>
              <a:off x="1928" y="1151"/>
              <a:ext cx="1142" cy="1840"/>
              <a:chOff x="2880" y="1302"/>
              <a:chExt cx="1704" cy="2010"/>
            </a:xfrm>
          </p:grpSpPr>
          <p:grpSp>
            <p:nvGrpSpPr>
              <p:cNvPr id="36911" name="Group 32"/>
              <p:cNvGrpSpPr>
                <a:grpSpLocks/>
              </p:cNvGrpSpPr>
              <p:nvPr/>
            </p:nvGrpSpPr>
            <p:grpSpPr bwMode="auto">
              <a:xfrm>
                <a:off x="2880" y="1302"/>
                <a:ext cx="1704" cy="2010"/>
                <a:chOff x="2880" y="1302"/>
                <a:chExt cx="1704" cy="2010"/>
              </a:xfrm>
            </p:grpSpPr>
            <p:sp>
              <p:nvSpPr>
                <p:cNvPr id="734241" name="Line 33"/>
                <p:cNvSpPr>
                  <a:spLocks noChangeShapeType="1"/>
                </p:cNvSpPr>
                <p:nvPr/>
              </p:nvSpPr>
              <p:spPr bwMode="auto">
                <a:xfrm>
                  <a:off x="2904" y="2736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734242" name="Line 34"/>
                <p:cNvSpPr>
                  <a:spLocks noChangeShapeType="1"/>
                </p:cNvSpPr>
                <p:nvPr/>
              </p:nvSpPr>
              <p:spPr bwMode="auto">
                <a:xfrm>
                  <a:off x="2904" y="3312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73424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551" y="1302"/>
                  <a:ext cx="494" cy="6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r>
                    <a:rPr lang="en-US" sz="5400">
                      <a:solidFill>
                        <a:srgbClr val="000099"/>
                      </a:solidFill>
                      <a:cs typeface="+mn-cs"/>
                    </a:rPr>
                    <a:t>S</a:t>
                  </a:r>
                </a:p>
              </p:txBody>
            </p:sp>
            <p:sp>
              <p:nvSpPr>
                <p:cNvPr id="734244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880" y="1584"/>
                  <a:ext cx="1680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734245" name="Line 37"/>
              <p:cNvSpPr>
                <a:spLocks noChangeShapeType="1"/>
              </p:cNvSpPr>
              <p:nvPr/>
            </p:nvSpPr>
            <p:spPr bwMode="auto">
              <a:xfrm flipV="1">
                <a:off x="2880" y="2160"/>
                <a:ext cx="1680" cy="57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734286" name="Group 78"/>
          <p:cNvGrpSpPr>
            <a:grpSpLocks/>
          </p:cNvGrpSpPr>
          <p:nvPr/>
        </p:nvGrpSpPr>
        <p:grpSpPr bwMode="auto">
          <a:xfrm>
            <a:off x="5245100" y="1371600"/>
            <a:ext cx="2451100" cy="3810000"/>
            <a:chOff x="3072" y="816"/>
            <a:chExt cx="1544" cy="2400"/>
          </a:xfrm>
        </p:grpSpPr>
        <p:sp>
          <p:nvSpPr>
            <p:cNvPr id="734250" name="Oval 42"/>
            <p:cNvSpPr>
              <a:spLocks noChangeArrowheads="1"/>
            </p:cNvSpPr>
            <p:nvPr/>
          </p:nvSpPr>
          <p:spPr bwMode="auto">
            <a:xfrm>
              <a:off x="3876" y="1195"/>
              <a:ext cx="740" cy="202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1" name="Oval 43"/>
            <p:cNvSpPr>
              <a:spLocks noChangeArrowheads="1"/>
            </p:cNvSpPr>
            <p:nvPr/>
          </p:nvSpPr>
          <p:spPr bwMode="auto">
            <a:xfrm>
              <a:off x="3072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2" name="Oval 44"/>
            <p:cNvSpPr>
              <a:spLocks noChangeArrowheads="1"/>
            </p:cNvSpPr>
            <p:nvPr/>
          </p:nvSpPr>
          <p:spPr bwMode="auto">
            <a:xfrm>
              <a:off x="3072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3" name="Oval 45"/>
            <p:cNvSpPr>
              <a:spLocks noChangeArrowheads="1"/>
            </p:cNvSpPr>
            <p:nvPr/>
          </p:nvSpPr>
          <p:spPr bwMode="auto">
            <a:xfrm>
              <a:off x="3072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4" name="Oval 46"/>
            <p:cNvSpPr>
              <a:spLocks noChangeArrowheads="1"/>
            </p:cNvSpPr>
            <p:nvPr/>
          </p:nvSpPr>
          <p:spPr bwMode="auto">
            <a:xfrm>
              <a:off x="3072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5" name="Oval 47"/>
            <p:cNvSpPr>
              <a:spLocks noChangeArrowheads="1"/>
            </p:cNvSpPr>
            <p:nvPr/>
          </p:nvSpPr>
          <p:spPr bwMode="auto">
            <a:xfrm>
              <a:off x="4230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6" name="Oval 48"/>
            <p:cNvSpPr>
              <a:spLocks noChangeArrowheads="1"/>
            </p:cNvSpPr>
            <p:nvPr/>
          </p:nvSpPr>
          <p:spPr bwMode="auto">
            <a:xfrm>
              <a:off x="4230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7" name="Oval 49"/>
            <p:cNvSpPr>
              <a:spLocks noChangeArrowheads="1"/>
            </p:cNvSpPr>
            <p:nvPr/>
          </p:nvSpPr>
          <p:spPr bwMode="auto">
            <a:xfrm>
              <a:off x="4230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8" name="Oval 50"/>
            <p:cNvSpPr>
              <a:spLocks noChangeArrowheads="1"/>
            </p:cNvSpPr>
            <p:nvPr/>
          </p:nvSpPr>
          <p:spPr bwMode="auto">
            <a:xfrm>
              <a:off x="4230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60" name="Text Box 52"/>
            <p:cNvSpPr txBox="1">
              <a:spLocks noChangeArrowheads="1"/>
            </p:cNvSpPr>
            <p:nvPr/>
          </p:nvSpPr>
          <p:spPr bwMode="auto">
            <a:xfrm>
              <a:off x="4080" y="816"/>
              <a:ext cx="34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D</a:t>
              </a:r>
            </a:p>
          </p:txBody>
        </p:sp>
        <p:sp>
          <p:nvSpPr>
            <p:cNvPr id="734272" name="Line 64"/>
            <p:cNvSpPr>
              <a:spLocks noChangeShapeType="1"/>
            </p:cNvSpPr>
            <p:nvPr/>
          </p:nvSpPr>
          <p:spPr bwMode="auto">
            <a:xfrm>
              <a:off x="3120" y="2996"/>
              <a:ext cx="11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3" name="Line 65"/>
            <p:cNvSpPr>
              <a:spLocks noChangeShapeType="1"/>
            </p:cNvSpPr>
            <p:nvPr/>
          </p:nvSpPr>
          <p:spPr bwMode="auto">
            <a:xfrm flipV="1">
              <a:off x="3104" y="1415"/>
              <a:ext cx="1126" cy="10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4" name="Line 66"/>
            <p:cNvSpPr>
              <a:spLocks noChangeShapeType="1"/>
            </p:cNvSpPr>
            <p:nvPr/>
          </p:nvSpPr>
          <p:spPr bwMode="auto">
            <a:xfrm>
              <a:off x="3120" y="1415"/>
              <a:ext cx="1126" cy="5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5" name="Line 67"/>
            <p:cNvSpPr>
              <a:spLocks noChangeShapeType="1"/>
            </p:cNvSpPr>
            <p:nvPr/>
          </p:nvSpPr>
          <p:spPr bwMode="auto">
            <a:xfrm>
              <a:off x="3120" y="1968"/>
              <a:ext cx="110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6" name="Text Box 68"/>
            <p:cNvSpPr txBox="1">
              <a:spLocks noChangeArrowheads="1"/>
            </p:cNvSpPr>
            <p:nvPr/>
          </p:nvSpPr>
          <p:spPr bwMode="auto">
            <a:xfrm>
              <a:off x="3587" y="1157"/>
              <a:ext cx="35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5400">
                  <a:solidFill>
                    <a:srgbClr val="000099"/>
                  </a:solidFill>
                  <a:cs typeface="+mn-cs"/>
                </a:rPr>
                <a:t>T</a:t>
              </a:r>
            </a:p>
          </p:txBody>
        </p:sp>
      </p:grpSp>
      <p:sp>
        <p:nvSpPr>
          <p:cNvPr id="734287" name="Text Box 79"/>
          <p:cNvSpPr txBox="1">
            <a:spLocks noChangeArrowheads="1"/>
          </p:cNvSpPr>
          <p:nvPr/>
        </p:nvSpPr>
        <p:spPr bwMode="auto">
          <a:xfrm>
            <a:off x="4876800" y="457200"/>
            <a:ext cx="1273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80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40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</a:p>
        </p:txBody>
      </p:sp>
      <p:graphicFrame>
        <p:nvGraphicFramePr>
          <p:cNvPr id="734288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99837"/>
              </p:ext>
            </p:extLst>
          </p:nvPr>
        </p:nvGraphicFramePr>
        <p:xfrm>
          <a:off x="1066800" y="4741863"/>
          <a:ext cx="4572000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55" name="Equation" r:id="rId3" imgW="1422400" imgH="457200" progId="Equation.3">
                  <p:embed/>
                </p:oleObj>
              </mc:Choice>
              <mc:Fallback>
                <p:oleObj name="Equation" r:id="rId3" imgW="142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41863"/>
                        <a:ext cx="4572000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89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493724"/>
              </p:ext>
            </p:extLst>
          </p:nvPr>
        </p:nvGraphicFramePr>
        <p:xfrm>
          <a:off x="2971800" y="4591050"/>
          <a:ext cx="45720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56" name="Equation" r:id="rId5" imgW="1422400" imgH="457200" progId="Equation.3">
                  <p:embed/>
                </p:oleObj>
              </mc:Choice>
              <mc:Fallback>
                <p:oleObj name="Equation" r:id="rId5" imgW="142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91050"/>
                        <a:ext cx="45720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24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8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 is </a:t>
            </a:r>
            <a:r>
              <a:rPr lang="en-US" i="1" smtClean="0">
                <a:solidFill>
                  <a:schemeClr val="tx1"/>
                </a:solidFill>
                <a:cs typeface="+mj-cs"/>
              </a:rPr>
              <a:t>Associative</a:t>
            </a:r>
          </a:p>
        </p:txBody>
      </p:sp>
      <p:sp>
        <p:nvSpPr>
          <p:cNvPr id="735290" name="Text Box 58"/>
          <p:cNvSpPr txBox="1">
            <a:spLocks noChangeArrowheads="1"/>
          </p:cNvSpPr>
          <p:nvPr/>
        </p:nvSpPr>
        <p:spPr bwMode="auto">
          <a:xfrm>
            <a:off x="823913" y="1524000"/>
            <a:ext cx="7470775" cy="317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smtClean="0">
                <a:cs typeface="+mn-cs"/>
              </a:rPr>
              <a:t>Corollary</a:t>
            </a:r>
            <a:r>
              <a:rPr lang="en-US" sz="4400" i="0" smtClean="0">
                <a:cs typeface="+mn-cs"/>
              </a:rPr>
              <a:t>:</a:t>
            </a:r>
          </a:p>
          <a:p>
            <a:pPr>
              <a:spcBef>
                <a:spcPct val="20000"/>
              </a:spcBef>
              <a:defRPr/>
            </a:pPr>
            <a:r>
              <a:rPr lang="en-US" sz="6600" i="0" smtClean="0">
                <a:cs typeface="+mn-cs"/>
              </a:rPr>
              <a:t>(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i="0" smtClean="0">
                <a:cs typeface="+mn-cs"/>
              </a:rPr>
              <a:t>)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 = 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i="0" smtClean="0">
                <a:cs typeface="+mn-cs"/>
                <a:sym typeface="Euclid Extra" charset="0"/>
              </a:rPr>
              <a:t>(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</a:t>
            </a:r>
            <a:r>
              <a:rPr lang="en-US" sz="6600" i="0" smtClean="0">
                <a:cs typeface="+mn-cs"/>
              </a:rPr>
              <a:t>)</a:t>
            </a:r>
          </a:p>
          <a:p>
            <a:pPr>
              <a:spcBef>
                <a:spcPct val="20000"/>
              </a:spcBef>
              <a:defRPr/>
            </a:pPr>
            <a:r>
              <a:rPr lang="en-US" sz="4400" smtClean="0">
                <a:solidFill>
                  <a:srgbClr val="000099"/>
                </a:solidFill>
                <a:cs typeface="+mn-cs"/>
              </a:rPr>
              <a:t> </a:t>
            </a:r>
            <a:r>
              <a:rPr lang="en-US" sz="6600" smtClean="0">
                <a:cs typeface="+mn-cs"/>
              </a:rPr>
              <a:t>…</a:t>
            </a:r>
            <a:r>
              <a:rPr lang="en-US" sz="6600" i="0" smtClean="0">
                <a:cs typeface="+mn-cs"/>
              </a:rPr>
              <a:t>same as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 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</a:t>
            </a:r>
            <a:endParaRPr lang="en-US" sz="600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423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8280400" cy="46609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) = subjects Jason is  registered for </a:t>
            </a:r>
          </a:p>
          <a:p>
            <a:r>
              <a:rPr lang="en-US" dirty="0"/>
              <a:t> </a:t>
            </a:r>
            <a:r>
              <a:rPr lang="en-US" dirty="0" smtClean="0"/>
              <a:t>         = {</a:t>
            </a:r>
            <a:r>
              <a:rPr lang="en-US" dirty="0" smtClean="0">
                <a:solidFill>
                  <a:srgbClr val="F74BE3"/>
                </a:solidFill>
              </a:rPr>
              <a:t>6.042</a:t>
            </a:r>
            <a:r>
              <a:rPr lang="en-US" dirty="0" smtClean="0">
                <a:solidFill>
                  <a:schemeClr val="tx2"/>
                </a:solidFill>
              </a:rPr>
              <a:t>,</a:t>
            </a:r>
            <a:r>
              <a:rPr lang="en-US" dirty="0" smtClean="0">
                <a:solidFill>
                  <a:srgbClr val="F74BE3"/>
                </a:solidFill>
              </a:rPr>
              <a:t> 6.012</a:t>
            </a:r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({</a:t>
            </a:r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8000"/>
                </a:solidFill>
              </a:rPr>
              <a:t>Yihui</a:t>
            </a:r>
            <a:r>
              <a:rPr lang="en-US" dirty="0" smtClean="0">
                <a:solidFill>
                  <a:srgbClr val="008000"/>
                </a:solidFill>
              </a:rPr>
              <a:t>}</a:t>
            </a:r>
            <a:r>
              <a:rPr lang="en-US" dirty="0" smtClean="0"/>
              <a:t>) </a:t>
            </a:r>
            <a:r>
              <a:rPr lang="en-US" dirty="0"/>
              <a:t>= subjects </a:t>
            </a:r>
            <a:r>
              <a:rPr lang="en-US" dirty="0" smtClean="0"/>
              <a:t>with</a:t>
            </a:r>
          </a:p>
          <a:p>
            <a:r>
              <a:rPr lang="en-US" dirty="0" smtClean="0"/>
              <a:t>Jason or </a:t>
            </a:r>
            <a:r>
              <a:rPr lang="en-US" dirty="0" err="1" smtClean="0"/>
              <a:t>Yihui</a:t>
            </a:r>
            <a:r>
              <a:rPr lang="en-US" dirty="0" smtClean="0"/>
              <a:t>  registered </a:t>
            </a:r>
          </a:p>
          <a:p>
            <a:r>
              <a:rPr lang="en-US" dirty="0"/>
              <a:t> </a:t>
            </a:r>
            <a:r>
              <a:rPr lang="en-US" dirty="0" smtClean="0"/>
              <a:t>          = </a:t>
            </a:r>
            <a:r>
              <a:rPr lang="en-US" dirty="0"/>
              <a:t>{</a:t>
            </a:r>
            <a:r>
              <a:rPr lang="en-US" dirty="0">
                <a:solidFill>
                  <a:srgbClr val="F74BE3"/>
                </a:solidFill>
              </a:rPr>
              <a:t>6.042</a:t>
            </a:r>
            <a:r>
              <a:rPr lang="en-US" dirty="0" smtClean="0">
                <a:solidFill>
                  <a:schemeClr val="tx2"/>
                </a:solidFill>
              </a:rPr>
              <a:t>,</a:t>
            </a:r>
            <a:r>
              <a:rPr lang="en-US" dirty="0" smtClean="0">
                <a:solidFill>
                  <a:srgbClr val="F74BE3"/>
                </a:solidFill>
              </a:rPr>
              <a:t> 6.012</a:t>
            </a:r>
            <a:r>
              <a:rPr lang="en-US" dirty="0">
                <a:solidFill>
                  <a:schemeClr val="tx2"/>
                </a:solidFill>
              </a:rPr>
              <a:t>,</a:t>
            </a:r>
            <a:r>
              <a:rPr lang="en-US" dirty="0">
                <a:solidFill>
                  <a:srgbClr val="F74BE3"/>
                </a:solidFill>
              </a:rPr>
              <a:t> </a:t>
            </a:r>
            <a:r>
              <a:rPr lang="en-US" dirty="0" smtClean="0">
                <a:solidFill>
                  <a:srgbClr val="F74BE3"/>
                </a:solidFill>
              </a:rPr>
              <a:t>6.004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7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608363"/>
            <a:ext cx="7372350" cy="3094265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smtClean="0">
                <a:solidFill>
                  <a:srgbClr val="008000"/>
                </a:solidFill>
              </a:rPr>
              <a:t>function</a:t>
            </a:r>
            <a:r>
              <a:rPr lang="en-US" sz="4000" dirty="0">
                <a:solidFill>
                  <a:srgbClr val="008000"/>
                </a:solidFill>
              </a:rPr>
              <a:t>,</a:t>
            </a:r>
            <a:r>
              <a:rPr lang="en-US" sz="4000" dirty="0">
                <a:solidFill>
                  <a:srgbClr val="0000FF"/>
                </a:solidFill>
              </a:rPr>
              <a:t> f, </a:t>
            </a:r>
            <a:r>
              <a:rPr lang="en-US" sz="4000" dirty="0" smtClean="0"/>
              <a:t>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A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B</a:t>
            </a:r>
          </a:p>
          <a:p>
            <a:r>
              <a:rPr lang="en-US" sz="4000" dirty="0" smtClean="0"/>
              <a:t>is a relation which associates</a:t>
            </a:r>
            <a:endParaRPr lang="en-US" sz="4000" dirty="0"/>
          </a:p>
          <a:p>
            <a:r>
              <a:rPr lang="en-US" sz="4000" dirty="0" smtClean="0"/>
              <a:t>each element,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, of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 with</a:t>
            </a:r>
          </a:p>
          <a:p>
            <a:pPr algn="ctr"/>
            <a:r>
              <a:rPr lang="en-US" sz="4000" dirty="0" smtClean="0">
                <a:solidFill>
                  <a:srgbClr val="660066"/>
                </a:solidFill>
              </a:rPr>
              <a:t>at most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one element of B</a:t>
            </a:r>
            <a:r>
              <a:rPr lang="en-US" dirty="0" smtClean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864641" y="440681"/>
            <a:ext cx="34147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f: A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B</a:t>
            </a:r>
            <a:endParaRPr lang="en-US" sz="6000" b="1" dirty="0">
              <a:solidFill>
                <a:srgbClr val="0000FF"/>
              </a:solidFill>
              <a:latin typeface="Comic Sans MS" pitchFamily="66" charset="0"/>
              <a:sym typeface="Euclid Math Two" pitchFamily="18" charset="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473913" y="4335242"/>
            <a:ext cx="4020900" cy="1258646"/>
            <a:chOff x="3473913" y="4335242"/>
            <a:chExt cx="4020900" cy="1258646"/>
          </a:xfrm>
        </p:grpSpPr>
        <p:sp>
          <p:nvSpPr>
            <p:cNvPr id="9" name="TextBox 8"/>
            <p:cNvSpPr txBox="1"/>
            <p:nvPr/>
          </p:nvSpPr>
          <p:spPr>
            <a:xfrm>
              <a:off x="4294101" y="4947557"/>
              <a:ext cx="23791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called </a:t>
              </a:r>
              <a:r>
                <a:rPr lang="en-US" sz="3600" dirty="0" smtClean="0">
                  <a:solidFill>
                    <a:srgbClr val="0000FF"/>
                  </a:solidFill>
                  <a:latin typeface="Comic Sans MS" pitchFamily="66" charset="0"/>
                </a:rPr>
                <a:t>f(a)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5243518" y="2565637"/>
              <a:ext cx="481690" cy="4020900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 advTm="3555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 advTm="24686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384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grpSp>
        <p:nvGrpSpPr>
          <p:cNvPr id="2" name="Group 38"/>
          <p:cNvGrpSpPr/>
          <p:nvPr/>
        </p:nvGrpSpPr>
        <p:grpSpPr>
          <a:xfrm>
            <a:off x="3405186" y="2097005"/>
            <a:ext cx="2247900" cy="830263"/>
            <a:chOff x="3405186" y="2097005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405186" y="2097005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f(</a:t>
              </a:r>
              <a:r>
                <a:rPr lang="en-US" sz="4800" dirty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23737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 advTm="51681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32467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44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3241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12394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45174" y="1455739"/>
            <a:ext cx="46490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 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/>
            <a:r>
              <a:rPr lang="en-US" sz="4400" dirty="0" smtClean="0">
                <a:solidFill>
                  <a:srgbClr val="0000FF"/>
                </a:solidFill>
              </a:rPr>
              <a:t>total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rgbClr val="0000FF"/>
                </a:solidFill>
              </a:rPr>
              <a:t> function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archery</a:t>
            </a:r>
            <a:endParaRPr lang="en-US" sz="4400" dirty="0">
              <a:solidFill>
                <a:schemeClr val="tx1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436096" y="2019300"/>
            <a:ext cx="8216695" cy="4140200"/>
            <a:chOff x="436096" y="2019300"/>
            <a:chExt cx="8216695" cy="4140200"/>
          </a:xfrm>
        </p:grpSpPr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6527800" y="20193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1718132" y="38934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1282700" y="20828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1778000" y="46355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1790700" y="5207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436096" y="33353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7934325" y="33988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1714500" y="31623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6870700" y="26797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6959600" y="42418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7150100" y="36576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7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8"/>
            <p:cNvSpPr>
              <a:spLocks noChangeArrowheads="1"/>
            </p:cNvSpPr>
            <p:nvPr/>
          </p:nvSpPr>
          <p:spPr bwMode="auto">
            <a:xfrm>
              <a:off x="7023100" y="3158672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3632325" y="1508703"/>
              <a:ext cx="1732282" cy="5299639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1863725" y="2667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8" name="AutoShape 11"/>
            <p:cNvCxnSpPr>
              <a:cxnSpLocks noChangeShapeType="1"/>
            </p:cNvCxnSpPr>
            <p:nvPr/>
          </p:nvCxnSpPr>
          <p:spPr bwMode="auto">
            <a:xfrm>
              <a:off x="1863725" y="46863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9" name="AutoShape 12"/>
            <p:cNvCxnSpPr>
              <a:cxnSpLocks noChangeShapeType="1"/>
            </p:cNvCxnSpPr>
            <p:nvPr/>
          </p:nvCxnSpPr>
          <p:spPr bwMode="auto">
            <a:xfrm flipV="1">
              <a:off x="1863725" y="43053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89" name="AutoShape 9"/>
            <p:cNvCxnSpPr>
              <a:cxnSpLocks noChangeShapeType="1"/>
            </p:cNvCxnSpPr>
            <p:nvPr/>
          </p:nvCxnSpPr>
          <p:spPr bwMode="auto">
            <a:xfrm flipV="1">
              <a:off x="1898196" y="3767363"/>
              <a:ext cx="5217432" cy="192542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80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0"/>
            <p:cNvGrpSpPr/>
            <p:nvPr/>
          </p:nvGrpSpPr>
          <p:grpSpPr>
            <a:xfrm>
              <a:off x="3405186" y="2097005"/>
              <a:ext cx="2247900" cy="830263"/>
              <a:chOff x="3405186" y="2097005"/>
              <a:chExt cx="2247900" cy="830263"/>
            </a:xfrm>
          </p:grpSpPr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3405186" y="2097005"/>
                <a:ext cx="2247900" cy="830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f(</a:t>
                </a:r>
                <a:r>
                  <a:rPr lang="en-US" sz="4800" dirty="0">
                    <a:latin typeface="Comic Sans MS" pitchFamily="66" charset="0"/>
                  </a:rPr>
                  <a:t> </a:t>
                </a: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4800" dirty="0">
                    <a:latin typeface="Comic Sans MS" pitchFamily="66" charset="0"/>
                  </a:rPr>
                  <a:t> =</a:t>
                </a:r>
              </a:p>
            </p:txBody>
          </p:sp>
          <p:sp>
            <p:nvSpPr>
              <p:cNvPr id="93" name="Oval 41"/>
              <p:cNvSpPr>
                <a:spLocks noChangeArrowheads="1"/>
              </p:cNvSpPr>
              <p:nvPr/>
            </p:nvSpPr>
            <p:spPr bwMode="auto">
              <a:xfrm>
                <a:off x="3976686" y="2404980"/>
                <a:ext cx="246063" cy="266700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Oval 42"/>
              <p:cNvSpPr>
                <a:spLocks noChangeArrowheads="1"/>
              </p:cNvSpPr>
              <p:nvPr/>
            </p:nvSpPr>
            <p:spPr bwMode="auto">
              <a:xfrm>
                <a:off x="5022630" y="2365695"/>
                <a:ext cx="270823" cy="299184"/>
              </a:xfrm>
              <a:prstGeom prst="ellipse">
                <a:avLst/>
              </a:prstGeom>
              <a:solidFill>
                <a:srgbClr val="E45EC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1701800" y="3902075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7175500" y="4978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>
              <a:off x="7162800" y="5702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8"/>
            <p:cNvSpPr>
              <a:spLocks noChangeArrowheads="1"/>
            </p:cNvSpPr>
            <p:nvPr/>
          </p:nvSpPr>
          <p:spPr bwMode="auto">
            <a:xfrm>
              <a:off x="7129236" y="5379357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 advTm="34756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1" y="1739900"/>
            <a:ext cx="7988300" cy="4356100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>
                <a:solidFill>
                  <a:srgbClr val="0000FF"/>
                </a:solidFill>
              </a:rPr>
              <a:t>domain(g)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00FF"/>
                </a:solidFill>
              </a:rPr>
              <a:t>all pairs of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 err="1">
                <a:solidFill>
                  <a:srgbClr val="0000FF"/>
                </a:solidFill>
              </a:rPr>
              <a:t>codomain</a:t>
            </a:r>
            <a:r>
              <a:rPr lang="en-US" sz="4400" dirty="0">
                <a:solidFill>
                  <a:srgbClr val="0000FF"/>
                </a:solidFill>
              </a:rPr>
              <a:t>(g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= </a:t>
            </a:r>
            <a:r>
              <a:rPr lang="en-US" sz="4400" dirty="0">
                <a:solidFill>
                  <a:srgbClr val="0000FF"/>
                </a:solidFill>
              </a:rPr>
              <a:t>all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/>
              <a:t>But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r>
              <a:rPr lang="en-US" sz="4400" dirty="0"/>
              <a:t> is </a:t>
            </a:r>
            <a:r>
              <a:rPr lang="en-US" sz="4400" dirty="0" smtClean="0">
                <a:solidFill>
                  <a:srgbClr val="FF0000"/>
                </a:solidFill>
              </a:rPr>
              <a:t>not </a:t>
            </a:r>
            <a:r>
              <a:rPr lang="en-US" sz="4400" dirty="0" smtClean="0">
                <a:solidFill>
                  <a:srgbClr val="FF0000"/>
                </a:solidFill>
              </a:rPr>
              <a:t>total</a:t>
            </a:r>
            <a:r>
              <a:rPr lang="en-US" sz="4400" dirty="0" smtClean="0"/>
              <a:t>:</a:t>
            </a:r>
            <a:endParaRPr lang="en-US" sz="4400" dirty="0"/>
          </a:p>
          <a:p>
            <a:r>
              <a:rPr lang="en-US" sz="4400" dirty="0"/>
              <a:t>     </a:t>
            </a:r>
            <a:r>
              <a:rPr lang="en-US" sz="4400" dirty="0" smtClean="0">
                <a:solidFill>
                  <a:srgbClr val="0000FF"/>
                </a:solidFill>
              </a:rPr>
              <a:t>g(</a:t>
            </a:r>
            <a:r>
              <a:rPr lang="en-US" sz="4400" dirty="0" err="1" smtClean="0">
                <a:solidFill>
                  <a:srgbClr val="0000FF"/>
                </a:solidFill>
              </a:rPr>
              <a:t>r,r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not defined</a:t>
            </a:r>
            <a:endParaRPr lang="en-US" sz="4400" dirty="0">
              <a:solidFill>
                <a:srgbClr val="0000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12549"/>
              </p:ext>
            </p:extLst>
          </p:nvPr>
        </p:nvGraphicFramePr>
        <p:xfrm>
          <a:off x="2206625" y="604838"/>
          <a:ext cx="4733925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23" name="Equation" r:id="rId5" imgW="1104900" imgH="508000" progId="Equation.DSMT4">
                  <p:embed/>
                </p:oleObj>
              </mc:Choice>
              <mc:Fallback>
                <p:oleObj name="Equation" r:id="rId5" imgW="1104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6625" y="604838"/>
                        <a:ext cx="4733925" cy="217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900288"/>
              </p:ext>
            </p:extLst>
          </p:nvPr>
        </p:nvGraphicFramePr>
        <p:xfrm>
          <a:off x="2458199" y="177802"/>
          <a:ext cx="4188140" cy="96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24" name="Equation" r:id="rId7" imgW="939800" imgH="215900" progId="Equation.3">
                  <p:embed/>
                </p:oleObj>
              </mc:Choice>
              <mc:Fallback>
                <p:oleObj name="Equation" r:id="rId7" imgW="939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8199" y="177802"/>
                        <a:ext cx="4188140" cy="96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advTm="86666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200" y="2743215"/>
            <a:ext cx="8712200" cy="3683000"/>
          </a:xfrm>
        </p:spPr>
        <p:txBody>
          <a:bodyPr/>
          <a:lstStyle/>
          <a:p>
            <a:r>
              <a:rPr lang="en-US" sz="4400" dirty="0" smtClean="0"/>
              <a:t>where 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, g </a:t>
            </a:r>
            <a:r>
              <a:rPr lang="en-US" sz="4400" dirty="0" smtClean="0">
                <a:solidFill>
                  <a:srgbClr val="000000"/>
                </a:solidFill>
              </a:rPr>
              <a:t>have the</a:t>
            </a:r>
          </a:p>
          <a:p>
            <a:r>
              <a:rPr lang="en-US" sz="4400" dirty="0" smtClean="0">
                <a:solidFill>
                  <a:srgbClr val="9751CB"/>
                </a:solidFill>
              </a:rPr>
              <a:t>same graph, </a:t>
            </a:r>
            <a:r>
              <a:rPr lang="en-US" sz="4400" dirty="0" smtClean="0">
                <a:solidFill>
                  <a:srgbClr val="9751CB"/>
                </a:solidFill>
              </a:rPr>
              <a:t>different domains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</a:rPr>
              <a:t>g</a:t>
            </a:r>
            <a:r>
              <a:rPr lang="en-US" sz="5400" baseline="-25000" dirty="0">
                <a:solidFill>
                  <a:srgbClr val="0000FF"/>
                </a:solidFill>
              </a:rPr>
              <a:t>0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total</a:t>
            </a:r>
          </a:p>
          <a:p>
            <a:endParaRPr lang="en-US" sz="4400" dirty="0" smtClean="0">
              <a:solidFill>
                <a:srgbClr val="9751CB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63004"/>
              </p:ext>
            </p:extLst>
          </p:nvPr>
        </p:nvGraphicFramePr>
        <p:xfrm>
          <a:off x="1947491" y="626521"/>
          <a:ext cx="4918975" cy="211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340" name="Equation" r:id="rId5" imgW="1181100" imgH="508000" progId="Equation.DSMT4">
                  <p:embed/>
                </p:oleObj>
              </mc:Choice>
              <mc:Fallback>
                <p:oleObj name="Equation" r:id="rId5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7491" y="626521"/>
                        <a:ext cx="4918975" cy="211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185483"/>
              </p:ext>
            </p:extLst>
          </p:nvPr>
        </p:nvGraphicFramePr>
        <p:xfrm>
          <a:off x="2940057" y="82556"/>
          <a:ext cx="3198848" cy="124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341" name="Equation" r:id="rId7" imgW="749300" imgH="292100" progId="Equation.DSMT4">
                  <p:embed/>
                </p:oleObj>
              </mc:Choice>
              <mc:Fallback>
                <p:oleObj name="Equation" r:id="rId7" imgW="749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0057" y="82556"/>
                        <a:ext cx="3198848" cy="1246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561478"/>
              </p:ext>
            </p:extLst>
          </p:nvPr>
        </p:nvGraphicFramePr>
        <p:xfrm>
          <a:off x="2198160" y="2565410"/>
          <a:ext cx="6615640" cy="1293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342" name="Equation" r:id="rId9" imgW="1689100" imgH="330200" progId="Equation.DSMT4">
                  <p:embed/>
                </p:oleObj>
              </mc:Choice>
              <mc:Fallback>
                <p:oleObj name="Equation" r:id="rId9" imgW="1689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8160" y="2565410"/>
                        <a:ext cx="6615640" cy="1293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8478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6666">
        <p:fade/>
      </p:transition>
    </mc:Choice>
    <mc:Fallback>
      <p:transition xmlns:p14="http://schemas.microsoft.com/office/powerpoint/2010/main" spd="med" advTm="8666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6134100" y="19685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57400" y="2476500"/>
            <a:ext cx="43815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108200" y="2463800"/>
            <a:ext cx="4292600" cy="1231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635000" y="1327150"/>
            <a:ext cx="229123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r>
              <a:rPr lang="en-US" sz="3600" dirty="0" smtClean="0">
                <a:latin typeface="Comic Sans MS" pitchFamily="66" charset="0"/>
              </a:rPr>
              <a:t>rofessor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530600" y="1879600"/>
            <a:ext cx="176124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advises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“advises” relation </a:t>
            </a:r>
            <a:r>
              <a:rPr lang="en-US" sz="4800" dirty="0" smtClean="0">
                <a:solidFill>
                  <a:srgbClr val="000090"/>
                </a:solidFill>
              </a:rPr>
              <a:t>V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17700" y="3162300"/>
            <a:ext cx="4241800" cy="5207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2006600" y="4038600"/>
            <a:ext cx="4508500" cy="1549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2484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89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70100" y="2501900"/>
            <a:ext cx="4381500" cy="2159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146300" y="2527300"/>
            <a:ext cx="4457700" cy="303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753525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  <p:bldP spid="664582" grpId="0" animBg="1"/>
      <p:bldP spid="664585" grpId="0"/>
      <p:bldP spid="17" grpId="0" animBg="1"/>
      <p:bldP spid="19" grpId="0" animBg="1"/>
      <p:bldP spid="25" grpId="0" animBg="1"/>
      <p:bldP spid="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612900"/>
            <a:ext cx="8559800" cy="48387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function,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f</a:t>
            </a: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, from set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A</a:t>
            </a: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 to set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B</a:t>
            </a:r>
          </a:p>
          <a:p>
            <a:pPr eaLnBrk="1" hangingPunct="1">
              <a:defRPr/>
            </a:pPr>
            <a:r>
              <a:rPr lang="en-US" sz="4400" dirty="0" smtClean="0">
                <a:cs typeface="+mn-cs"/>
              </a:rPr>
              <a:t>associates an element, </a:t>
            </a:r>
          </a:p>
          <a:p>
            <a:pPr eaLnBrk="1" hangingPunct="1">
              <a:defRPr/>
            </a:pPr>
            <a:r>
              <a:rPr lang="en-US" sz="4400" dirty="0" smtClean="0">
                <a:cs typeface="+mn-cs"/>
              </a:rPr>
              <a:t>with an element </a:t>
            </a:r>
          </a:p>
          <a:p>
            <a:pPr eaLnBrk="1" hangingPunct="1">
              <a:defRPr/>
            </a:pPr>
            <a:r>
              <a:rPr lang="en-US" sz="3600" i="1" dirty="0" smtClean="0">
                <a:cs typeface="+mn-cs"/>
              </a:rPr>
              <a:t>Example: </a:t>
            </a:r>
            <a:r>
              <a:rPr lang="en-US" sz="4800" i="1" dirty="0" smtClean="0">
                <a:cs typeface="+mn-cs"/>
              </a:rPr>
              <a:t>f </a:t>
            </a:r>
            <a:r>
              <a:rPr lang="en-US" sz="4800" dirty="0" smtClean="0">
                <a:cs typeface="+mn-cs"/>
              </a:rPr>
              <a:t>is the string-</a:t>
            </a:r>
            <a:r>
              <a:rPr lang="en-US" sz="4800" dirty="0" smtClean="0">
                <a:cs typeface="+mn-cs"/>
              </a:rPr>
              <a:t>length function: </a:t>
            </a:r>
            <a:r>
              <a:rPr lang="en-US" sz="4800" i="1" dirty="0" smtClean="0">
                <a:cs typeface="+mn-cs"/>
              </a:rPr>
              <a:t>f</a:t>
            </a:r>
            <a:r>
              <a:rPr lang="en-US" sz="4800" dirty="0" smtClean="0">
                <a:cs typeface="+mn-cs"/>
              </a:rPr>
              <a:t>(</a:t>
            </a:r>
            <a:r>
              <a:rPr lang="ja-JP" altLang="en-US" sz="4800" dirty="0" smtClean="0">
                <a:latin typeface="Arial"/>
                <a:cs typeface="+mn-cs"/>
              </a:rPr>
              <a:t>“</a:t>
            </a:r>
            <a:r>
              <a:rPr lang="en-US" sz="4800" dirty="0" err="1" smtClean="0">
                <a:latin typeface="Courier New" charset="0"/>
                <a:cs typeface="+mn-cs"/>
              </a:rPr>
              <a:t>aabd</a:t>
            </a:r>
            <a:r>
              <a:rPr lang="ja-JP" altLang="en-US" sz="4800" dirty="0" smtClean="0">
                <a:latin typeface="Arial"/>
                <a:cs typeface="+mn-cs"/>
              </a:rPr>
              <a:t>”</a:t>
            </a:r>
            <a:r>
              <a:rPr lang="en-US" sz="4800" dirty="0" smtClean="0">
                <a:cs typeface="+mn-cs"/>
              </a:rPr>
              <a:t>)=4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76381"/>
              </p:ext>
            </p:extLst>
          </p:nvPr>
        </p:nvGraphicFramePr>
        <p:xfrm>
          <a:off x="3011488" y="476250"/>
          <a:ext cx="30543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31" name="Equation" r:id="rId3" imgW="660400" imgH="203200" progId="Equation.3">
                  <p:embed/>
                </p:oleObj>
              </mc:Choice>
              <mc:Fallback>
                <p:oleObj name="Equation" r:id="rId3" imgW="660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476250"/>
                        <a:ext cx="30543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27729"/>
              </p:ext>
            </p:extLst>
          </p:nvPr>
        </p:nvGraphicFramePr>
        <p:xfrm>
          <a:off x="6184900" y="2387600"/>
          <a:ext cx="24463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32" name="Equation" r:id="rId5" imgW="583947" imgH="203112" progId="Equation.DSMT4">
                  <p:embed/>
                </p:oleObj>
              </mc:Choice>
              <mc:Fallback>
                <p:oleObj name="Equation" r:id="rId5" imgW="5839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2387600"/>
                        <a:ext cx="24463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147480"/>
              </p:ext>
            </p:extLst>
          </p:nvPr>
        </p:nvGraphicFramePr>
        <p:xfrm>
          <a:off x="4722813" y="3108325"/>
          <a:ext cx="18621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33" name="Equation" r:id="rId7" imgW="393359" imgH="177646" progId="Equation.3">
                  <p:embed/>
                </p:oleObj>
              </mc:Choice>
              <mc:Fallback>
                <p:oleObj name="Equation" r:id="rId7" imgW="39335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3108325"/>
                        <a:ext cx="18621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561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f is the string-length function.</a:t>
            </a:r>
          </a:p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A, the </a:t>
            </a:r>
            <a:r>
              <a:rPr lang="en-US" sz="4800" dirty="0" smtClean="0">
                <a:solidFill>
                  <a:schemeClr val="accent2"/>
                </a:solidFill>
                <a:cs typeface="+mn-cs"/>
              </a:rPr>
              <a:t>domain</a:t>
            </a:r>
            <a:r>
              <a:rPr lang="en-US" sz="4800" dirty="0" smtClean="0">
                <a:cs typeface="+mn-cs"/>
              </a:rPr>
              <a:t> of f,</a:t>
            </a:r>
          </a:p>
          <a:p>
            <a:pPr algn="ctr" eaLnBrk="1" hangingPunct="1">
              <a:defRPr/>
            </a:pPr>
            <a:r>
              <a:rPr lang="en-US" sz="4800" dirty="0" smtClean="0">
                <a:cs typeface="+mn-cs"/>
              </a:rPr>
              <a:t>is the set of strings.</a:t>
            </a:r>
          </a:p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B, the </a:t>
            </a:r>
            <a:r>
              <a:rPr lang="en-US" sz="4800" dirty="0" smtClean="0">
                <a:solidFill>
                  <a:schemeClr val="accent2"/>
                </a:solidFill>
                <a:cs typeface="+mn-cs"/>
              </a:rPr>
              <a:t>codomain</a:t>
            </a:r>
            <a:r>
              <a:rPr lang="en-US" sz="4800" dirty="0" smtClean="0">
                <a:cs typeface="+mn-cs"/>
              </a:rPr>
              <a:t> of f, is 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32106"/>
              </p:ext>
            </p:extLst>
          </p:nvPr>
        </p:nvGraphicFramePr>
        <p:xfrm>
          <a:off x="3128963" y="504825"/>
          <a:ext cx="2819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51" name="Equation" r:id="rId3" imgW="609600" imgH="190500" progId="Equation.3">
                  <p:embed/>
                </p:oleObj>
              </mc:Choice>
              <mc:Fallback>
                <p:oleObj name="Equation" r:id="rId3" imgW="6096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504825"/>
                        <a:ext cx="28194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494628"/>
              </p:ext>
            </p:extLst>
          </p:nvPr>
        </p:nvGraphicFramePr>
        <p:xfrm>
          <a:off x="7243234" y="4957236"/>
          <a:ext cx="808567" cy="808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52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43234" y="4957236"/>
                        <a:ext cx="808567" cy="808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662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Total functions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377825" y="1425575"/>
            <a:ext cx="84026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4400">
                <a:cs typeface="+mn-cs"/>
              </a:rPr>
              <a:t>				   is </a:t>
            </a:r>
            <a:r>
              <a:rPr lang="en-US" sz="4400">
                <a:solidFill>
                  <a:schemeClr val="accent2"/>
                </a:solidFill>
                <a:cs typeface="+mn-cs"/>
              </a:rPr>
              <a:t>total</a:t>
            </a:r>
            <a:endParaRPr lang="en-US" sz="4400">
              <a:cs typeface="+mn-cs"/>
            </a:endParaRPr>
          </a:p>
          <a:p>
            <a:pPr>
              <a:defRPr/>
            </a:pPr>
            <a:r>
              <a:rPr lang="en-US" sz="4400">
                <a:cs typeface="+mn-cs"/>
              </a:rPr>
              <a:t>      iff every element of </a:t>
            </a:r>
            <a:r>
              <a:rPr lang="en-US" sz="4400" i="1">
                <a:cs typeface="+mn-cs"/>
              </a:rPr>
              <a:t>A </a:t>
            </a:r>
            <a:r>
              <a:rPr lang="en-US" sz="4400">
                <a:cs typeface="+mn-cs"/>
              </a:rPr>
              <a:t>is</a:t>
            </a:r>
          </a:p>
          <a:p>
            <a:pPr>
              <a:defRPr/>
            </a:pPr>
            <a:r>
              <a:rPr lang="en-US" sz="4400">
                <a:cs typeface="+mn-cs"/>
              </a:rPr>
              <a:t>          assigned a </a:t>
            </a:r>
            <a:r>
              <a:rPr lang="en-US" sz="4400" i="1">
                <a:cs typeface="+mn-cs"/>
              </a:rPr>
              <a:t>B</a:t>
            </a:r>
            <a:r>
              <a:rPr lang="en-US" sz="4400">
                <a:cs typeface="+mn-cs"/>
              </a:rPr>
              <a:t>-value by </a:t>
            </a:r>
            <a:r>
              <a:rPr lang="en-US" sz="4400" i="1">
                <a:cs typeface="+mn-cs"/>
              </a:rPr>
              <a:t>f</a:t>
            </a: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104900" y="1408113"/>
          <a:ext cx="30130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19" name="Equation" r:id="rId3" imgW="660113" imgH="203112" progId="Equation.DSMT4">
                  <p:embed/>
                </p:oleObj>
              </mc:Choice>
              <mc:Fallback>
                <p:oleObj name="Equation" r:id="rId3" imgW="6601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408113"/>
                        <a:ext cx="30130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352425" y="3708400"/>
          <a:ext cx="82661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20" name="Equation" r:id="rId5" imgW="1485900" imgH="203200" progId="Equation.3">
                  <p:embed/>
                </p:oleObj>
              </mc:Choice>
              <mc:Fallback>
                <p:oleObj name="Equation" r:id="rId5" imgW="1485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3708400"/>
                        <a:ext cx="826611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451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37584" y="2654300"/>
            <a:ext cx="8420100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Every student </a:t>
            </a:r>
            <a:r>
              <a:rPr lang="en-US" sz="4400" i="0" dirty="0" smtClean="0">
                <a:latin typeface="Comic Sans MS"/>
                <a:cs typeface="Comic Sans MS"/>
              </a:rPr>
              <a:t>is advised by a </a:t>
            </a:r>
          </a:p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Professor:</a:t>
            </a:r>
            <a:endParaRPr lang="en-US" sz="4400" i="0" dirty="0" smtClean="0"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637105"/>
              </p:ext>
            </p:extLst>
          </p:nvPr>
        </p:nvGraphicFramePr>
        <p:xfrm>
          <a:off x="1300163" y="1173633"/>
          <a:ext cx="6988704" cy="156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65" name="Equation" r:id="rId3" imgW="2044700" imgH="457200" progId="Equation.DSMT4">
                  <p:embed/>
                </p:oleObj>
              </mc:Choice>
              <mc:Fallback>
                <p:oleObj name="Equation" r:id="rId3" imgW="2044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0163" y="1173633"/>
                        <a:ext cx="6988704" cy="1563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952044"/>
              </p:ext>
            </p:extLst>
          </p:nvPr>
        </p:nvGraphicFramePr>
        <p:xfrm>
          <a:off x="2362947" y="4064000"/>
          <a:ext cx="4392706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66" name="Equation" r:id="rId5" imgW="622300" imgH="215900" progId="Equation.DSMT4">
                  <p:embed/>
                </p:oleObj>
              </mc:Choice>
              <mc:Fallback>
                <p:oleObj name="Equation" r:id="rId5" imgW="6223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947" y="4064000"/>
                        <a:ext cx="4392706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33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5388440" y="1787525"/>
            <a:ext cx="2209800" cy="4460875"/>
            <a:chOff x="5388440" y="1787525"/>
            <a:chExt cx="2209800" cy="4460875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5388440" y="2286000"/>
              <a:ext cx="2209800" cy="396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 pitchFamily="66" charset="0"/>
                </a:rPr>
                <a:t>    3</a:t>
              </a:r>
              <a:endParaRPr lang="en-US" sz="3200" dirty="0"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endParaRPr lang="en-US" sz="3200" dirty="0"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 pitchFamily="66" charset="0"/>
                </a:rPr>
                <a:t>  </a:t>
              </a:r>
            </a:p>
            <a:p>
              <a:pPr>
                <a:spcBef>
                  <a:spcPct val="0"/>
                </a:spcBef>
              </a:pPr>
              <a:endParaRPr lang="en-US" sz="3200" dirty="0"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 pitchFamily="66" charset="0"/>
                </a:rPr>
                <a:t>    2</a:t>
              </a:r>
              <a:endParaRPr lang="en-US" sz="3200" dirty="0">
                <a:latin typeface="Comic Sans MS" pitchFamily="66" charset="0"/>
              </a:endParaRPr>
            </a:p>
          </p:txBody>
        </p:sp>
        <p:sp>
          <p:nvSpPr>
            <p:cNvPr id="665609" name="Text Box 9"/>
            <p:cNvSpPr txBox="1">
              <a:spLocks noChangeArrowheads="1"/>
            </p:cNvSpPr>
            <p:nvPr/>
          </p:nvSpPr>
          <p:spPr bwMode="auto">
            <a:xfrm>
              <a:off x="5608884" y="1787525"/>
              <a:ext cx="179728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 dirty="0" smtClean="0">
                  <a:solidFill>
                    <a:srgbClr val="0033CC"/>
                  </a:solidFill>
                  <a:latin typeface="Comic Sans MS" pitchFamily="66" charset="0"/>
                </a:rPr>
                <a:t>numbers</a:t>
              </a:r>
              <a:endParaRPr lang="en-US" sz="3200" dirty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</p:grpSp>
      <p:sp>
        <p:nvSpPr>
          <p:cNvPr id="665602" name="Oval 2"/>
          <p:cNvSpPr>
            <a:spLocks noChangeArrowheads="1"/>
          </p:cNvSpPr>
          <p:nvPr/>
        </p:nvSpPr>
        <p:spPr bwMode="auto">
          <a:xfrm>
            <a:off x="1338936" y="2286000"/>
            <a:ext cx="2514600" cy="3962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latin typeface="Comic Sans MS" pitchFamily="66" charset="0"/>
              </a:rPr>
              <a:t>  1+2</a:t>
            </a:r>
            <a:endParaRPr lang="en-US" sz="24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24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20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 err="1">
                <a:latin typeface="Comic Sans MS" pitchFamily="66" charset="0"/>
              </a:rPr>
              <a:t>s</a:t>
            </a:r>
            <a:r>
              <a:rPr lang="en-US" sz="2000" b="1" dirty="0" err="1" smtClean="0">
                <a:latin typeface="Comic Sans MS" pitchFamily="66" charset="0"/>
              </a:rPr>
              <a:t>qrt</a:t>
            </a:r>
            <a:r>
              <a:rPr lang="en-US" sz="2000" b="1" dirty="0" smtClean="0">
                <a:latin typeface="Comic Sans MS" pitchFamily="66" charset="0"/>
              </a:rPr>
              <a:t>(9</a:t>
            </a:r>
            <a:r>
              <a:rPr lang="en-US" sz="2000" b="1" dirty="0">
                <a:latin typeface="Comic Sans MS" pitchFamily="66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 smtClean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20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mic Sans MS" pitchFamily="66" charset="0"/>
              </a:rPr>
              <a:t>50/10 – 3 </a:t>
            </a:r>
            <a:endParaRPr lang="en-US" sz="1800" b="1" dirty="0">
              <a:latin typeface="Comic Sans MS" pitchFamily="66" charset="0"/>
            </a:endParaRP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“evaluation” relation</a:t>
            </a:r>
            <a:endParaRPr lang="en-US" dirty="0"/>
          </a:p>
        </p:txBody>
      </p:sp>
      <p:grpSp>
        <p:nvGrpSpPr>
          <p:cNvPr id="3" name="Group 14"/>
          <p:cNvGrpSpPr/>
          <p:nvPr/>
        </p:nvGrpSpPr>
        <p:grpSpPr>
          <a:xfrm>
            <a:off x="2716000" y="3276600"/>
            <a:ext cx="3505200" cy="1981200"/>
            <a:chOff x="2716000" y="3276600"/>
            <a:chExt cx="3505200" cy="1981200"/>
          </a:xfrm>
        </p:grpSpPr>
        <p:sp>
          <p:nvSpPr>
            <p:cNvPr id="665605" name="Line 5"/>
            <p:cNvSpPr>
              <a:spLocks noChangeShapeType="1"/>
            </p:cNvSpPr>
            <p:nvPr/>
          </p:nvSpPr>
          <p:spPr bwMode="auto">
            <a:xfrm>
              <a:off x="2716000" y="3276600"/>
              <a:ext cx="3505200" cy="76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5606" name="Line 6"/>
            <p:cNvSpPr>
              <a:spLocks noChangeShapeType="1"/>
            </p:cNvSpPr>
            <p:nvPr/>
          </p:nvSpPr>
          <p:spPr bwMode="auto">
            <a:xfrm flipV="1">
              <a:off x="2716000" y="3429000"/>
              <a:ext cx="3505200" cy="914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5607" name="Line 7"/>
            <p:cNvSpPr>
              <a:spLocks noChangeShapeType="1"/>
            </p:cNvSpPr>
            <p:nvPr/>
          </p:nvSpPr>
          <p:spPr bwMode="auto">
            <a:xfrm>
              <a:off x="2944600" y="5257800"/>
              <a:ext cx="32766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5608" name="Text Box 8"/>
          <p:cNvSpPr txBox="1">
            <a:spLocks noChangeArrowheads="1"/>
          </p:cNvSpPr>
          <p:nvPr/>
        </p:nvSpPr>
        <p:spPr bwMode="auto">
          <a:xfrm>
            <a:off x="1475016" y="1254125"/>
            <a:ext cx="220284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arithmetic</a:t>
            </a:r>
            <a:endParaRPr lang="en-US" sz="3200" dirty="0">
              <a:solidFill>
                <a:srgbClr val="0033CC"/>
              </a:solidFill>
              <a:latin typeface="Comic Sans MS" pitchFamily="66" charset="0"/>
            </a:endParaRPr>
          </a:p>
          <a:p>
            <a:pPr algn="ctr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formulas</a:t>
            </a:r>
            <a:endParaRPr lang="en-US" sz="32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5610" name="Text Box 10"/>
          <p:cNvSpPr txBox="1">
            <a:spLocks noChangeArrowheads="1"/>
          </p:cNvSpPr>
          <p:nvPr/>
        </p:nvSpPr>
        <p:spPr bwMode="auto">
          <a:xfrm>
            <a:off x="3341899" y="2359029"/>
            <a:ext cx="250741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evaluates to</a:t>
            </a:r>
            <a:endParaRPr lang="en-US" sz="32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227"/>
    </mc:Choice>
    <mc:Fallback>
      <p:transition xmlns:p14="http://schemas.microsoft.com/office/powerpoint/2010/main" spd="slow" advTm="3422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30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6.034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57400" y="2476500"/>
            <a:ext cx="4178300" cy="368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 flipV="1">
            <a:off x="2032000" y="3822700"/>
            <a:ext cx="4102100" cy="203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latin typeface="Comic Sans MS" pitchFamily="66" charset="0"/>
              </a:rPr>
              <a:t>ect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635000" y="1327150"/>
            <a:ext cx="229123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b="1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r>
              <a:rPr lang="en-US" sz="3600" dirty="0" smtClean="0">
                <a:latin typeface="Comic Sans MS" pitchFamily="66" charset="0"/>
              </a:rPr>
              <a:t>rofessor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200400" y="1879600"/>
            <a:ext cx="187285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teaches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“teaches” relation </a:t>
            </a:r>
            <a:r>
              <a:rPr lang="en-US" sz="4800" dirty="0" smtClean="0">
                <a:solidFill>
                  <a:srgbClr val="000090"/>
                </a:solidFill>
              </a:rPr>
              <a:t>T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 flipV="1">
            <a:off x="1854200" y="3937000"/>
            <a:ext cx="4318000" cy="7747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 flipV="1">
            <a:off x="1917700" y="2971800"/>
            <a:ext cx="4318000" cy="190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146300" y="5537200"/>
            <a:ext cx="4064000" cy="203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2006600" y="4038600"/>
            <a:ext cx="4165600" cy="157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8041442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  <p:bldP spid="664582" grpId="0" animBg="1"/>
      <p:bldP spid="664585" grpId="0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5358" y="2518834"/>
            <a:ext cx="8647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3600" kern="0" dirty="0" smtClean="0">
                <a:solidFill>
                  <a:srgbClr val="000099"/>
                </a:solidFill>
                <a:latin typeface="Comic Sans MS" pitchFamily="66" charset="0"/>
              </a:rPr>
              <a:t>Prof </a:t>
            </a:r>
            <a:r>
              <a:rPr lang="en-US" sz="3600" kern="0" dirty="0">
                <a:solidFill>
                  <a:srgbClr val="000099"/>
                </a:solidFill>
                <a:latin typeface="Comic Sans MS" pitchFamily="66" charset="0"/>
              </a:rPr>
              <a:t>should </a:t>
            </a:r>
            <a:r>
              <a:rPr lang="en-US" sz="3600" kern="0" dirty="0">
                <a:solidFill>
                  <a:srgbClr val="333399"/>
                </a:solidFill>
                <a:latin typeface="Comic Sans MS" pitchFamily="66" charset="0"/>
              </a:rPr>
              <a:t>not</a:t>
            </a:r>
            <a:r>
              <a:rPr lang="en-US" sz="3600" kern="0" dirty="0">
                <a:solidFill>
                  <a:srgbClr val="000099"/>
                </a:solidFill>
                <a:latin typeface="Comic Sans MS" pitchFamily="66" charset="0"/>
              </a:rPr>
              <a:t> be </a:t>
            </a:r>
            <a:r>
              <a:rPr lang="en-US" sz="3600" kern="0" dirty="0" smtClean="0">
                <a:solidFill>
                  <a:srgbClr val="000099"/>
                </a:solidFill>
                <a:latin typeface="Comic Sans MS" pitchFamily="66" charset="0"/>
              </a:rPr>
              <a:t>advisee’s instructor: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340503"/>
              </p:ext>
            </p:extLst>
          </p:nvPr>
        </p:nvGraphicFramePr>
        <p:xfrm>
          <a:off x="1895531" y="4546599"/>
          <a:ext cx="531905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56" name="Equation" r:id="rId3" imgW="1016000" imgH="215900" progId="Equation.DSMT4">
                  <p:embed/>
                </p:oleObj>
              </mc:Choice>
              <mc:Fallback>
                <p:oleObj name="Equation" r:id="rId3" imgW="10160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5531" y="4546599"/>
                        <a:ext cx="5319058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09630"/>
              </p:ext>
            </p:extLst>
          </p:nvPr>
        </p:nvGraphicFramePr>
        <p:xfrm>
          <a:off x="304800" y="1676400"/>
          <a:ext cx="8534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57" name="Equation" r:id="rId5" imgW="3086100" imgH="228600" progId="Equation.3">
                  <p:embed/>
                </p:oleObj>
              </mc:Choice>
              <mc:Fallback>
                <p:oleObj name="Equation" r:id="rId5" imgW="3086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1676400"/>
                        <a:ext cx="8534400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684465"/>
              </p:ext>
            </p:extLst>
          </p:nvPr>
        </p:nvGraphicFramePr>
        <p:xfrm>
          <a:off x="1064371" y="3147483"/>
          <a:ext cx="7017242" cy="138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58" name="Equation" r:id="rId7" imgW="1676400" imgH="330200" progId="Equation.DSMT4">
                  <p:embed/>
                </p:oleObj>
              </mc:Choice>
              <mc:Fallback>
                <p:oleObj name="Equation" r:id="rId7" imgW="16764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4371" y="3147483"/>
                        <a:ext cx="7017242" cy="1382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630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5358" y="2518834"/>
            <a:ext cx="8647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3600" kern="0" dirty="0" smtClean="0">
                <a:solidFill>
                  <a:srgbClr val="000099"/>
                </a:solidFill>
                <a:latin typeface="Comic Sans MS" pitchFamily="66" charset="0"/>
              </a:rPr>
              <a:t>Prof </a:t>
            </a:r>
            <a:r>
              <a:rPr lang="en-US" sz="3600" kern="0" dirty="0">
                <a:solidFill>
                  <a:srgbClr val="000099"/>
                </a:solidFill>
                <a:latin typeface="Comic Sans MS" pitchFamily="66" charset="0"/>
              </a:rPr>
              <a:t>should </a:t>
            </a:r>
            <a:r>
              <a:rPr lang="en-US" sz="3600" kern="0" dirty="0">
                <a:solidFill>
                  <a:srgbClr val="333399"/>
                </a:solidFill>
                <a:latin typeface="Comic Sans MS" pitchFamily="66" charset="0"/>
              </a:rPr>
              <a:t>not</a:t>
            </a:r>
            <a:r>
              <a:rPr lang="en-US" sz="3600" kern="0" dirty="0">
                <a:solidFill>
                  <a:srgbClr val="000099"/>
                </a:solidFill>
                <a:latin typeface="Comic Sans MS" pitchFamily="66" charset="0"/>
              </a:rPr>
              <a:t> be </a:t>
            </a:r>
            <a:r>
              <a:rPr lang="en-US" sz="3600" kern="0" dirty="0" smtClean="0">
                <a:solidFill>
                  <a:srgbClr val="000099"/>
                </a:solidFill>
                <a:latin typeface="Comic Sans MS" pitchFamily="66" charset="0"/>
              </a:rPr>
              <a:t>advisee’s instructor: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754525"/>
              </p:ext>
            </p:extLst>
          </p:nvPr>
        </p:nvGraphicFramePr>
        <p:xfrm>
          <a:off x="2726266" y="4257887"/>
          <a:ext cx="3460750" cy="152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08" name="Equation" r:id="rId3" imgW="635000" imgH="279400" progId="Equation.DSMT4">
                  <p:embed/>
                </p:oleObj>
              </mc:Choice>
              <mc:Fallback>
                <p:oleObj name="Equation" r:id="rId3" imgW="6350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6266" y="4257887"/>
                        <a:ext cx="3460750" cy="1522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710101"/>
              </p:ext>
            </p:extLst>
          </p:nvPr>
        </p:nvGraphicFramePr>
        <p:xfrm>
          <a:off x="304800" y="1676400"/>
          <a:ext cx="8534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09" name="Equation" r:id="rId5" imgW="3086100" imgH="228600" progId="Equation.3">
                  <p:embed/>
                </p:oleObj>
              </mc:Choice>
              <mc:Fallback>
                <p:oleObj name="Equation" r:id="rId5" imgW="3086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1676400"/>
                        <a:ext cx="8534400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215692"/>
              </p:ext>
            </p:extLst>
          </p:nvPr>
        </p:nvGraphicFramePr>
        <p:xfrm>
          <a:off x="1953358" y="3240616"/>
          <a:ext cx="5211883" cy="1026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10" name="Equation" r:id="rId7" imgW="1676400" imgH="330200" progId="Equation.DSMT4">
                  <p:embed/>
                </p:oleObj>
              </mc:Choice>
              <mc:Fallback>
                <p:oleObj name="Equation" r:id="rId7" imgW="16764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3358" y="3240616"/>
                        <a:ext cx="5211883" cy="1026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635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8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8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2.4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4516</TotalTime>
  <Words>853</Words>
  <Application>Microsoft Macintosh PowerPoint</Application>
  <PresentationFormat>On-screen Show (4:3)</PresentationFormat>
  <Paragraphs>317</Paragraphs>
  <Slides>42</Slides>
  <Notes>19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1_Custom Design</vt:lpstr>
      <vt:lpstr>Equation</vt:lpstr>
      <vt:lpstr>Microsoft Equation</vt:lpstr>
      <vt:lpstr>MathType 5.0 Equation</vt:lpstr>
      <vt:lpstr>MathType 6.0 Equation</vt:lpstr>
      <vt:lpstr>PowerPoint Presentation</vt:lpstr>
      <vt:lpstr>“registered for” relation R</vt:lpstr>
      <vt:lpstr>Images under R</vt:lpstr>
      <vt:lpstr>“advises” relation V</vt:lpstr>
      <vt:lpstr>PowerPoint Presentation</vt:lpstr>
      <vt:lpstr>formula “evaluation” relation</vt:lpstr>
      <vt:lpstr>“teaches” relation T</vt:lpstr>
      <vt:lpstr>PowerPoint Presentation</vt:lpstr>
      <vt:lpstr>PowerPoint Presentation</vt:lpstr>
      <vt:lpstr>Registrar Assigns Advisors</vt:lpstr>
      <vt:lpstr>Composition TR: "instructed by"</vt:lpstr>
      <vt:lpstr>Composition TR: "instructed by"</vt:lpstr>
      <vt:lpstr>Composition TR: "instructed by"</vt:lpstr>
      <vt:lpstr>Composition TR: "instructed by"</vt:lpstr>
      <vt:lpstr>Composition TR: "instructed by"</vt:lpstr>
      <vt:lpstr>Composition TR: "instructed by"</vt:lpstr>
      <vt:lpstr>The  "instructed by" Relation</vt:lpstr>
      <vt:lpstr>The  "not instructed by" Relation</vt:lpstr>
      <vt:lpstr>Relation maps sets to sets</vt:lpstr>
      <vt:lpstr>Registrar Assigns Advisors</vt:lpstr>
      <vt:lpstr>Def: Relational Composition</vt:lpstr>
      <vt:lpstr>Def: Relational Composition</vt:lpstr>
      <vt:lpstr>PowerPoint Presentation</vt:lpstr>
      <vt:lpstr>Binary relation R from A to B</vt:lpstr>
      <vt:lpstr>Binary relation R from A to B</vt:lpstr>
      <vt:lpstr>Binary relation R from A to B</vt:lpstr>
      <vt:lpstr>Composition SR</vt:lpstr>
      <vt:lpstr>Composition                SR</vt:lpstr>
      <vt:lpstr>Composition  is Associative</vt:lpstr>
      <vt:lpstr>PowerPoint Presentation</vt:lpstr>
      <vt:lpstr>function archery</vt:lpstr>
      <vt:lpstr>function archery</vt:lpstr>
      <vt:lpstr>function archery</vt:lpstr>
      <vt:lpstr>total relation archery</vt:lpstr>
      <vt:lpstr>total relation archery</vt:lpstr>
      <vt:lpstr>total relation archery</vt:lpstr>
      <vt:lpstr>total &amp; function archery</vt:lpstr>
      <vt:lpstr>PowerPoint Presentation</vt:lpstr>
      <vt:lpstr>PowerPoint Presentation</vt:lpstr>
      <vt:lpstr>PowerPoint Presentation</vt:lpstr>
      <vt:lpstr>PowerPoint Presentation</vt:lpstr>
      <vt:lpstr>Total functions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381</cp:revision>
  <cp:lastPrinted>2011-09-19T01:55:52Z</cp:lastPrinted>
  <dcterms:created xsi:type="dcterms:W3CDTF">2011-02-14T14:12:51Z</dcterms:created>
  <dcterms:modified xsi:type="dcterms:W3CDTF">2012-02-19T01:08:20Z</dcterms:modified>
</cp:coreProperties>
</file>