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82" r:id="rId3"/>
    <p:sldId id="271" r:id="rId4"/>
    <p:sldId id="269" r:id="rId5"/>
    <p:sldId id="270" r:id="rId6"/>
    <p:sldId id="370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282" r:id="rId19"/>
    <p:sldId id="380" r:id="rId20"/>
    <p:sldId id="381" r:id="rId21"/>
    <p:sldId id="285" r:id="rId22"/>
    <p:sldId id="337" r:id="rId23"/>
    <p:sldId id="287" r:id="rId24"/>
    <p:sldId id="338" r:id="rId25"/>
    <p:sldId id="339" r:id="rId26"/>
    <p:sldId id="292" r:id="rId27"/>
    <p:sldId id="374" r:id="rId28"/>
    <p:sldId id="293" r:id="rId29"/>
    <p:sldId id="294" r:id="rId30"/>
    <p:sldId id="296" r:id="rId31"/>
    <p:sldId id="371" r:id="rId32"/>
    <p:sldId id="373" r:id="rId33"/>
    <p:sldId id="369" r:id="rId34"/>
    <p:sldId id="383" r:id="rId35"/>
  </p:sldIdLst>
  <p:sldSz cx="9144000" cy="6858000" type="screen4x3"/>
  <p:notesSz cx="7315200" cy="9601200"/>
  <p:embeddedFontLst>
    <p:embeddedFont>
      <p:font typeface="Comic Sans MS" pitchFamily="66" charset="0"/>
      <p:regular r:id="rId38"/>
      <p:bold r:id="rId39"/>
    </p:embeddedFon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Euclid Symbol"/>
      <p:regular r:id="rId44"/>
      <p:bold r:id="rId45"/>
      <p:italic r:id="rId46"/>
      <p:boldItalic r:id="rId47"/>
    </p:embeddedFont>
    <p:embeddedFont>
      <p:font typeface="Math1"/>
      <p:regular r:id="rId48"/>
      <p:bold r:id="rId49"/>
    </p:embeddedFont>
    <p:embeddedFont>
      <p:font typeface="Times" pitchFamily="18" charset="0"/>
      <p:regular r:id="rId50"/>
      <p:bold r:id="rId51"/>
      <p:italic r:id="rId52"/>
      <p:boldItalic r:id="rId53"/>
    </p:embeddedFont>
    <p:embeddedFont>
      <p:font typeface="Euclid Math Two"/>
      <p:regular r:id="rId54"/>
      <p:bold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2/21/2010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2/21/2010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19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21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22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23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27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29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30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AC00A-BA95-4158-B9B9-869CDB73CC60}" type="slidenum">
              <a:rPr lang="en-US"/>
              <a:pPr/>
              <a:t>34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4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5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6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93" y="6604906"/>
            <a:ext cx="1396093" cy="25309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 23, 2009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3691" y="6538148"/>
            <a:ext cx="2876544" cy="3198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Feb. 26.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>
                <a:latin typeface="Comic Sans MS" pitchFamily="66" charset="0"/>
              </a:rPr>
              <a:t>Partial Orders 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omplete Term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/>
              <a:t>n </a:t>
            </a:r>
            <a:r>
              <a:rPr lang="en-US" sz="4400" dirty="0" err="1" smtClean="0"/>
              <a:t>A</a:t>
            </a:r>
            <a:r>
              <a:rPr lang="en-US" sz="4400" dirty="0" err="1" smtClean="0"/>
              <a:t>ntichain</a:t>
            </a:r>
            <a:endParaRPr lang="en-US" sz="44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496" y="1779244"/>
            <a:ext cx="8080289" cy="325407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/>
              <a:t>Set 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</a:t>
            </a:r>
            <a:r>
              <a:rPr lang="en-US" sz="4000" dirty="0" err="1" smtClean="0"/>
              <a:t>prereqs</a:t>
            </a:r>
            <a:r>
              <a:rPr lang="en-US" sz="4000" dirty="0" smtClean="0"/>
              <a:t> </a:t>
            </a:r>
          </a:p>
          <a:p>
            <a:pPr>
              <a:buFontTx/>
              <a:buNone/>
            </a:pPr>
            <a:r>
              <a:rPr lang="en-US" sz="4000" dirty="0" smtClean="0"/>
              <a:t>among them:</a:t>
            </a:r>
          </a:p>
          <a:p>
            <a:pPr>
              <a:buFontTx/>
              <a:buNone/>
            </a:pPr>
            <a:r>
              <a:rPr lang="en-US" sz="4000" dirty="0" smtClean="0"/>
              <a:t>so can </a:t>
            </a:r>
            <a:r>
              <a:rPr lang="en-US" sz="4000" dirty="0"/>
              <a:t>be taken in </a:t>
            </a:r>
            <a:r>
              <a:rPr lang="en-US" sz="4000" i="1" dirty="0"/>
              <a:t>any order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 smtClean="0"/>
              <a:t>(</a:t>
            </a:r>
            <a:r>
              <a:rPr lang="en-US" sz="4000" dirty="0"/>
              <a:t>said to be </a:t>
            </a:r>
            <a:r>
              <a:rPr lang="en-US" sz="4000" i="1" dirty="0"/>
              <a:t>incomparable</a:t>
            </a:r>
            <a:r>
              <a:rPr lang="en-US" sz="4000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667820"/>
            <a:ext cx="4037011" cy="66782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</a:t>
            </a:r>
            <a:r>
              <a:rPr lang="en-US" sz="4400" dirty="0" smtClean="0"/>
              <a:t> Chain</a:t>
            </a:r>
            <a:endParaRPr lang="en-US" sz="4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777" y="2005169"/>
            <a:ext cx="7986446" cy="277231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/>
              <a:t>Set of successive </a:t>
            </a:r>
            <a:r>
              <a:rPr lang="en-US" sz="4400" dirty="0" err="1" smtClean="0"/>
              <a:t>prereqs</a:t>
            </a:r>
            <a:r>
              <a:rPr lang="en-US" sz="4400" dirty="0" smtClean="0"/>
              <a:t>: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 smtClean="0"/>
              <a:t>must </a:t>
            </a:r>
            <a:r>
              <a:rPr lang="en-US" sz="4400" dirty="0"/>
              <a:t>be taken in order.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400" dirty="0" smtClean="0"/>
              <a:t>   (</a:t>
            </a:r>
            <a:r>
              <a:rPr lang="en-US" sz="4400" dirty="0"/>
              <a:t>subjects </a:t>
            </a:r>
            <a:r>
              <a:rPr lang="en-US" sz="4400" dirty="0" smtClean="0"/>
              <a:t>are </a:t>
            </a:r>
            <a:r>
              <a:rPr lang="en-US" sz="4400" i="1" dirty="0"/>
              <a:t>comparable</a:t>
            </a:r>
            <a:r>
              <a:rPr lang="en-US" sz="44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</a:t>
            </a:r>
            <a:r>
              <a:rPr lang="en-US" sz="4400" dirty="0" smtClean="0"/>
              <a:t>ome </a:t>
            </a:r>
            <a:r>
              <a:rPr lang="en-US" sz="4400" dirty="0" smtClean="0"/>
              <a:t>C</a:t>
            </a:r>
            <a:r>
              <a:rPr lang="en-US" sz="4400" dirty="0" smtClean="0"/>
              <a:t>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</a:t>
            </a:r>
            <a:r>
              <a:rPr lang="en-US" sz="4000" dirty="0" smtClean="0"/>
              <a:t>aximum Length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</a:t>
            </a:r>
            <a:r>
              <a:rPr lang="en-US" sz="3200" dirty="0" smtClean="0"/>
              <a:t>any </a:t>
            </a:r>
            <a:r>
              <a:rPr lang="en-US" sz="3200" dirty="0"/>
              <a:t>T</a:t>
            </a:r>
            <a:r>
              <a:rPr lang="en-US" sz="3200" dirty="0" smtClean="0"/>
              <a:t>erms </a:t>
            </a:r>
            <a:r>
              <a:rPr lang="en-US" sz="3200" dirty="0" smtClean="0"/>
              <a:t>t</a:t>
            </a:r>
            <a:r>
              <a:rPr lang="en-US" sz="3200" dirty="0" smtClean="0"/>
              <a:t>o </a:t>
            </a:r>
            <a:r>
              <a:rPr lang="en-US" sz="3200" dirty="0"/>
              <a:t>G</a:t>
            </a:r>
            <a:r>
              <a:rPr lang="en-US" sz="3200" dirty="0" smtClean="0"/>
              <a:t>raduate</a:t>
            </a:r>
            <a:r>
              <a:rPr lang="en-US" sz="3200" dirty="0"/>
              <a:t>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</a:t>
            </a:r>
            <a:r>
              <a:rPr lang="en-US" sz="4400" dirty="0" smtClean="0"/>
              <a:t>arallel Processing Time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atin typeface="Comic Sans MS" pitchFamily="66" charset="0"/>
                <a:ea typeface="+mj-ea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educe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dirty="0" smtClean="0"/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dirty="0" smtClean="0"/>
              <a:t>T</a:t>
            </a:r>
            <a:r>
              <a:rPr lang="en-US" sz="3600" dirty="0" smtClean="0">
                <a:solidFill>
                  <a:schemeClr val="tx1"/>
                </a:solidFill>
              </a:rPr>
              <a:t>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Schedule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6523" y="2152432"/>
            <a:ext cx="8334314" cy="2947106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/>
              <a:t>so in general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&lt;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p:oleObj spid="_x0000_s80898" name="Equation" r:id="rId4" imgW="850900" imgH="355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51508"/>
            <a:ext cx="8517507" cy="415498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refer to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subject as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“smaller” than subjects that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require it.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i="1" dirty="0" smtClean="0">
                <a:latin typeface="Comic Sans MS" pitchFamily="66" charset="0"/>
              </a:rPr>
              <a:t>um </a:t>
            </a:r>
            <a:r>
              <a:rPr lang="en-US" sz="4400" dirty="0">
                <a:latin typeface="Comic Sans MS" pitchFamily="66" charset="0"/>
              </a:rPr>
              <a:t>means "smallest"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--a </a:t>
            </a:r>
            <a:r>
              <a:rPr lang="en-US" sz="4400" dirty="0" err="1">
                <a:latin typeface="Comic Sans MS" pitchFamily="66" charset="0"/>
              </a:rPr>
              <a:t>prereq</a:t>
            </a:r>
            <a:r>
              <a:rPr lang="en-US" sz="4400" dirty="0">
                <a:latin typeface="Comic Sans MS" pitchFamily="66" charset="0"/>
              </a:rPr>
              <a:t>. for </a:t>
            </a:r>
            <a:r>
              <a:rPr lang="en-US" sz="4400" i="1" dirty="0">
                <a:latin typeface="Comic Sans MS" pitchFamily="66" charset="0"/>
              </a:rPr>
              <a:t>every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subject. </a:t>
            </a:r>
          </a:p>
          <a:p>
            <a:pPr marL="742950" indent="-285750" algn="l"/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none in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this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example.</a:t>
            </a:r>
            <a:endParaRPr lang="en-US" sz="44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i="1" dirty="0" smtClean="0">
                <a:solidFill>
                  <a:srgbClr val="7030A0"/>
                </a:solidFill>
              </a:rPr>
              <a:t>um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45" y="1382145"/>
            <a:ext cx="8774727" cy="4350440"/>
          </a:xfrm>
        </p:spPr>
        <p:txBody>
          <a:bodyPr>
            <a:normAutofit/>
          </a:bodyPr>
          <a:lstStyle/>
          <a:p>
            <a:pPr>
              <a:buFont typeface="Times" pitchFamily="18" charset="0"/>
              <a:buNone/>
            </a:pPr>
            <a:r>
              <a:rPr lang="en-US" sz="4800" dirty="0" err="1"/>
              <a:t>Prereq’s</a:t>
            </a:r>
            <a:r>
              <a:rPr lang="en-US" sz="4800" dirty="0"/>
              <a:t> among </a:t>
            </a:r>
            <a:r>
              <a:rPr lang="en-US" sz="4800" dirty="0">
                <a:solidFill>
                  <a:srgbClr val="FF00FF"/>
                </a:solidFill>
              </a:rPr>
              <a:t>n</a:t>
            </a:r>
            <a:r>
              <a:rPr lang="en-US" sz="4800" dirty="0"/>
              <a:t> subjects </a:t>
            </a:r>
            <a:r>
              <a:rPr lang="en-US" sz="4800" dirty="0" smtClean="0"/>
              <a:t>has</a:t>
            </a:r>
            <a:endParaRPr lang="en-US" sz="4800" dirty="0"/>
          </a:p>
          <a:p>
            <a:pPr lvl="1">
              <a:buFont typeface="Times" pitchFamily="18" charset="0"/>
              <a:buChar char="•"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n</a:t>
            </a:r>
            <a:r>
              <a:rPr lang="en-US" sz="5400" dirty="0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07947" y="2496525"/>
          <a:ext cx="633734" cy="2391989"/>
        </p:xfrm>
        <a:graphic>
          <a:graphicData uri="http://schemas.openxmlformats.org/presentationml/2006/ole">
            <p:oleObj spid="_x0000_s55298" name="Equation" r:id="rId4" imgW="266400" imgH="939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460" y="1588216"/>
            <a:ext cx="3476946" cy="384681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18.02</a:t>
            </a:r>
          </a:p>
          <a:p>
            <a:pPr>
              <a:buFontTx/>
              <a:buNone/>
            </a:pPr>
            <a:r>
              <a:rPr lang="en-US" dirty="0"/>
              <a:t>18.01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18.03</a:t>
            </a:r>
          </a:p>
          <a:p>
            <a:pPr>
              <a:buFontTx/>
              <a:buNone/>
            </a:pPr>
            <a:r>
              <a:rPr lang="en-US" dirty="0"/>
              <a:t>  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8.02</a:t>
            </a:r>
          </a:p>
          <a:p>
            <a:pPr>
              <a:buFontTx/>
              <a:buNone/>
            </a:pPr>
            <a:r>
              <a:rPr lang="en-US" dirty="0"/>
              <a:t>6.001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</a:p>
          <a:p>
            <a:pPr>
              <a:buFontTx/>
              <a:buNone/>
            </a:pPr>
            <a:r>
              <a:rPr lang="en-US" dirty="0"/>
              <a:t>6.042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6.046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4512066" y="1592496"/>
            <a:ext cx="4405902" cy="316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18.03,   8.02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6.003</a:t>
            </a:r>
            <a:endParaRPr lang="en-US" sz="3200" dirty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6.840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000" b="1" dirty="0" smtClean="0"/>
              <a:t>S</a:t>
            </a:r>
            <a:r>
              <a:rPr lang="en-US" sz="4000" b="1" dirty="0" smtClean="0"/>
              <a:t>ubjects With No </a:t>
            </a:r>
            <a:r>
              <a:rPr lang="en-US" sz="4000" b="1" dirty="0" err="1" smtClean="0"/>
              <a:t>Prereq’s</a:t>
            </a:r>
            <a:endParaRPr lang="en-US" sz="40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532265" y="3684897"/>
            <a:ext cx="805595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a </a:t>
            </a:r>
            <a:r>
              <a:rPr lang="en-US" sz="48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800" dirty="0" smtClean="0">
                <a:latin typeface="Comic Sans MS" pitchFamily="66" charset="0"/>
              </a:rPr>
              <a:t>”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901454" y="2483893"/>
            <a:ext cx="7314498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i="1" dirty="0" smtClean="0">
                <a:solidFill>
                  <a:srgbClr val="1E03BD"/>
                </a:solidFill>
              </a:rPr>
              <a:t>&lt;</a:t>
            </a:r>
            <a:r>
              <a:rPr lang="en-US" sz="6600" i="1" dirty="0">
                <a:solidFill>
                  <a:srgbClr val="1E03BD"/>
                </a:solidFill>
                <a:latin typeface="Comic Sans MS" pitchFamily="66" charset="0"/>
              </a:rPr>
              <a:t>nothing</a:t>
            </a:r>
            <a:r>
              <a:rPr lang="en-US" sz="6600" i="1" dirty="0">
                <a:solidFill>
                  <a:srgbClr val="1E03BD"/>
                </a:solidFill>
              </a:rPr>
              <a:t>&gt;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latin typeface="Comic Sans MS" pitchFamily="66" charset="0"/>
                </a:rPr>
                <a:t>8.01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273996"/>
            <a:ext cx="8105546" cy="175432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5400" dirty="0">
                <a:latin typeface="Comic Sans MS" pitchFamily="66" charset="0"/>
              </a:rPr>
              <a:t> is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5400" b="1" dirty="0">
                <a:solidFill>
                  <a:srgbClr val="05811A"/>
                </a:solidFill>
                <a:latin typeface="Comic Sans MS" pitchFamily="66" charset="0"/>
              </a:rPr>
              <a:t>al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nothing else is smaller</a:t>
            </a:r>
            <a:endParaRPr lang="en-US" sz="5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69894" y="274638"/>
            <a:ext cx="6662057" cy="1105126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/>
              <a:t>M</a:t>
            </a:r>
            <a:r>
              <a:rPr lang="en-US" sz="4800" dirty="0" smtClean="0"/>
              <a:t>inimal </a:t>
            </a:r>
            <a:r>
              <a:rPr lang="en-US" sz="4800" dirty="0"/>
              <a:t>E</a:t>
            </a:r>
            <a:r>
              <a:rPr lang="en-US" sz="4800" dirty="0" smtClean="0"/>
              <a:t>lements</a:t>
            </a:r>
            <a:endParaRPr lang="en-US" sz="4800" dirty="0"/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852488" y="3227388"/>
          <a:ext cx="7439025" cy="1317625"/>
        </p:xfrm>
        <a:graphic>
          <a:graphicData uri="http://schemas.openxmlformats.org/presentationml/2006/ole">
            <p:oleObj spid="_x0000_s4098" name="Equation" r:id="rId4" imgW="1219200" imgH="215900" progId="">
              <p:embed/>
            </p:oleObj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b="1" dirty="0" smtClean="0"/>
              <a:t>minim</a:t>
            </a:r>
            <a:r>
              <a:rPr lang="en-US" sz="4800" b="1" dirty="0" smtClean="0">
                <a:solidFill>
                  <a:srgbClr val="05811A"/>
                </a:solidFill>
              </a:rPr>
              <a:t>al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req’d</a:t>
            </a:r>
            <a:r>
              <a:rPr lang="en-US" sz="4800" b="1" dirty="0" smtClean="0"/>
              <a:t> subject</a:t>
            </a:r>
            <a:endParaRPr lang="en-US" sz="48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888718" y="4631058"/>
            <a:ext cx="73306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a </a:t>
            </a:r>
            <a:r>
              <a:rPr lang="en-US" sz="44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i="1" dirty="0"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2834" y="2422470"/>
            <a:ext cx="7358332" cy="2009817"/>
            <a:chOff x="914402" y="2042344"/>
            <a:chExt cx="7358332" cy="2009817"/>
          </a:xfrm>
        </p:grpSpPr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923022" y="3036498"/>
              <a:ext cx="7341079" cy="10156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6000" i="1" dirty="0" smtClean="0">
                  <a:solidFill>
                    <a:srgbClr val="1E03BD"/>
                  </a:solidFill>
                </a:rPr>
                <a:t>&lt;</a:t>
              </a:r>
              <a:r>
                <a:rPr lang="en-US" sz="6000" i="1" dirty="0">
                  <a:solidFill>
                    <a:srgbClr val="1E03BD"/>
                  </a:solidFill>
                  <a:latin typeface="Comic Sans MS" pitchFamily="66" charset="0"/>
                </a:rPr>
                <a:t>nothing</a:t>
              </a:r>
              <a:r>
                <a:rPr lang="en-US" sz="6000" i="1" dirty="0">
                  <a:solidFill>
                    <a:srgbClr val="1E03BD"/>
                  </a:solidFill>
                </a:rPr>
                <a:t>&gt;</a:t>
              </a:r>
              <a:r>
                <a:rPr lang="en-US" sz="6000" dirty="0" smtClean="0"/>
                <a:t> </a:t>
              </a:r>
              <a:r>
                <a:rPr lang="en-US" sz="6000" b="1" dirty="0" smtClean="0">
                  <a:solidFill>
                    <a:srgbClr val="1E03BD"/>
                  </a:solidFill>
                  <a:latin typeface="Symbol" charset="2"/>
                  <a:cs typeface="Symbol" charset="2"/>
                  <a:sym typeface="Euclid Symbol"/>
                </a:rPr>
                <a:t>→ </a:t>
              </a:r>
              <a:r>
                <a:rPr lang="en-US" sz="6000" dirty="0" err="1" smtClean="0">
                  <a:solidFill>
                    <a:srgbClr val="1E03BD"/>
                  </a:solidFill>
                  <a:latin typeface="Comic Sans MS" pitchFamily="66" charset="0"/>
                </a:rPr>
                <a:t>d</a:t>
              </a:r>
              <a:endParaRPr lang="en-US" sz="6000" dirty="0">
                <a:solidFill>
                  <a:srgbClr val="1E03BD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914402" y="2042344"/>
              <a:ext cx="735833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4400" dirty="0" smtClean="0">
                  <a:latin typeface="Comic Sans MS" pitchFamily="66" charset="0"/>
                </a:rPr>
                <a:t>subject </a:t>
              </a:r>
              <a:r>
                <a:rPr lang="en-US" sz="4400" dirty="0">
                  <a:latin typeface="Comic Sans MS" pitchFamily="66" charset="0"/>
                </a:rPr>
                <a:t>with no </a:t>
              </a:r>
              <a:r>
                <a:rPr lang="en-US" sz="4400" dirty="0" err="1">
                  <a:latin typeface="Comic Sans MS" pitchFamily="66" charset="0"/>
                </a:rPr>
                <a:t>prereqs</a:t>
              </a:r>
              <a:r>
                <a:rPr lang="en-US" sz="4400" dirty="0"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latin typeface="Comic Sans MS" pitchFamily="66" charset="0"/>
                </a:rPr>
                <a:t>8.01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05811A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smaller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Minimal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05811A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smaller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290638" y="2676525"/>
          <a:ext cx="6580187" cy="1106488"/>
        </p:xfrm>
        <a:graphic>
          <a:graphicData uri="http://schemas.openxmlformats.org/presentationml/2006/ole">
            <p:oleObj spid="_x0000_s31746" name="Equation" r:id="rId4" imgW="1282700" imgH="215900" progId="">
              <p:embed/>
            </p:oleObj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165350" y="5280025"/>
          <a:ext cx="4732338" cy="1149350"/>
        </p:xfrm>
        <a:graphic>
          <a:graphicData uri="http://schemas.openxmlformats.org/presentationml/2006/ole">
            <p:oleObj spid="_x0000_s31747" name="Equation" r:id="rId5" imgW="888840" imgH="2156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894</Words>
  <Application>Microsoft Office PowerPoint</Application>
  <PresentationFormat>On-screen Show (4:3)</PresentationFormat>
  <Paragraphs>373</Paragraphs>
  <Slides>34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Comic Sans MS</vt:lpstr>
      <vt:lpstr>Times New Roman</vt:lpstr>
      <vt:lpstr>Calibri</vt:lpstr>
      <vt:lpstr>Symbol</vt:lpstr>
      <vt:lpstr>Euclid Symbol</vt:lpstr>
      <vt:lpstr>Math1</vt:lpstr>
      <vt:lpstr>Times</vt:lpstr>
      <vt:lpstr>Euclid Math Two</vt:lpstr>
      <vt:lpstr>Office Theme</vt:lpstr>
      <vt:lpstr>Equation</vt:lpstr>
      <vt:lpstr>Slide 1</vt:lpstr>
      <vt:lpstr>Some Course 6 Prerequisites</vt:lpstr>
      <vt:lpstr>a minimum subject?</vt:lpstr>
      <vt:lpstr>Slide 4</vt:lpstr>
      <vt:lpstr>Minimal Elements</vt:lpstr>
      <vt:lpstr>Slide 6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Maximum Length Chain</vt:lpstr>
      <vt:lpstr>How Many Terms to Graduate?</vt:lpstr>
      <vt:lpstr>…Sufficient</vt:lpstr>
      <vt:lpstr> Parallel Processing Time</vt:lpstr>
      <vt:lpstr>Slide 24</vt:lpstr>
      <vt:lpstr>Max 4 Subjects per Term</vt:lpstr>
      <vt:lpstr>3 Subjects per Term Possible</vt:lpstr>
      <vt:lpstr>A Leisurely Schedule</vt:lpstr>
      <vt:lpstr>Minimum “Parallel” Time</vt:lpstr>
      <vt:lpstr>For min time: ≥ 3-subject term</vt:lpstr>
      <vt:lpstr>Dilworth’s Lemma</vt:lpstr>
      <vt:lpstr>Height/Birthday Partial Order</vt:lpstr>
      <vt:lpstr>   Dilworth Demo</vt:lpstr>
      <vt:lpstr>Team Problems</vt:lpstr>
      <vt:lpstr>Some Course 6 Prerequisites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Stephanie</cp:lastModifiedBy>
  <cp:revision>236</cp:revision>
  <cp:lastPrinted>2009-10-02T20:03:19Z</cp:lastPrinted>
  <dcterms:created xsi:type="dcterms:W3CDTF">2010-02-16T21:13:11Z</dcterms:created>
  <dcterms:modified xsi:type="dcterms:W3CDTF">2010-02-22T04:46:45Z</dcterms:modified>
</cp:coreProperties>
</file>