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9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306" r:id="rId2"/>
    <p:sldId id="356" r:id="rId3"/>
    <p:sldId id="258" r:id="rId4"/>
    <p:sldId id="317" r:id="rId5"/>
    <p:sldId id="341" r:id="rId6"/>
    <p:sldId id="315" r:id="rId7"/>
    <p:sldId id="343" r:id="rId8"/>
    <p:sldId id="355" r:id="rId9"/>
    <p:sldId id="316" r:id="rId10"/>
    <p:sldId id="312" r:id="rId11"/>
    <p:sldId id="348" r:id="rId12"/>
    <p:sldId id="349" r:id="rId13"/>
    <p:sldId id="350" r:id="rId14"/>
    <p:sldId id="351" r:id="rId15"/>
    <p:sldId id="357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B21DD"/>
    <a:srgbClr val="0D05A7"/>
    <a:srgbClr val="077F15"/>
    <a:srgbClr val="FF5050"/>
    <a:srgbClr val="F78E03"/>
    <a:srgbClr val="09AF1D"/>
    <a:srgbClr val="CC0000"/>
    <a:srgbClr val="13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1287" autoAdjust="0"/>
    <p:restoredTop sz="94625" autoAdjust="0"/>
  </p:normalViewPr>
  <p:slideViewPr>
    <p:cSldViewPr snapToGrid="0">
      <p:cViewPr>
        <p:scale>
          <a:sx n="100" d="100"/>
          <a:sy n="100" d="100"/>
        </p:scale>
        <p:origin x="-944" y="-464"/>
      </p:cViewPr>
      <p:guideLst>
        <p:guide orient="horz" pos="2177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176"/>
    </p:cViewPr>
  </p:sorterViewPr>
  <p:notesViewPr>
    <p:cSldViewPr snapToGrid="0">
      <p:cViewPr varScale="1">
        <p:scale>
          <a:sx n="57" d="100"/>
          <a:sy n="57" d="100"/>
        </p:scale>
        <p:origin x="-136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B3A475F-54D9-4A60-89F9-7A55FABE3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89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7ED332F-0EC5-441C-BA8F-1AEBCDB3F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2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A3D5C-B518-42C7-9197-3F2DF3C7EA0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B9A3D-6A9B-485C-8D91-7C55EF79B80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81550E-419E-49DD-AD89-5558CCF6CB3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B577E-1C62-498E-97BE-A2DDA81F006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A3D5C-B518-42C7-9197-3F2DF3C7EA0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320DE-676A-47D1-8D8A-51937269739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320DE-676A-47D1-8D8A-51937269739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5C949-E4B4-4314-97A6-4DF96038B0A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1A73EFA4-934B-46B6-8A35-CA4AC71579DF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40601" y="6553200"/>
            <a:ext cx="1603399" cy="30777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2B986348-2DD7-4EF4-90D6-BCF5E4E7E5E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9A106780-21EA-4C13-B4C5-F962BEA7B00B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B493AAD5-4A00-4B4B-A9DF-870B7BCD7495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3CFC5EB6-4011-4A22-A63A-21822438C1B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53E5AEDF-C5EA-43CE-BC1B-36558256E95B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1CDF22EC-3157-477E-AA23-4E375917539F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78C0C621-E49A-4FC7-9AD5-C988A78785E2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3DFAE7C7-55EF-441D-8561-3E0DC3CC8D3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F604A29E-F143-41B8-A984-BDC09A678AE1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56482" y="6553200"/>
            <a:ext cx="13875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4F9C6CFE-90DB-471F-916B-82DD83A1914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20485" name="Picture 12" descr="board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3891908" y="6611938"/>
            <a:ext cx="1252416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baseline="0" dirty="0" smtClean="0">
                <a:latin typeface="Comic Sans MS" pitchFamily="66" charset="0"/>
              </a:rPr>
              <a:t>February 4,</a:t>
            </a:r>
            <a:r>
              <a:rPr lang="en-US" sz="1000" dirty="0" smtClean="0">
                <a:latin typeface="Comic Sans MS" pitchFamily="66" charset="0"/>
              </a:rPr>
              <a:t>  2015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 userDrawn="1"/>
        </p:nvSpPr>
        <p:spPr bwMode="auto">
          <a:xfrm>
            <a:off x="1061884" y="6552787"/>
            <a:ext cx="1519604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Albert </a:t>
            </a:r>
            <a:r>
              <a:rPr lang="en-US" sz="1000" dirty="0">
                <a:latin typeface="Comic Sans MS" pitchFamily="66" charset="0"/>
              </a:rPr>
              <a:t>R. Meyer, </a:t>
            </a:r>
            <a:r>
              <a:rPr lang="en-US" sz="1000" dirty="0" smtClean="0">
                <a:latin typeface="Comic Sans MS" pitchFamily="66" charset="0"/>
              </a:rPr>
              <a:t>2015 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650649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9" r:id="rId10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11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6.bin"/><Relationship Id="rId7" Type="http://schemas.openxmlformats.org/officeDocument/2006/relationships/hyperlink" Target="https://stellar.mit.edu/S/course/6/sp14/6.042/" TargetMode="External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6042-webmaster@csail.mit.edu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18385" y="6553200"/>
            <a:ext cx="142561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27A8356-297C-42F1-B0D2-25D25A26288A}" type="slidenum">
              <a:rPr lang="en-US" sz="1200" smtClean="0"/>
              <a:pPr/>
              <a:t>1</a:t>
            </a:fld>
            <a:endParaRPr lang="en-US" sz="1200" dirty="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5101" y="1754179"/>
            <a:ext cx="8839199" cy="3541721"/>
          </a:xfrm>
        </p:spPr>
        <p:txBody>
          <a:bodyPr/>
          <a:lstStyle/>
          <a:p>
            <a:pPr eaLnBrk="1" hangingPunct="1">
              <a:defRPr/>
            </a:pPr>
            <a:r>
              <a:rPr lang="en-US" sz="6000" b="1" dirty="0"/>
              <a:t>Prof. Adam </a:t>
            </a:r>
            <a:r>
              <a:rPr lang="en-US" sz="6000" b="1" dirty="0" err="1" smtClean="0"/>
              <a:t>Chlipala</a:t>
            </a:r>
            <a:endParaRPr lang="en-US" sz="6000" b="1" dirty="0" smtClean="0"/>
          </a:p>
          <a:p>
            <a:pPr eaLnBrk="1" hangingPunct="1">
              <a:defRPr/>
            </a:pPr>
            <a:r>
              <a:rPr lang="en-US" sz="6000" b="1" dirty="0" smtClean="0"/>
              <a:t>Prof. Albert R Meyer</a:t>
            </a:r>
          </a:p>
          <a:p>
            <a:pPr eaLnBrk="1" hangingPunct="1">
              <a:defRPr/>
            </a:pPr>
            <a:r>
              <a:rPr lang="en-US" sz="6000" dirty="0" smtClean="0">
                <a:solidFill>
                  <a:srgbClr val="0D05A7"/>
                </a:solidFill>
              </a:rPr>
              <a:t>WELCOME!....</a:t>
            </a:r>
            <a:endParaRPr lang="en-US" b="1" u="sng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3930B7C9-902D-4F92-8BB5-73317A21B3E6}" type="slidenum">
              <a:rPr lang="en-US" sz="1200" smtClean="0"/>
              <a:pPr/>
              <a:t>10</a:t>
            </a:fld>
            <a:endParaRPr lang="en-US" sz="1200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7275" y="1141414"/>
            <a:ext cx="7441334" cy="112957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CB21DD"/>
                </a:solidFill>
              </a:rPr>
              <a:t>Active learning in Teams</a:t>
            </a: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645855" y="2087126"/>
            <a:ext cx="7830066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MWF </a:t>
            </a:r>
            <a:r>
              <a:rPr lang="en-US" sz="5400" dirty="0">
                <a:latin typeface="Comic Sans MS" pitchFamily="66" charset="0"/>
              </a:rPr>
              <a:t>1.5 hour </a:t>
            </a:r>
            <a:r>
              <a:rPr lang="en-US" sz="5400" dirty="0" smtClean="0">
                <a:latin typeface="Comic Sans MS" pitchFamily="66" charset="0"/>
              </a:rPr>
              <a:t>sessions:</a:t>
            </a:r>
            <a:endParaRPr lang="en-US" sz="5400" dirty="0">
              <a:latin typeface="Comic Sans MS" pitchFamily="66" charset="0"/>
            </a:endParaRPr>
          </a:p>
          <a:p>
            <a:pPr marL="685800" lvl="1" indent="-685800" algn="l">
              <a:buFont typeface="Arial"/>
              <a:buChar char="•"/>
            </a:pPr>
            <a:r>
              <a:rPr lang="en-US" sz="5400" dirty="0" smtClean="0">
                <a:latin typeface="Comic Sans MS" pitchFamily="66" charset="0"/>
              </a:rPr>
              <a:t>5 </a:t>
            </a:r>
            <a:r>
              <a:rPr lang="en-US" sz="5400" dirty="0">
                <a:latin typeface="Comic Sans MS" pitchFamily="66" charset="0"/>
              </a:rPr>
              <a:t>min </a:t>
            </a:r>
            <a:r>
              <a:rPr lang="en-US" sz="5400" dirty="0" smtClean="0">
                <a:latin typeface="Comic Sans MS" pitchFamily="66" charset="0"/>
              </a:rPr>
              <a:t>review led by team coach, then</a:t>
            </a:r>
          </a:p>
          <a:p>
            <a:pPr marL="685800" indent="-685800" algn="l">
              <a:buFont typeface="Arial"/>
              <a:buChar char="•"/>
            </a:pPr>
            <a:r>
              <a:rPr lang="en-US" sz="5400" dirty="0" smtClean="0">
                <a:latin typeface="Comic Sans MS" pitchFamily="66" charset="0"/>
              </a:rPr>
              <a:t>team </a:t>
            </a:r>
            <a:r>
              <a:rPr lang="en-US" sz="5400" dirty="0">
                <a:latin typeface="Comic Sans MS" pitchFamily="66" charset="0"/>
              </a:rPr>
              <a:t>problem-</a:t>
            </a:r>
            <a:r>
              <a:rPr lang="en-US" sz="5400" dirty="0" smtClean="0">
                <a:latin typeface="Comic Sans MS" pitchFamily="66" charset="0"/>
              </a:rPr>
              <a:t>solving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mtClean="0"/>
              <a:t>How the Class Works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Class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037" y="1354665"/>
            <a:ext cx="8758763" cy="4792136"/>
          </a:xfrm>
        </p:spPr>
        <p:txBody>
          <a:bodyPr/>
          <a:lstStyle/>
          <a:p>
            <a:r>
              <a:rPr lang="en-US" sz="4000" dirty="0" smtClean="0">
                <a:solidFill>
                  <a:srgbClr val="CB21DD"/>
                </a:solidFill>
              </a:rPr>
              <a:t>required attendance</a:t>
            </a:r>
          </a:p>
          <a:p>
            <a:r>
              <a:rPr lang="en-US" sz="4000" dirty="0" err="1" smtClean="0">
                <a:solidFill>
                  <a:srgbClr val="0000FF"/>
                </a:solidFill>
              </a:rPr>
              <a:t>psets</a:t>
            </a:r>
            <a:r>
              <a:rPr lang="en-US" sz="4000" dirty="0" smtClean="0">
                <a:solidFill>
                  <a:srgbClr val="5959FF"/>
                </a:solidFill>
              </a:rPr>
              <a:t> </a:t>
            </a:r>
            <a:r>
              <a:rPr lang="en-US" sz="4000" dirty="0" smtClean="0"/>
              <a:t>due most Fridays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videos, online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problems</a:t>
            </a:r>
            <a:r>
              <a:rPr lang="en-US" sz="4000" dirty="0" smtClean="0"/>
              <a:t> most days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3 midterms</a:t>
            </a:r>
            <a:r>
              <a:rPr lang="en-US" sz="4000" dirty="0" smtClean="0"/>
              <a:t>, 80 min. each</a:t>
            </a:r>
          </a:p>
          <a:p>
            <a:r>
              <a:rPr lang="en-US" sz="4000" dirty="0">
                <a:solidFill>
                  <a:srgbClr val="0000FF"/>
                </a:solidFill>
              </a:rPr>
              <a:t>comments</a:t>
            </a:r>
            <a:r>
              <a:rPr lang="en-US" sz="4000" dirty="0"/>
              <a:t> in Piazza 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77F15"/>
                </a:solidFill>
              </a:rPr>
              <a:t>optional</a:t>
            </a:r>
            <a:r>
              <a:rPr lang="en-US" sz="4000" dirty="0" smtClean="0">
                <a:solidFill>
                  <a:srgbClr val="000000"/>
                </a:solidFill>
              </a:rPr>
              <a:t>)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A106780-21EA-4C13-B4C5-F962BEA7B00B}" type="slidenum">
              <a:rPr lang="en-US" sz="1200" smtClean="0"/>
              <a:pPr>
                <a:defRPr/>
              </a:pPr>
              <a:t>11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095372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06287" y="6553200"/>
            <a:ext cx="1337714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proof-intro.</a:t>
            </a:r>
            <a:fld id="{DB6F0ED6-FEF5-4C9C-B1CC-29B47EC66FA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401" y="1433073"/>
            <a:ext cx="89074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good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an efficient way to learn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fun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like professional organizations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cope with diversity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learn to communicate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			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USUALLY</a:t>
            </a:r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9282858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777534" y="6553200"/>
            <a:ext cx="1366467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proof-intro.</a:t>
            </a:r>
            <a:fld id="{DB6F0ED6-FEF5-4C9C-B1CC-29B47EC66FA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9714" y="1348800"/>
            <a:ext cx="844333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bad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must be there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unremitting</a:t>
            </a:r>
          </a:p>
          <a:p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        and sometimes:</a:t>
            </a:r>
            <a:endParaRPr lang="en-US" sz="4400" dirty="0" smtClean="0">
              <a:latin typeface="Comic Sans MS" pitchFamily="66" charset="0"/>
            </a:endParaRP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geniuses are slowed down</a:t>
            </a: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extremely weak left behind</a:t>
            </a: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deal with unpleasant people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7919" y="1950323"/>
            <a:ext cx="2931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B21DD"/>
                </a:solidFill>
                <a:latin typeface="Comic Sans MS" pitchFamily="66" charset="0"/>
              </a:rPr>
              <a:t>prepared!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4811805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777534" y="6553200"/>
            <a:ext cx="1366467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proof-intro.</a:t>
            </a:r>
            <a:fld id="{DB6F0ED6-FEF5-4C9C-B1CC-29B47EC66FA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43815" y="1308969"/>
            <a:ext cx="78341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Your team coach will be working to bring out the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good</a:t>
            </a:r>
            <a:r>
              <a:rPr lang="en-US" sz="6000" dirty="0" smtClean="0">
                <a:latin typeface="Comic Sans MS" pitchFamily="66" charset="0"/>
              </a:rPr>
              <a:t> and control the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bad</a:t>
            </a:r>
          </a:p>
          <a:p>
            <a:r>
              <a:rPr lang="en-US" sz="6000" dirty="0" smtClean="0">
                <a:solidFill>
                  <a:srgbClr val="0D05A7"/>
                </a:solidFill>
                <a:latin typeface="Comic Sans MS" pitchFamily="66" charset="0"/>
              </a:rPr>
              <a:t>(your instructor too)</a:t>
            </a:r>
          </a:p>
        </p:txBody>
      </p:sp>
    </p:spTree>
    <p:extLst>
      <p:ext uri="{BB962C8B-B14F-4D97-AF65-F5344CB8AC3E}">
        <p14:creationId xmlns:p14="http://schemas.microsoft.com/office/powerpoint/2010/main" val="17711445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453FE1C2-9E91-4C24-BD74-47BCF0F2913B}" type="slidenum">
              <a:rPr lang="en-US" sz="1200" smtClean="0"/>
              <a:pPr/>
              <a:t>15</a:t>
            </a:fld>
            <a:endParaRPr lang="en-US" sz="1200" dirty="0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7138" y="393700"/>
            <a:ext cx="7751762" cy="881063"/>
          </a:xfrm>
        </p:spPr>
        <p:txBody>
          <a:bodyPr/>
          <a:lstStyle/>
          <a:p>
            <a:pPr algn="ctr" eaLnBrk="1" hangingPunct="1"/>
            <a:r>
              <a:rPr lang="en-US" sz="5400" dirty="0" err="1" smtClean="0"/>
              <a:t>MITx</a:t>
            </a:r>
            <a:r>
              <a:rPr lang="en-US" sz="5400" dirty="0" smtClean="0"/>
              <a:t> site: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 6.042r</a:t>
            </a:r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0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1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304800" y="1358901"/>
            <a:ext cx="8559799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Register</a:t>
            </a:r>
            <a:r>
              <a:rPr lang="en-US" sz="5400" dirty="0" smtClean="0">
                <a:latin typeface="Comic Sans MS" pitchFamily="66" charset="0"/>
              </a:rPr>
              <a:t> for team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assignment by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   </a:t>
            </a:r>
          </a:p>
          <a:p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Friday midnight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     (find link on Stellar)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79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18385" y="6553200"/>
            <a:ext cx="142561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27A8356-297C-42F1-B0D2-25D25A26288A}" type="slidenum">
              <a:rPr lang="en-US" sz="1200" smtClean="0"/>
              <a:pPr/>
              <a:t>2</a:t>
            </a:fld>
            <a:endParaRPr lang="en-US" sz="1200" dirty="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3201" y="1754179"/>
            <a:ext cx="8839199" cy="3541721"/>
          </a:xfrm>
        </p:spPr>
        <p:txBody>
          <a:bodyPr/>
          <a:lstStyle/>
          <a:p>
            <a:pPr eaLnBrk="1" hangingPunct="1">
              <a:defRPr/>
            </a:pPr>
            <a:endParaRPr lang="en-US" sz="6000" b="1" dirty="0" smtClean="0"/>
          </a:p>
          <a:p>
            <a:pPr eaLnBrk="1" hangingPunct="1">
              <a:defRPr/>
            </a:pPr>
            <a:r>
              <a:rPr lang="en-US" sz="6000" b="1" dirty="0" smtClean="0"/>
              <a:t>Prof. Albert R Meyer*</a:t>
            </a:r>
          </a:p>
          <a:p>
            <a:pPr eaLnBrk="1" hangingPunct="1">
              <a:defRPr/>
            </a:pPr>
            <a:r>
              <a:rPr lang="en-US" sz="6000" dirty="0" smtClean="0">
                <a:solidFill>
                  <a:srgbClr val="0D05A7"/>
                </a:solidFill>
              </a:rPr>
              <a:t>*me</a:t>
            </a:r>
            <a:endParaRPr lang="en-US" b="1" u="sng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20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21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255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8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4B0267F-552B-40F8-B536-DB917AF50A68}" type="slidenum">
              <a:rPr lang="en-US" sz="1200" smtClean="0"/>
              <a:pPr/>
              <a:t>3</a:t>
            </a:fld>
            <a:endParaRPr lang="en-US" sz="1200" dirty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 Summary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76237" y="1457325"/>
            <a:ext cx="847485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76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Fundamental Concepts of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Discrete Mathematics (</a:t>
            </a:r>
            <a:r>
              <a:rPr lang="en-US" sz="4000" i="1" dirty="0">
                <a:latin typeface="Comic Sans MS" pitchFamily="66" charset="0"/>
              </a:rPr>
              <a:t>sets, relations</a:t>
            </a:r>
            <a:r>
              <a:rPr lang="en-US" sz="3600" i="1" dirty="0">
                <a:latin typeface="Comic Sans MS" pitchFamily="66" charset="0"/>
              </a:rPr>
              <a:t>,</a:t>
            </a:r>
            <a:r>
              <a:rPr lang="en-US" sz="4000" i="1" dirty="0">
                <a:latin typeface="Comic Sans MS" pitchFamily="66" charset="0"/>
              </a:rPr>
              <a:t> proof methods,… 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Discrete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Mathematical Structures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i="1" dirty="0" smtClean="0">
                <a:latin typeface="Comic Sans MS" pitchFamily="66" charset="0"/>
              </a:rPr>
              <a:t>numbers, graphs</a:t>
            </a:r>
            <a:r>
              <a:rPr lang="en-US" sz="4000" i="1" dirty="0">
                <a:latin typeface="Comic Sans MS" pitchFamily="66" charset="0"/>
              </a:rPr>
              <a:t>,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i="1" dirty="0">
                <a:latin typeface="Comic Sans MS" pitchFamily="66" charset="0"/>
              </a:rPr>
              <a:t>trees</a:t>
            </a:r>
            <a:r>
              <a:rPr lang="en-US" sz="4000" dirty="0">
                <a:latin typeface="Comic Sans MS" pitchFamily="66" charset="0"/>
              </a:rPr>
              <a:t>, </a:t>
            </a:r>
            <a:r>
              <a:rPr lang="en-US" sz="4000" i="1" dirty="0">
                <a:latin typeface="Comic Sans MS" pitchFamily="66" charset="0"/>
              </a:rPr>
              <a:t>counting…</a:t>
            </a:r>
            <a:r>
              <a:rPr lang="en-US" sz="4000" dirty="0" smtClean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Discrete Probability Theory</a:t>
            </a:r>
            <a:r>
              <a:rPr lang="en-US" sz="3600" dirty="0" smtClean="0">
                <a:latin typeface="Comic Sans MS" pitchFamily="66" charset="0"/>
              </a:rPr>
              <a:t> 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CBD4ADD5-DF96-4ED8-A1CB-551C52AF6B69}" type="slidenum">
              <a:rPr lang="en-US" sz="1200" smtClean="0"/>
              <a:pPr/>
              <a:t>4</a:t>
            </a:fld>
            <a:endParaRPr lang="en-US" sz="1200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436813" y="304800"/>
            <a:ext cx="4270375" cy="1128713"/>
          </a:xfrm>
        </p:spPr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906588"/>
            <a:ext cx="8591550" cy="2801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D05A7"/>
                </a:solidFill>
              </a:rPr>
              <a:t>Quickie: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What does “discrete” mean?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                   ( </a:t>
            </a:r>
            <a:r>
              <a:rPr lang="en-US" sz="4800" b="1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≠</a:t>
            </a:r>
            <a:r>
              <a:rPr lang="en-US" sz="4800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“discreet”)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>
        <p:cut/>
      </p:transition>
    </mc:Choice>
    <mc:Fallback xmlns="">
      <p:transition xmlns:p14="http://schemas.microsoft.com/office/powerpoint/2010/main" advClick="0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75023C36-FE4D-4530-8B57-5C3563E819D6}" type="slidenum">
              <a:rPr lang="en-US" sz="1200" smtClean="0"/>
              <a:pPr/>
              <a:t>5</a:t>
            </a:fld>
            <a:endParaRPr lang="en-US" sz="1200" dirty="0" smtClean="0"/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62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63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2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984375" y="277813"/>
            <a:ext cx="5445125" cy="1106487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Stellar Web site</a:t>
            </a:r>
          </a:p>
        </p:txBody>
      </p:sp>
      <p:sp>
        <p:nvSpPr>
          <p:cNvPr id="5128" name="TextBox 8"/>
          <p:cNvSpPr txBox="1">
            <a:spLocks noChangeArrowheads="1"/>
          </p:cNvSpPr>
          <p:nvPr/>
        </p:nvSpPr>
        <p:spPr bwMode="auto">
          <a:xfrm>
            <a:off x="203200" y="1168400"/>
            <a:ext cx="882650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u="sng" kern="0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https://stellar.mit.edu/S/course/6/</a:t>
            </a:r>
            <a:r>
              <a:rPr lang="en-US" sz="2400" b="1" u="sng" kern="0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sp15/</a:t>
            </a:r>
            <a:r>
              <a:rPr lang="en-US" sz="2400" b="1" u="sng" kern="0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6.042/</a:t>
            </a:r>
            <a:r>
              <a:rPr lang="en-US" sz="4400" dirty="0" smtClean="0">
                <a:latin typeface="Comic Sans MS" pitchFamily="66" charset="0"/>
              </a:rPr>
              <a:t> </a:t>
            </a:r>
            <a:endParaRPr lang="en-US" sz="4400" dirty="0"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 notes, handouts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class calendar</a:t>
            </a:r>
            <a:endParaRPr lang="en-US" sz="4400" dirty="0"/>
          </a:p>
          <a:p>
            <a:pPr algn="l">
              <a:buFont typeface="Arial" pitchFamily="34" charset="0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course organization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problem submission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453FE1C2-9E91-4C24-BD74-47BCF0F2913B}" type="slidenum">
              <a:rPr lang="en-US" sz="1200" smtClean="0"/>
              <a:pPr/>
              <a:t>6</a:t>
            </a:fld>
            <a:endParaRPr lang="en-US" sz="1200" dirty="0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7138" y="393700"/>
            <a:ext cx="7751762" cy="881063"/>
          </a:xfrm>
        </p:spPr>
        <p:txBody>
          <a:bodyPr/>
          <a:lstStyle/>
          <a:p>
            <a:pPr algn="ctr" eaLnBrk="1" hangingPunct="1"/>
            <a:r>
              <a:rPr lang="en-US" sz="5400" dirty="0" err="1" smtClean="0"/>
              <a:t>MITx</a:t>
            </a:r>
            <a:r>
              <a:rPr lang="en-US" sz="5400" dirty="0" smtClean="0"/>
              <a:t> site: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 6.042r</a:t>
            </a:r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304800" y="1358901"/>
            <a:ext cx="8559799" cy="507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Register</a:t>
            </a:r>
            <a:r>
              <a:rPr lang="en-US" sz="5400" dirty="0" smtClean="0">
                <a:latin typeface="Comic Sans MS" pitchFamily="66" charset="0"/>
              </a:rPr>
              <a:t> for team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assignment by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   </a:t>
            </a:r>
          </a:p>
          <a:p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Friday midnight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     (find link on Stellar)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videos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slides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online questions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Session/Table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2908300"/>
            <a:ext cx="7645400" cy="1041400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604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Courier New"/>
                <a:cs typeface="Courier New"/>
                <a:hlinkClick r:id="rId2"/>
              </a:rPr>
              <a:t>2-webmaster@mit.ed</a:t>
            </a:r>
            <a:r>
              <a:rPr lang="en-US" sz="44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u</a:t>
            </a:r>
            <a:endParaRPr lang="en-US" sz="4400" b="1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A106780-21EA-4C13-B4C5-F962BEA7B00B}" type="slidenum">
              <a:rPr lang="en-US" sz="1200" smtClean="0"/>
              <a:pPr>
                <a:defRPr/>
              </a:pPr>
              <a:t>7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651796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275168" y="1955800"/>
            <a:ext cx="8627531" cy="30469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9600" baseline="30000" dirty="0" smtClean="0">
                <a:latin typeface="Comic Sans MS" pitchFamily="66" charset="0"/>
              </a:rPr>
              <a:t>Specific readings and due dates in class </a:t>
            </a:r>
            <a:r>
              <a:rPr lang="en-US" sz="9600" baseline="30000" dirty="0" smtClean="0">
                <a:solidFill>
                  <a:srgbClr val="0000FF"/>
                </a:solidFill>
                <a:latin typeface="Comic Sans MS" pitchFamily="66" charset="0"/>
              </a:rPr>
              <a:t>calendar </a:t>
            </a:r>
            <a:r>
              <a:rPr lang="en-US" sz="9600" baseline="30000" dirty="0" smtClean="0">
                <a:latin typeface="Comic Sans MS" pitchFamily="66" charset="0"/>
              </a:rPr>
              <a:t>on </a:t>
            </a:r>
            <a:r>
              <a:rPr lang="en-US" sz="9600" baseline="30000" dirty="0" smtClean="0">
                <a:solidFill>
                  <a:srgbClr val="0000FF"/>
                </a:solidFill>
                <a:latin typeface="Comic Sans MS" pitchFamily="66" charset="0"/>
              </a:rPr>
              <a:t>Stellar</a:t>
            </a:r>
            <a:endParaRPr lang="en-US" sz="9600" baseline="30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4D204BE9-2F10-477E-9517-5A472BD6B7C3}" type="slidenum">
              <a:rPr lang="en-US" sz="1200" smtClean="0"/>
              <a:pPr/>
              <a:t>8</a:t>
            </a:fld>
            <a:endParaRPr lang="en-US" sz="1200" dirty="0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6063" y="319088"/>
            <a:ext cx="6484937" cy="11239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Reading Assignment</a:t>
            </a:r>
          </a:p>
        </p:txBody>
      </p:sp>
    </p:spTree>
    <p:extLst>
      <p:ext uri="{BB962C8B-B14F-4D97-AF65-F5344CB8AC3E}">
        <p14:creationId xmlns:p14="http://schemas.microsoft.com/office/powerpoint/2010/main" val="27774075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84668" y="1532451"/>
            <a:ext cx="8983133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    For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Friday:</a:t>
            </a:r>
            <a:endParaRPr lang="en-US" sz="4800" dirty="0" smtClean="0"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Courseinfo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on web </a:t>
            </a:r>
            <a:r>
              <a:rPr lang="en-US" sz="4800" dirty="0" smtClean="0">
                <a:latin typeface="Comic Sans MS" pitchFamily="66" charset="0"/>
              </a:rPr>
              <a:t>page</a:t>
            </a:r>
            <a:endParaRPr lang="en-US" sz="48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Text Chapter 1; slides/videos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 algn="l"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Next week: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slides/videos &amp;</a:t>
            </a:r>
            <a:endParaRPr lang="en-US" sz="48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Ch. </a:t>
            </a:r>
            <a:r>
              <a:rPr lang="en-US" sz="4800" dirty="0">
                <a:latin typeface="Comic Sans MS" pitchFamily="66" charset="0"/>
              </a:rPr>
              <a:t>2 </a:t>
            </a:r>
            <a:r>
              <a:rPr lang="en-US" sz="4800" dirty="0" smtClean="0">
                <a:latin typeface="Comic Sans MS" pitchFamily="66" charset="0"/>
              </a:rPr>
              <a:t>parts for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Monday</a:t>
            </a:r>
            <a:endParaRPr lang="en-US" sz="4800" dirty="0">
              <a:solidFill>
                <a:srgbClr val="000000"/>
              </a:solidFill>
              <a:latin typeface="Comic Sans MS" pitchFamily="66" charset="0"/>
            </a:endParaRPr>
          </a:p>
          <a:p>
            <a:pPr algn="l">
              <a:buFont typeface="Arial"/>
              <a:buChar char="•"/>
              <a:defRPr/>
            </a:pPr>
            <a:r>
              <a:rPr lang="en-US" sz="4800" dirty="0">
                <a:latin typeface="Comic Sans MS" pitchFamily="66" charset="0"/>
              </a:rPr>
              <a:t> Ch. 3 </a:t>
            </a:r>
            <a:r>
              <a:rPr lang="en-US" sz="4800" dirty="0" smtClean="0">
                <a:latin typeface="Comic Sans MS" pitchFamily="66" charset="0"/>
              </a:rPr>
              <a:t>parts for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Wed, Fri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4D204BE9-2F10-477E-9517-5A472BD6B7C3}" type="slidenum">
              <a:rPr lang="en-US" sz="1200" smtClean="0"/>
              <a:pPr/>
              <a:t>9</a:t>
            </a:fld>
            <a:endParaRPr lang="en-US" sz="1200" dirty="0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6063" y="319088"/>
            <a:ext cx="6484937" cy="11239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Reading Assignment</a:t>
            </a:r>
          </a:p>
        </p:txBody>
      </p:sp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6907</TotalTime>
  <Words>441</Words>
  <Application>Microsoft Macintosh PowerPoint</Application>
  <PresentationFormat>On-screen Show (4:3)</PresentationFormat>
  <Paragraphs>101</Paragraphs>
  <Slides>15</Slides>
  <Notes>10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6.042 Lecture Template</vt:lpstr>
      <vt:lpstr>Equation</vt:lpstr>
      <vt:lpstr>Mathematics for Computer Science 6.042J/18.062J</vt:lpstr>
      <vt:lpstr>Mathematics for Computer Science 6.042J/18.062J</vt:lpstr>
      <vt:lpstr>Quick Summary</vt:lpstr>
      <vt:lpstr>Vocabulary</vt:lpstr>
      <vt:lpstr>Stellar Web site</vt:lpstr>
      <vt:lpstr>MITx site: 6.042r</vt:lpstr>
      <vt:lpstr>Session/Table changes</vt:lpstr>
      <vt:lpstr>Reading Assignment</vt:lpstr>
      <vt:lpstr>Reading Assignment</vt:lpstr>
      <vt:lpstr>Active learning in Teams</vt:lpstr>
      <vt:lpstr>How the Class Works</vt:lpstr>
      <vt:lpstr>Teamwork</vt:lpstr>
      <vt:lpstr>Teamwork</vt:lpstr>
      <vt:lpstr>Teamwork</vt:lpstr>
      <vt:lpstr>MITx site: 6.042r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lecture</dc:title>
  <dc:creator>arm</dc:creator>
  <cp:lastModifiedBy>Albert R Meyer</cp:lastModifiedBy>
  <cp:revision>489</cp:revision>
  <cp:lastPrinted>2015-02-02T01:30:06Z</cp:lastPrinted>
  <dcterms:created xsi:type="dcterms:W3CDTF">2011-02-02T02:45:17Z</dcterms:created>
  <dcterms:modified xsi:type="dcterms:W3CDTF">2015-02-02T22:53:02Z</dcterms:modified>
</cp:coreProperties>
</file>