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53" r:id="rId3"/>
    <p:sldId id="326" r:id="rId4"/>
    <p:sldId id="355" r:id="rId5"/>
    <p:sldId id="363" r:id="rId6"/>
    <p:sldId id="358" r:id="rId7"/>
    <p:sldId id="359" r:id="rId8"/>
    <p:sldId id="347" r:id="rId9"/>
    <p:sldId id="362" r:id="rId10"/>
    <p:sldId id="349" r:id="rId11"/>
    <p:sldId id="360" r:id="rId12"/>
    <p:sldId id="365" r:id="rId13"/>
    <p:sldId id="366" r:id="rId14"/>
    <p:sldId id="361" r:id="rId15"/>
    <p:sldId id="36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17" autoAdjust="0"/>
    <p:restoredTop sz="94617" autoAdjust="0"/>
  </p:normalViewPr>
  <p:slideViewPr>
    <p:cSldViewPr snapToGrid="0" showGuides="1">
      <p:cViewPr varScale="1">
        <p:scale>
          <a:sx n="103" d="100"/>
          <a:sy n="103" d="100"/>
        </p:scale>
        <p:origin x="-1040" y="-96"/>
      </p:cViewPr>
      <p:guideLst>
        <p:guide orient="horz" pos="2207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76255" y="6588834"/>
            <a:ext cx="13169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cardinality.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63" r:id="rId5"/>
    <p:sldLayoutId id="2147483657" r:id="rId6"/>
  </p:sldLayoutIdLst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C</a:t>
            </a:r>
            <a:r>
              <a:rPr lang="en-US" sz="4800" dirty="0" smtClean="0"/>
              <a:t>ountable 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933FF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9797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89" y="3173323"/>
            <a:ext cx="9043712" cy="92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or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finite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437" y="4665388"/>
            <a:ext cx="864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79665"/>
              </p:ext>
            </p:extLst>
          </p:nvPr>
        </p:nvGraphicFramePr>
        <p:xfrm>
          <a:off x="2875599" y="3175665"/>
          <a:ext cx="847905" cy="84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599" y="3175665"/>
                        <a:ext cx="847905" cy="84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25910"/>
              </p:ext>
            </p:extLst>
          </p:nvPr>
        </p:nvGraphicFramePr>
        <p:xfrm>
          <a:off x="696582" y="4051950"/>
          <a:ext cx="7776236" cy="153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7" imgW="1346200" imgH="266700" progId="Equation.DSMT4">
                  <p:embed/>
                </p:oleObj>
              </mc:Choice>
              <mc:Fallback>
                <p:oleObj name="Equation" r:id="rId7" imgW="1346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582" y="4051950"/>
                        <a:ext cx="7776236" cy="153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::= finite binary words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Bina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ry words are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length-1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196137" cy="3480882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start with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(0,0)</a:t>
            </a:r>
          </a:p>
          <a:p>
            <a:r>
              <a:rPr lang="en-US" sz="4400" dirty="0" smtClean="0">
                <a:latin typeface="Comic Sans MS"/>
              </a:rPr>
              <a:t>then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(0,1)</a:t>
            </a:r>
            <a:r>
              <a:rPr lang="en-US" sz="4400" dirty="0" smtClean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(1,0)</a:t>
            </a:r>
          </a:p>
          <a:p>
            <a:r>
              <a:rPr lang="en-US" sz="4400" dirty="0"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0,2)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(2,0)</a:t>
            </a:r>
            <a:r>
              <a:rPr lang="en-US" sz="4400" dirty="0" smtClean="0"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(1,1)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0,3)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(3,0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4400" dirty="0">
                <a:latin typeface="Comic Sans MS"/>
              </a:rPr>
              <a:t>,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1,2)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(2,1)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                is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60" y="4516393"/>
            <a:ext cx="7133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  <a:p>
            <a:pPr algn="ctr">
              <a:lnSpc>
                <a:spcPct val="8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then all pairs with sum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08462"/>
              </p:ext>
            </p:extLst>
          </p:nvPr>
        </p:nvGraphicFramePr>
        <p:xfrm>
          <a:off x="2440809" y="280947"/>
          <a:ext cx="2191700" cy="92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419100" imgH="177800" progId="Equation.DSMT4">
                  <p:embed/>
                </p:oleObj>
              </mc:Choice>
              <mc:Fallback>
                <p:oleObj name="Equation" r:id="rId5" imgW="419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0809" y="280947"/>
                        <a:ext cx="2191700" cy="92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80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>
                <a:solidFill>
                  <a:srgbClr val="000000"/>
                </a:solidFill>
              </a:rPr>
              <a:t>C</a:t>
            </a:r>
            <a:r>
              <a:rPr lang="en-US" sz="4400" dirty="0" err="1" smtClean="0">
                <a:solidFill>
                  <a:srgbClr val="000000"/>
                </a:solidFill>
              </a:rPr>
              <a:t>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676" y="1188711"/>
            <a:ext cx="88209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Lemma: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latin typeface="Comic Sans MS" pitchFamily="66" charset="0"/>
              <a:cs typeface="Comic Sans MS"/>
            </a:endParaRPr>
          </a:p>
          <a:p>
            <a:r>
              <a:rPr lang="en-US" sz="5400" kern="0" dirty="0" smtClean="0">
                <a:latin typeface="Comic Sans MS" pitchFamily="66" charset="0"/>
                <a:cs typeface="Comic Sans MS"/>
              </a:rPr>
              <a:t>can list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 allowing</a:t>
            </a:r>
            <a:r>
              <a:rPr lang="en-US" sz="5400" kern="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 repeats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:</a:t>
            </a:r>
            <a:endParaRPr lang="en-US" sz="4000" dirty="0" smtClean="0">
              <a:latin typeface="Comic Sans MS"/>
              <a:cs typeface="Comic Sans 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95338" y="2703528"/>
            <a:ext cx="3678894" cy="1107996"/>
            <a:chOff x="2778428" y="2228728"/>
            <a:chExt cx="3678894" cy="1107996"/>
          </a:xfrm>
        </p:grpSpPr>
        <p:sp>
          <p:nvSpPr>
            <p:cNvPr id="2" name="Rectangle 1"/>
            <p:cNvSpPr/>
            <p:nvPr/>
          </p:nvSpPr>
          <p:spPr>
            <a:xfrm>
              <a:off x="3800450" y="2228728"/>
              <a:ext cx="265687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6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surj</a:t>
              </a:r>
              <a:r>
                <a:rPr lang="en-US" sz="6600" dirty="0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 A</a:t>
              </a:r>
              <a:endParaRPr lang="en-US" sz="6600" dirty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025773"/>
                </p:ext>
              </p:extLst>
            </p:nvPr>
          </p:nvGraphicFramePr>
          <p:xfrm>
            <a:off x="2778428" y="2261960"/>
            <a:ext cx="1019837" cy="1019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8428" y="2261960"/>
                          <a:ext cx="1019837" cy="1019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855" y="3715377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724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14617"/>
              </p:ext>
            </p:extLst>
          </p:nvPr>
        </p:nvGraphicFramePr>
        <p:xfrm>
          <a:off x="1248534" y="2968492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5" imgW="431800" imgH="431800" progId="Equation.DSMT4">
                  <p:embed/>
                </p:oleObj>
              </mc:Choice>
              <mc:Fallback>
                <p:oleObj name="Equation" r:id="rId5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34" y="2968492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7531"/>
              </p:ext>
            </p:extLst>
          </p:nvPr>
        </p:nvGraphicFramePr>
        <p:xfrm>
          <a:off x="1404055" y="3158360"/>
          <a:ext cx="6046561" cy="135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7" imgW="1193800" imgH="266700" progId="Equation.DSMT4">
                  <p:embed/>
                </p:oleObj>
              </mc:Choice>
              <mc:Fallback>
                <p:oleObj name="Equation" r:id="rId7" imgW="1193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055" y="3158360"/>
                        <a:ext cx="6046561" cy="135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4448" y="953942"/>
            <a:ext cx="5709223" cy="2158679"/>
            <a:chOff x="1234448" y="953942"/>
            <a:chExt cx="5709223" cy="2158679"/>
          </a:xfrm>
        </p:grpSpPr>
        <p:sp>
          <p:nvSpPr>
            <p:cNvPr id="14" name="TextBox 13"/>
            <p:cNvSpPr txBox="1"/>
            <p:nvPr/>
          </p:nvSpPr>
          <p:spPr>
            <a:xfrm>
              <a:off x="1234448" y="1531254"/>
              <a:ext cx="45916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map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(</a:t>
              </a:r>
              <a:r>
                <a:rPr lang="en-US" sz="6000" dirty="0" err="1" smtClean="0">
                  <a:solidFill>
                    <a:srgbClr val="0000FF"/>
                  </a:solidFill>
                  <a:latin typeface="Comic Sans MS"/>
                  <a:cs typeface="Comic Sans MS"/>
                </a:rPr>
                <a:t>m,n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) </a:t>
              </a:r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to 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466675"/>
                </p:ext>
              </p:extLst>
            </p:nvPr>
          </p:nvGraphicFramePr>
          <p:xfrm>
            <a:off x="6068531" y="953942"/>
            <a:ext cx="875140" cy="215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Equation" r:id="rId9" imgW="190500" imgH="469900" progId="Equation.DSMT4">
                    <p:embed/>
                  </p:oleObj>
                </mc:Choice>
                <mc:Fallback>
                  <p:oleObj name="Equation" r:id="rId9" imgW="190500" imgH="469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68531" y="953942"/>
                          <a:ext cx="875140" cy="2158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25911"/>
              </p:ext>
            </p:extLst>
          </p:nvPr>
        </p:nvGraphicFramePr>
        <p:xfrm>
          <a:off x="5380271" y="2951564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1" imgW="431800" imgH="431800" progId="Equation.DSMT4">
                  <p:embed/>
                </p:oleObj>
              </mc:Choice>
              <mc:Fallback>
                <p:oleObj name="Equation" r:id="rId11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271" y="2951564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29022" y="4644571"/>
            <a:ext cx="80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so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8771" y="1346746"/>
            <a:ext cx="732645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6600" b="1" baseline="30000" dirty="0" err="1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r>
              <a:rPr lang="en-US" sz="66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the</a:t>
            </a:r>
          </a:p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real numbers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countable: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Reals</a:t>
            </a:r>
            <a:r>
              <a:rPr lang="en-US" sz="4400" dirty="0" smtClean="0">
                <a:solidFill>
                  <a:srgbClr val="000000"/>
                </a:solidFill>
              </a:rPr>
              <a:t> are </a:t>
            </a:r>
            <a:r>
              <a:rPr lang="en-US" sz="4400" dirty="0" smtClean="0">
                <a:solidFill>
                  <a:srgbClr val="FF0000"/>
                </a:solidFill>
              </a:rPr>
              <a:t>un</a:t>
            </a:r>
            <a:r>
              <a:rPr lang="en-US" sz="4400" dirty="0" smtClean="0">
                <a:solidFill>
                  <a:srgbClr val="000000"/>
                </a:solidFill>
              </a:rPr>
              <a:t>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43095"/>
              </p:ext>
            </p:extLst>
          </p:nvPr>
        </p:nvGraphicFramePr>
        <p:xfrm>
          <a:off x="6297965" y="2263396"/>
          <a:ext cx="1139563" cy="113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965" y="2263396"/>
                        <a:ext cx="1139563" cy="113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4307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Cantor’s Idea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52" y="1359555"/>
            <a:ext cx="8861369" cy="409605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as big </a:t>
            </a:r>
            <a:r>
              <a:rPr lang="en-US" sz="4800" dirty="0" smtClean="0"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same size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3434864" y="2280385"/>
            <a:ext cx="4146851" cy="8563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|A|</a:t>
            </a:r>
            <a:r>
              <a:rPr lang="en-US" sz="4800" b="1" kern="0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886440" y="4174348"/>
            <a:ext cx="5214834" cy="8578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b="1" kern="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914" y="179714"/>
            <a:ext cx="5260563" cy="1148106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FF6600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FF6600"/>
              </a:solidFill>
              <a:latin typeface="Euclid Symbol" charset="2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57674"/>
              </p:ext>
            </p:extLst>
          </p:nvPr>
        </p:nvGraphicFramePr>
        <p:xfrm>
          <a:off x="4237928" y="1327819"/>
          <a:ext cx="4334800" cy="142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1003300" imgH="330200" progId="Equation.DSMT4">
                  <p:embed/>
                </p:oleObj>
              </mc:Choice>
              <mc:Fallback>
                <p:oleObj name="Equation" r:id="rId5" imgW="1003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928" y="1327819"/>
                        <a:ext cx="4334800" cy="142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30535"/>
              </p:ext>
            </p:extLst>
          </p:nvPr>
        </p:nvGraphicFramePr>
        <p:xfrm>
          <a:off x="1426131" y="374383"/>
          <a:ext cx="2509038" cy="10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131" y="374383"/>
                        <a:ext cx="2509038" cy="105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85070"/>
              </p:ext>
            </p:extLst>
          </p:nvPr>
        </p:nvGraphicFramePr>
        <p:xfrm>
          <a:off x="5138465" y="4085781"/>
          <a:ext cx="2327783" cy="97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9" imgW="546100" imgH="228600" progId="Equation.DSMT4">
                  <p:embed/>
                </p:oleObj>
              </mc:Choice>
              <mc:Fallback>
                <p:oleObj name="Equation" r:id="rId9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465" y="4085781"/>
                        <a:ext cx="2327783" cy="97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  <p:bldP spid="340998" grpId="0" autoUpdateAnimBg="0"/>
      <p:bldP spid="340999" grpId="0"/>
      <p:bldP spid="341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95" y="2951238"/>
            <a:ext cx="8744857" cy="30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proof:</a:t>
            </a:r>
            <a:endParaRPr lang="en-US" sz="40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h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ave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bijections</a:t>
            </a:r>
            <a:r>
              <a:rPr lang="en-US" sz="4400" dirty="0" smtClean="0">
                <a:latin typeface="Comic Sans MS"/>
                <a:cs typeface="Comic Sans MS"/>
              </a:rPr>
              <a:t>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latin typeface="Comic Sans MS"/>
                <a:cs typeface="Comic Sans MS"/>
              </a:rPr>
              <a:t>,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f:B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need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define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h::=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6000" dirty="0" err="1" smtClean="0">
                <a:solidFill>
                  <a:srgbClr val="0000FF"/>
                </a:solidFill>
                <a:latin typeface="CambriaMath"/>
              </a:rPr>
              <a:t>∘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4744175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876092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4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23740" y="2267247"/>
            <a:ext cx="9056462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02957" y="1496303"/>
            <a:ext cx="8986451" cy="11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19" y="268236"/>
            <a:ext cx="7495615" cy="1120575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/>
              <a:t>familiar</a:t>
            </a:r>
            <a:r>
              <a:rPr lang="en-US" sz="4400" dirty="0" smtClean="0"/>
              <a:t> “size” property</a:t>
            </a:r>
            <a:endParaRPr lang="en-US" sz="4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</a:t>
            </a:r>
            <a:r>
              <a:rPr lang="en-US" sz="7200" baseline="-25000" dirty="0" smtClean="0">
                <a:solidFill>
                  <a:srgbClr val="9933FF"/>
                </a:solidFill>
              </a:rPr>
              <a:t> </a:t>
            </a:r>
            <a:r>
              <a:rPr lang="en-US" sz="7200" dirty="0" smtClean="0">
                <a:solidFill>
                  <a:srgbClr val="9933FF"/>
                </a:solidFill>
              </a:rPr>
              <a:t>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3016" y="2405686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594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“same size”      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45199"/>
              </p:ext>
            </p:extLst>
          </p:nvPr>
        </p:nvGraphicFramePr>
        <p:xfrm>
          <a:off x="662669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69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68855"/>
              </p:ext>
            </p:extLst>
          </p:nvPr>
        </p:nvGraphicFramePr>
        <p:xfrm>
          <a:off x="6748346" y="4460024"/>
          <a:ext cx="1476679" cy="147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7" imgW="215900" imgH="215900" progId="Equation.DSMT4">
                  <p:embed/>
                </p:oleObj>
              </mc:Choice>
              <mc:Fallback>
                <p:oleObj name="Equation" r:id="rId7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8346" y="4460024"/>
                        <a:ext cx="1476679" cy="147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449645" y="4769059"/>
            <a:ext cx="820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   “same size as” 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>
                <a:solidFill>
                  <a:srgbClr val="0000FF"/>
                </a:solidFill>
              </a:rPr>
              <a:t>{0, 1,-1, 2,-2,…}</a:t>
            </a:r>
          </a:p>
          <a:p>
            <a:pPr marL="0">
              <a:spcBef>
                <a:spcPts val="0"/>
              </a:spcBef>
            </a:pPr>
            <a:endParaRPr lang="en-US" sz="7200" dirty="0" smtClean="0">
              <a:solidFill>
                <a:srgbClr val="0000FF"/>
              </a:solidFill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{0, 1</a:t>
            </a:r>
            <a:r>
              <a:rPr lang="en-US" sz="7200" dirty="0">
                <a:solidFill>
                  <a:srgbClr val="0000FF"/>
                </a:solidFill>
              </a:rPr>
              <a:t>, 2, 3, 4</a:t>
            </a:r>
            <a:r>
              <a:rPr lang="en-US" sz="7200" dirty="0" smtClean="0">
                <a:solidFill>
                  <a:srgbClr val="0000FF"/>
                </a:solidFill>
              </a:rPr>
              <a:t>,…}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866" y="2387007"/>
            <a:ext cx="5629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↑↑ 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55850"/>
              </p:ext>
            </p:extLst>
          </p:nvPr>
        </p:nvGraphicFramePr>
        <p:xfrm>
          <a:off x="479870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870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75329"/>
              </p:ext>
            </p:extLst>
          </p:nvPr>
        </p:nvGraphicFramePr>
        <p:xfrm>
          <a:off x="7743921" y="4718402"/>
          <a:ext cx="1098206" cy="11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3921" y="4718402"/>
                        <a:ext cx="1098206" cy="11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9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1|2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0.7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582</Words>
  <Application>Microsoft Macintosh PowerPoint</Application>
  <PresentationFormat>On-screen Show (4:3)</PresentationFormat>
  <Paragraphs>100</Paragraphs>
  <Slides>15</Slides>
  <Notes>15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1_Custom Design</vt:lpstr>
      <vt:lpstr>Equation</vt:lpstr>
      <vt:lpstr>PowerPoint Presentation</vt:lpstr>
      <vt:lpstr>Cantor’s Idea</vt:lpstr>
      <vt:lpstr> bij  ∞-bit-strings</vt:lpstr>
      <vt:lpstr>Familiar “size” properties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Binary words are countable</vt:lpstr>
      <vt:lpstr>                is countable</vt:lpstr>
      <vt:lpstr>Proving Countability</vt:lpstr>
      <vt:lpstr>Rationals are countable</vt:lpstr>
      <vt:lpstr>Reals are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419</cp:revision>
  <cp:lastPrinted>2015-03-01T18:50:55Z</cp:lastPrinted>
  <dcterms:created xsi:type="dcterms:W3CDTF">2011-02-18T03:43:54Z</dcterms:created>
  <dcterms:modified xsi:type="dcterms:W3CDTF">2015-03-02T16:43:05Z</dcterms:modified>
</cp:coreProperties>
</file>