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fntdata" ContentType="application/x-fontdata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7" r:id="rId2"/>
    <p:sldId id="344" r:id="rId3"/>
    <p:sldId id="290" r:id="rId4"/>
    <p:sldId id="316" r:id="rId5"/>
    <p:sldId id="319" r:id="rId6"/>
    <p:sldId id="320" r:id="rId7"/>
    <p:sldId id="321" r:id="rId8"/>
    <p:sldId id="322" r:id="rId9"/>
    <p:sldId id="297" r:id="rId10"/>
    <p:sldId id="347" r:id="rId11"/>
    <p:sldId id="346" r:id="rId12"/>
    <p:sldId id="323" r:id="rId13"/>
    <p:sldId id="324" r:id="rId14"/>
    <p:sldId id="325" r:id="rId15"/>
    <p:sldId id="326" r:id="rId16"/>
    <p:sldId id="336" r:id="rId17"/>
    <p:sldId id="329" r:id="rId18"/>
    <p:sldId id="330" r:id="rId19"/>
    <p:sldId id="331" r:id="rId20"/>
    <p:sldId id="333" r:id="rId21"/>
    <p:sldId id="332" r:id="rId22"/>
  </p:sldIdLst>
  <p:sldSz cx="9144000" cy="6858000" type="screen4x3"/>
  <p:notesSz cx="7315200" cy="9601200"/>
  <p:embeddedFontLst>
    <p:embeddedFont>
      <p:font typeface="Comic Sans MS"/>
      <p:regular r:id="rId25"/>
      <p:bold r:id="rId26"/>
    </p:embeddedFont>
    <p:embeddedFont>
      <p:font typeface="EUSM10"/>
      <p:regular r:id="rId27"/>
    </p:embeddedFont>
    <p:embeddedFont>
      <p:font typeface="EUFM10"/>
      <p:regular r:id="rId28"/>
    </p:embeddedFont>
    <p:embeddedFont>
      <p:font typeface="Helvetica"/>
      <p:regular r:id="rId29"/>
      <p:bold r:id="rId30"/>
      <p:italic r:id="rId31"/>
      <p:boldItalic r:id="rId32"/>
    </p:embeddedFont>
    <p:embeddedFont>
      <p:font typeface="CMSY10"/>
      <p:regular r:id="rId33"/>
    </p:embeddedFont>
    <p:embeddedFont>
      <p:font typeface="EURM10"/>
      <p:regular r:id="rId34"/>
    </p:embeddedFont>
    <p:embeddedFont>
      <p:font typeface="CMEX10"/>
      <p:regular r:id="rId35"/>
    </p:embeddedFont>
    <p:embeddedFont>
      <p:font typeface="EUEX10"/>
      <p:regular r:id="rId36"/>
    </p:embeddedFont>
    <p:embeddedFont>
      <p:font typeface="CMSS17"/>
      <p:regular r:id="rId37"/>
    </p:embeddedFont>
    <p:embeddedFont>
      <p:font typeface="Euclid Math Two" charset="2"/>
      <p:regular r:id="rId38"/>
      <p:bold r:id="rId39"/>
    </p:embeddedFont>
    <p:embeddedFont>
      <p:font typeface="Euclid Symbol" charset="2"/>
      <p:regular r:id="rId40"/>
      <p:bold r:id="rId41"/>
      <p:italic r:id="rId42"/>
      <p:boldItalic r:id="rId43"/>
    </p:embeddedFont>
    <p:embeddedFont>
      <p:font typeface="Mistral"/>
      <p:regular r:id="rId44"/>
    </p:embeddedFont>
    <p:embeddedFont>
      <p:font typeface="Mathematica7Mono"/>
      <p:regular r:id="rId45"/>
    </p:embeddedFont>
    <p:embeddedFont>
      <p:font typeface="cmmi10"/>
      <p:regular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BC34AA"/>
    <a:srgbClr val="0000FF"/>
    <a:srgbClr val="008000"/>
    <a:srgbClr val="9933FF"/>
    <a:srgbClr val="9751CB"/>
    <a:srgbClr val="C0E399"/>
    <a:srgbClr val="E45ECA"/>
    <a:srgbClr val="EFE901"/>
    <a:srgbClr val="33CC33"/>
    <a:srgbClr val="F0A6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30" d="100"/>
          <a:sy n="130" d="100"/>
        </p:scale>
        <p:origin x="-1016" y="-9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font" Target="fonts/font22.fntdata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font" Target="fonts/font1.fntdata"/><Relationship Id="rId26" Type="http://schemas.openxmlformats.org/officeDocument/2006/relationships/font" Target="fonts/font2.fntdata"/><Relationship Id="rId27" Type="http://schemas.openxmlformats.org/officeDocument/2006/relationships/font" Target="fonts/font3.fntdata"/><Relationship Id="rId28" Type="http://schemas.openxmlformats.org/officeDocument/2006/relationships/font" Target="fonts/font4.fntdata"/><Relationship Id="rId29" Type="http://schemas.openxmlformats.org/officeDocument/2006/relationships/font" Target="fonts/font5.fntdata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font" Target="fonts/font6.fntdata"/><Relationship Id="rId31" Type="http://schemas.openxmlformats.org/officeDocument/2006/relationships/font" Target="fonts/font7.fntdata"/><Relationship Id="rId32" Type="http://schemas.openxmlformats.org/officeDocument/2006/relationships/font" Target="fonts/font8.fntdata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font" Target="fonts/font9.fntdata"/><Relationship Id="rId34" Type="http://schemas.openxmlformats.org/officeDocument/2006/relationships/font" Target="fonts/font10.fntdata"/><Relationship Id="rId35" Type="http://schemas.openxmlformats.org/officeDocument/2006/relationships/font" Target="fonts/font11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font" Target="fonts/font13.fntdata"/><Relationship Id="rId38" Type="http://schemas.openxmlformats.org/officeDocument/2006/relationships/font" Target="fonts/font14.fntdata"/><Relationship Id="rId39" Type="http://schemas.openxmlformats.org/officeDocument/2006/relationships/font" Target="fonts/font15.fntdata"/><Relationship Id="rId40" Type="http://schemas.openxmlformats.org/officeDocument/2006/relationships/font" Target="fonts/font16.fntdata"/><Relationship Id="rId41" Type="http://schemas.openxmlformats.org/officeDocument/2006/relationships/font" Target="fonts/font17.fntdata"/><Relationship Id="rId42" Type="http://schemas.openxmlformats.org/officeDocument/2006/relationships/font" Target="fonts/font18.fntdata"/><Relationship Id="rId43" Type="http://schemas.openxmlformats.org/officeDocument/2006/relationships/font" Target="fonts/font19.fntdata"/><Relationship Id="rId44" Type="http://schemas.openxmlformats.org/officeDocument/2006/relationships/font" Target="fonts/font20.fntdata"/><Relationship Id="rId45" Type="http://schemas.openxmlformats.org/officeDocument/2006/relationships/font" Target="fonts/font21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4" Type="http://schemas.openxmlformats.org/officeDocument/2006/relationships/slide" Target="slides/slide15.xml"/><Relationship Id="rId1" Type="http://schemas.openxmlformats.org/officeDocument/2006/relationships/slide" Target="slides/slide12.xml"/><Relationship Id="rId2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12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9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3M.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February 16,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(the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</a:rPr>
              <a:t>↑↑ ↑↑</a:t>
            </a:r>
            <a:endParaRPr lang="en-US" dirty="0">
              <a:solidFill>
                <a:srgbClr val="9933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4222" y="2345474"/>
            <a:ext cx="415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</a:rPr>
              <a:t>↑↑ ↑↑</a:t>
            </a:r>
            <a:endParaRPr lang="en-US" dirty="0">
              <a:solidFill>
                <a:srgbClr val="9933FF"/>
              </a:solidFill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sym typeface="Mathematica7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</a:rPr>
              <a:t># subsets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 finite </a:t>
            </a:r>
            <a:r>
              <a:rPr lang="en-US" sz="4400" dirty="0">
                <a:latin typeface="Comic Sans MS" pitchFamily="66" charset="0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?</a:t>
            </a:r>
            <a:endParaRPr lang="en-US" sz="4400" dirty="0">
              <a:latin typeface="Comic Sans MS" pitchFamily="66" charset="0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(A)| </a:t>
            </a:r>
            <a:r>
              <a:rPr lang="en-US" sz="4000" dirty="0" smtClean="0">
                <a:latin typeface="Comic Sans MS" pitchFamily="66" charset="0"/>
              </a:rPr>
              <a:t>?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800" dirty="0">
                <a:latin typeface="Comic Sans MS" pitchFamily="66" charset="0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{a, b, c}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(A)</a:t>
            </a:r>
            <a:r>
              <a:rPr lang="en-US" sz="4800" dirty="0" smtClean="0">
                <a:latin typeface="Comic Sans MS" pitchFamily="66" charset="0"/>
              </a:rPr>
              <a:t> =</a:t>
            </a:r>
            <a:endParaRPr lang="en-US" sz="48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</a:rPr>
              <a:t>A	: </a:t>
            </a:r>
            <a:r>
              <a:rPr lang="en-US" sz="4400" dirty="0" smtClean="0">
                <a:latin typeface="Comic Sans MS" pitchFamily="66" charset="0"/>
              </a:rPr>
              <a:t> {</a:t>
            </a: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baseline="-25000" dirty="0" smtClean="0">
                <a:latin typeface="Comic Sans MS" pitchFamily="66" charset="0"/>
              </a:rPr>
              <a:t>0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, a</a:t>
            </a:r>
            <a:r>
              <a:rPr lang="en-US" sz="4800" baseline="-25000" dirty="0" smtClean="0">
                <a:latin typeface="Comic Sans MS" pitchFamily="66" charset="0"/>
              </a:rPr>
              <a:t>4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</a:rPr>
              <a:t>…  , </a:t>
            </a: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baseline="-25000" dirty="0" smtClean="0">
                <a:latin typeface="Comic Sans MS" pitchFamily="66" charset="0"/>
              </a:rPr>
              <a:t>n-1</a:t>
            </a:r>
            <a:r>
              <a:rPr lang="en-US" sz="4800" dirty="0" smtClean="0">
                <a:latin typeface="Comic Sans MS" pitchFamily="66" charset="0"/>
              </a:rPr>
              <a:t>}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/>
              <a:t>	</a:t>
            </a:r>
            <a:r>
              <a:rPr lang="en-US" sz="4400" dirty="0">
                <a:latin typeface="Comic Sans MS" pitchFamily="66" charset="0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3200" dirty="0" smtClean="0"/>
              <a:t>bin-strings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-bit strings, so</a:t>
            </a:r>
            <a:endParaRPr lang="en-US" sz="6600" i="1" dirty="0" smtClean="0">
              <a:latin typeface="Comic Sans MS" pitchFamily="66" charset="0"/>
            </a:endParaRPr>
          </a:p>
          <a:p>
            <a:r>
              <a:rPr lang="en-US" sz="5400" i="1" dirty="0" smtClean="0">
                <a:latin typeface="Comic Sans MS" pitchFamily="66" charset="0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</a:rPr>
              <a:t>|A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  <a:endParaRPr lang="en-US" sz="7200" i="1" baseline="30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</a:t>
            </a:r>
            <a:r>
              <a:rPr lang="en-US" dirty="0" err="1" smtClean="0">
                <a:solidFill>
                  <a:srgbClr val="0000FF"/>
                </a:solidFill>
                <a:sym typeface="Mathematica7Mono"/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1    0   1   1  0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1  …  }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/>
              <a:t>	</a:t>
            </a:r>
            <a:r>
              <a:rPr lang="en-US" sz="4400" dirty="0">
                <a:latin typeface="Comic Sans MS" pitchFamily="66" charset="0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{0,       2, 3,    , 5 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pow(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latin typeface="Comic Sans MS" pitchFamily="66" charset="0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</a:rPr>
              <a:t>infinite</a:t>
            </a:r>
            <a:r>
              <a:rPr lang="en-US" sz="4800" dirty="0" smtClean="0">
                <a:latin typeface="Comic Sans MS" pitchFamily="66" charset="0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cmmi10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cmmi1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10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694688"/>
            <a:ext cx="8455152" cy="3364991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r>
              <a:rPr lang="en-US" sz="4400" dirty="0" smtClean="0"/>
              <a:t>NO, by Russell paradox variant:</a:t>
            </a:r>
          </a:p>
          <a:p>
            <a:r>
              <a:rPr lang="en-US" sz="4400" i="1" dirty="0" smtClean="0"/>
              <a:t>Theorem:</a:t>
            </a:r>
            <a:r>
              <a:rPr lang="en-US" sz="4400" dirty="0" smtClean="0"/>
              <a:t>  No surjection from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A </a:t>
            </a:r>
            <a:r>
              <a:rPr lang="en-US" sz="4400" dirty="0" smtClean="0"/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pow(A</a:t>
            </a:r>
            <a:r>
              <a:rPr lang="en-US" sz="4400" dirty="0" smtClean="0">
                <a:solidFill>
                  <a:srgbClr val="0000FF"/>
                </a:solidFill>
              </a:rPr>
              <a:t>), </a:t>
            </a:r>
            <a:r>
              <a:rPr lang="en-US" sz="4400" dirty="0" smtClean="0"/>
              <a:t>even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 </a:t>
            </a:r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977582"/>
          </a:xfrm>
        </p:spPr>
        <p:txBody>
          <a:bodyPr/>
          <a:lstStyle/>
          <a:p>
            <a:r>
              <a:rPr lang="en-US" dirty="0" smtClean="0"/>
              <a:t>no surjection from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rgbClr val="0000FF"/>
                </a:solidFill>
              </a:rPr>
              <a:t>pow</a:t>
            </a:r>
            <a:r>
              <a:rPr lang="en-US" dirty="0" smtClean="0">
                <a:solidFill>
                  <a:srgbClr val="0000FF"/>
                </a:solidFill>
              </a:rPr>
              <a:t>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088"/>
            <a:ext cx="8229600" cy="4525963"/>
          </a:xfrm>
        </p:spPr>
        <p:txBody>
          <a:bodyPr/>
          <a:lstStyle/>
          <a:p>
            <a:r>
              <a:rPr lang="en-US" dirty="0" smtClean="0"/>
              <a:t>Pf by contradiction:  suppose</a:t>
            </a:r>
          </a:p>
          <a:p>
            <a:r>
              <a:rPr lang="en-US" dirty="0" smtClean="0"/>
              <a:t>surjection </a:t>
            </a:r>
            <a:r>
              <a:rPr lang="en-US" dirty="0" smtClean="0">
                <a:solidFill>
                  <a:srgbClr val="0000FF"/>
                </a:solidFill>
              </a:rPr>
              <a:t>f:A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0000FF"/>
                </a:solidFill>
              </a:rPr>
              <a:t>pow(A)</a:t>
            </a:r>
            <a:r>
              <a:rPr lang="en-US" dirty="0" smtClean="0"/>
              <a:t>.  Let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W::= {a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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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</a:t>
            </a:r>
            <a:r>
              <a:rPr lang="en-US" dirty="0" err="1" smtClean="0"/>
              <a:t>surj</a:t>
            </a:r>
            <a:r>
              <a:rPr lang="en-US" dirty="0" smtClean="0"/>
              <a:t>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 </a:t>
            </a:r>
            <a:r>
              <a:rPr lang="en-US" dirty="0" smtClean="0">
                <a:solidFill>
                  <a:srgbClr val="0000FF"/>
                </a:solidFill>
              </a:rPr>
              <a:t> 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  <a:sym typeface="Euclid Symbol"/>
              </a:rPr>
              <a:t></a:t>
            </a:r>
            <a:r>
              <a:rPr lang="en-US" dirty="0" smtClean="0">
                <a:solidFill>
                  <a:srgbClr val="0000FF"/>
                </a:solidFill>
              </a:rPr>
              <a:t> 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66432" y="5108448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!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240"/>
            <a:ext cx="8229600" cy="4525963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is </a:t>
            </a:r>
            <a:r>
              <a:rPr lang="en-US" i="1" dirty="0" smtClean="0"/>
              <a:t>countable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can be </a:t>
            </a:r>
          </a:p>
          <a:p>
            <a:r>
              <a:rPr lang="en-US" dirty="0" smtClean="0"/>
              <a:t>listed  </a:t>
            </a:r>
            <a:r>
              <a:rPr lang="en-US" dirty="0" smtClean="0">
                <a:latin typeface="Comic Sans MS"/>
              </a:rPr>
              <a:t>a</a:t>
            </a:r>
            <a:r>
              <a:rPr lang="en-US" baseline="-25000" dirty="0" smtClean="0">
                <a:latin typeface="Comic Sans MS"/>
              </a:rPr>
              <a:t>0</a:t>
            </a:r>
            <a:r>
              <a:rPr lang="en-US" dirty="0" smtClean="0">
                <a:latin typeface="Comic Sans MS"/>
              </a:rPr>
              <a:t>,a</a:t>
            </a:r>
            <a:r>
              <a:rPr lang="en-US" baseline="-25000" dirty="0" smtClean="0">
                <a:latin typeface="Comic Sans MS"/>
              </a:rPr>
              <a:t>1</a:t>
            </a:r>
            <a:r>
              <a:rPr lang="en-US" dirty="0" smtClean="0">
                <a:latin typeface="Comic Sans MS"/>
              </a:rPr>
              <a:t>,a</a:t>
            </a:r>
            <a:r>
              <a:rPr lang="en-US" baseline="-25000" dirty="0" smtClean="0">
                <a:latin typeface="Comic Sans MS"/>
              </a:rPr>
              <a:t>2</a:t>
            </a:r>
            <a:r>
              <a:rPr lang="en-US" dirty="0" smtClean="0"/>
              <a:t>,….   Same as</a:t>
            </a:r>
          </a:p>
          <a:p>
            <a:pPr algn="ctr"/>
            <a:r>
              <a:rPr lang="en-US" dirty="0" err="1" smtClean="0"/>
              <a:t>surj</a:t>
            </a:r>
            <a:r>
              <a:rPr lang="en-US" dirty="0" smtClean="0"/>
              <a:t>: </a:t>
            </a:r>
            <a:r>
              <a:rPr lang="en-US" sz="6000" dirty="0" smtClean="0">
                <a:solidFill>
                  <a:srgbClr val="0000FF"/>
                </a:solidFill>
                <a:sym typeface="Mathematica7Mono"/>
              </a:rPr>
              <a:t>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A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!</a:t>
            </a:r>
            <a:r>
              <a:rPr lang="en-US" dirty="0" smtClean="0"/>
              <a:t> is uncountable.</a:t>
            </a:r>
          </a:p>
          <a:p>
            <a:r>
              <a:rPr lang="en-US" dirty="0" err="1" smtClean="0"/>
              <a:t>pf</a:t>
            </a:r>
            <a:r>
              <a:rPr lang="en-US" dirty="0" smtClean="0"/>
              <a:t>: if </a:t>
            </a:r>
            <a:r>
              <a:rPr lang="en-US" sz="4400" dirty="0" smtClean="0">
                <a:solidFill>
                  <a:srgbClr val="0000FF"/>
                </a:solidFill>
                <a:sym typeface="Mathematica7Mono"/>
              </a:rPr>
              <a:t></a:t>
            </a:r>
            <a:r>
              <a:rPr lang="en-US" sz="4400" b="1" dirty="0" smtClean="0">
                <a:solidFill>
                  <a:srgbClr val="0000FF"/>
                </a:solidFill>
                <a:sym typeface="Euclid Symbol"/>
              </a:rPr>
              <a:t>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cmmi10"/>
              </a:rPr>
              <a:t>!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279904" y="5425440"/>
            <a:ext cx="764953" cy="668929"/>
            <a:chOff x="1633728" y="5522976"/>
            <a:chExt cx="764953" cy="668929"/>
          </a:xfrm>
        </p:grpSpPr>
        <p:sp>
          <p:nvSpPr>
            <p:cNvPr id="8" name="Left Brace 7"/>
            <p:cNvSpPr/>
            <p:nvPr/>
          </p:nvSpPr>
          <p:spPr>
            <a:xfrm rot="16200000">
              <a:off x="1868424" y="5318760"/>
              <a:ext cx="243840" cy="652272"/>
            </a:xfrm>
            <a:prstGeom prst="leftBrac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3728" y="573024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itchFamily="66" charset="0"/>
                </a:rPr>
                <a:t>surj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84832" y="5608320"/>
            <a:ext cx="3669792" cy="885952"/>
            <a:chOff x="2084832" y="5608320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84832" y="5608320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56432" y="598017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42816" y="4767072"/>
            <a:ext cx="2587568" cy="1280159"/>
            <a:chOff x="4242816" y="4767072"/>
            <a:chExt cx="2587568" cy="1280159"/>
          </a:xfrm>
        </p:grpSpPr>
        <p:grpSp>
          <p:nvGrpSpPr>
            <p:cNvPr id="11" name="Group 10"/>
            <p:cNvGrpSpPr/>
            <p:nvPr/>
          </p:nvGrpSpPr>
          <p:grpSpPr>
            <a:xfrm>
              <a:off x="4267200" y="5352286"/>
              <a:ext cx="708656" cy="694945"/>
              <a:chOff x="1664208" y="5504688"/>
              <a:chExt cx="798576" cy="674214"/>
            </a:xfrm>
          </p:grpSpPr>
          <p:sp>
            <p:nvSpPr>
              <p:cNvPr id="12" name="Left Brace 11"/>
              <p:cNvSpPr/>
              <p:nvPr/>
            </p:nvSpPr>
            <p:spPr>
              <a:xfrm rot="16200000">
                <a:off x="1932432" y="5236464"/>
                <a:ext cx="262128" cy="798576"/>
              </a:xfrm>
              <a:prstGeom prst="leftBrac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06881" y="5730241"/>
                <a:ext cx="570872" cy="44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mic Sans MS" pitchFamily="66" charset="0"/>
                  </a:rPr>
                  <a:t>bij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242816" y="4767072"/>
              <a:ext cx="25875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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000" dirty="0" err="1" smtClean="0">
                  <a:solidFill>
                    <a:srgbClr val="0000FF"/>
                  </a:solidFill>
                  <a:latin typeface="Comic Sans MS" pitchFamily="66" charset="0"/>
                </a:rPr>
                <a:t>pow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 pitchFamily="66" charset="0"/>
                  <a:sym typeface="Mathematica7Mono"/>
                </a:rPr>
                <a:t>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7266432" y="5108448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Comic Sans MS" pitchFamily="66" charset="0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80" y="363538"/>
            <a:ext cx="7493000" cy="103854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noncomputable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dirty="0" smtClean="0"/>
              <a:t>binary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81" y="1525045"/>
            <a:ext cx="7997869" cy="3973881"/>
          </a:xfrm>
        </p:spPr>
        <p:txBody>
          <a:bodyPr/>
          <a:lstStyle/>
          <a:p>
            <a:r>
              <a:rPr lang="en-US" sz="3600" dirty="0" smtClean="0">
                <a:sym typeface="Euclid Symbol"/>
              </a:rPr>
              <a:t>Let </a:t>
            </a:r>
            <a:r>
              <a:rPr lang="en-US" sz="3600" dirty="0" smtClean="0">
                <a:solidFill>
                  <a:srgbClr val="0000FF"/>
                </a:solidFill>
                <a:sym typeface="Euclid Symbol"/>
              </a:rPr>
              <a:t>G::={P| program P generates      </a:t>
            </a:r>
          </a:p>
          <a:p>
            <a:r>
              <a:rPr lang="en-US" sz="3600" dirty="0" smtClean="0">
                <a:solidFill>
                  <a:srgbClr val="0000FF"/>
                </a:solidFill>
                <a:sym typeface="Euclid Symbol"/>
              </a:rPr>
              <a:t>                  an </a:t>
            </a:r>
            <a:r>
              <a:rPr lang="en-US" sz="3600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sz="3600" dirty="0" smtClean="0">
                <a:solidFill>
                  <a:srgbClr val="0000FF"/>
                </a:solidFill>
              </a:rPr>
              <a:t>binary string}</a:t>
            </a:r>
          </a:p>
          <a:p>
            <a:r>
              <a:rPr lang="en-US" sz="3600" dirty="0" smtClean="0"/>
              <a:t>Let</a:t>
            </a:r>
            <a:r>
              <a:rPr lang="en-US" sz="3600" dirty="0" smtClean="0">
                <a:solidFill>
                  <a:srgbClr val="0000FF"/>
                </a:solidFill>
              </a:rPr>
              <a:t> s:G</a:t>
            </a:r>
            <a:r>
              <a:rPr lang="en-US" sz="36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sz="3600" dirty="0" smtClean="0">
                <a:solidFill>
                  <a:srgbClr val="0000FF"/>
                </a:solidFill>
              </a:rPr>
              <a:t> {0,1}</a:t>
            </a:r>
            <a:r>
              <a:rPr lang="en-US" sz="3600" baseline="30000" dirty="0" smtClean="0">
                <a:solidFill>
                  <a:srgbClr val="0000FF"/>
                </a:solidFill>
                <a:latin typeface="cmmi10"/>
              </a:rPr>
              <a:t>!  </a:t>
            </a:r>
            <a:r>
              <a:rPr lang="en-US" sz="3600" dirty="0" smtClean="0">
                <a:solidFill>
                  <a:srgbClr val="0000FF"/>
                </a:solidFill>
              </a:rPr>
              <a:t>with</a:t>
            </a:r>
            <a:endParaRPr lang="en-US" sz="3600" baseline="30000" dirty="0" smtClean="0">
              <a:solidFill>
                <a:srgbClr val="0000FF"/>
              </a:solidFill>
            </a:endParaRPr>
          </a:p>
          <a:p>
            <a:r>
              <a:rPr lang="en-US" sz="3600" dirty="0" smtClean="0">
                <a:solidFill>
                  <a:srgbClr val="0000FF"/>
                </a:solidFill>
              </a:rPr>
              <a:t>     s(P)::= string generated by P.</a:t>
            </a:r>
          </a:p>
          <a:p>
            <a:r>
              <a:rPr lang="en-US" sz="3600" dirty="0" smtClean="0"/>
              <a:t>Claim </a:t>
            </a:r>
            <a:r>
              <a:rPr lang="en-US" sz="3600" dirty="0" smtClean="0">
                <a:solidFill>
                  <a:srgbClr val="0000FF"/>
                </a:solidFill>
              </a:rPr>
              <a:t>s</a:t>
            </a:r>
            <a:r>
              <a:rPr lang="en-US" sz="3600" dirty="0" smtClean="0"/>
              <a:t> is not a </a:t>
            </a:r>
            <a:r>
              <a:rPr lang="en-US" sz="3600" dirty="0" err="1" smtClean="0"/>
              <a:t>surj</a:t>
            </a:r>
            <a:r>
              <a:rPr lang="en-US" sz="3600" dirty="0" smtClean="0"/>
              <a:t>.  So some string</a:t>
            </a:r>
          </a:p>
          <a:p>
            <a:r>
              <a:rPr lang="en-US" sz="3600" dirty="0" smtClean="0"/>
              <a:t>in </a:t>
            </a:r>
            <a:r>
              <a:rPr lang="en-US" sz="3600" dirty="0" smtClean="0">
                <a:solidFill>
                  <a:srgbClr val="0000FF"/>
                </a:solidFill>
              </a:rPr>
              <a:t>{0,1}</a:t>
            </a:r>
            <a:r>
              <a:rPr lang="en-US" sz="3600" baseline="30000" dirty="0" smtClean="0">
                <a:solidFill>
                  <a:srgbClr val="0000FF"/>
                </a:solidFill>
                <a:latin typeface="cmmi10"/>
              </a:rPr>
              <a:t>!  </a:t>
            </a:r>
            <a:r>
              <a:rPr lang="en-US" sz="3600" dirty="0" smtClean="0"/>
              <a:t>not computed by any</a:t>
            </a:r>
            <a:r>
              <a:rPr lang="en-US" sz="3600" dirty="0" smtClean="0">
                <a:solidFill>
                  <a:srgbClr val="0000FF"/>
                </a:solidFill>
              </a:rPr>
              <a:t> P</a:t>
            </a:r>
            <a:r>
              <a:rPr lang="en-US" sz="3600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600" dirty="0" smtClean="0">
                <a:solidFill>
                  <a:srgbClr val="0000FF"/>
                </a:solidFill>
              </a:rPr>
              <a:t>G</a:t>
            </a:r>
            <a:r>
              <a:rPr lang="en-US" sz="3600" dirty="0" smtClean="0"/>
              <a:t>!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249160" cy="1014158"/>
          </a:xfrm>
        </p:spPr>
        <p:txBody>
          <a:bodyPr/>
          <a:lstStyle/>
          <a:p>
            <a:r>
              <a:rPr lang="en-US" dirty="0" err="1" smtClean="0"/>
              <a:t>noncomputable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msy10"/>
              </a:rPr>
              <a:t>1 </a:t>
            </a:r>
            <a:r>
              <a:rPr lang="en-US" dirty="0" smtClean="0"/>
              <a:t>bit-string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744"/>
            <a:ext cx="8229600" cy="4525963"/>
          </a:xfrm>
        </p:spPr>
        <p:txBody>
          <a:bodyPr/>
          <a:lstStyle/>
          <a:p>
            <a:r>
              <a:rPr lang="en-US" dirty="0" smtClean="0"/>
              <a:t>suppose</a:t>
            </a:r>
            <a:r>
              <a:rPr lang="en-US" dirty="0" smtClean="0">
                <a:solidFill>
                  <a:srgbClr val="0000FF"/>
                </a:solidFill>
              </a:rPr>
              <a:t> s</a:t>
            </a:r>
            <a:r>
              <a:rPr lang="en-US" dirty="0" smtClean="0"/>
              <a:t> was a </a:t>
            </a:r>
            <a:r>
              <a:rPr lang="en-US" dirty="0" err="1" smtClean="0"/>
              <a:t>surj</a:t>
            </a:r>
            <a:r>
              <a:rPr lang="en-US" dirty="0" smtClean="0"/>
              <a:t>:</a:t>
            </a:r>
            <a:endParaRPr lang="en-US" dirty="0" smtClean="0">
              <a:solidFill>
                <a:srgbClr val="0000FF"/>
              </a:solidFill>
              <a:latin typeface="Symbol"/>
            </a:endParaRPr>
          </a:p>
          <a:p>
            <a:r>
              <a:rPr lang="en-US" dirty="0" smtClean="0"/>
              <a:t>Every program can be coded as a</a:t>
            </a:r>
          </a:p>
          <a:p>
            <a:r>
              <a:rPr lang="en-US" dirty="0" smtClean="0"/>
              <a:t>finite bit-string, and bit-string is</a:t>
            </a:r>
          </a:p>
          <a:p>
            <a:r>
              <a:rPr lang="en-US" dirty="0" smtClean="0"/>
              <a:t>binary rep of integer </a:t>
            </a:r>
            <a:r>
              <a:rPr lang="en-US" b="1" dirty="0" smtClean="0">
                <a:sym typeface="Euclid Symbol"/>
              </a:rPr>
              <a:t></a:t>
            </a:r>
            <a:r>
              <a:rPr lang="en-US" dirty="0" smtClean="0">
                <a:sym typeface="Euclid Symbol"/>
              </a:rPr>
              <a:t> 0.</a:t>
            </a:r>
          </a:p>
          <a:p>
            <a:r>
              <a:rPr lang="en-US" dirty="0" smtClean="0">
                <a:sym typeface="Euclid Symbol"/>
              </a:rPr>
              <a:t>So have </a:t>
            </a:r>
            <a:r>
              <a:rPr lang="en-US" sz="4800" dirty="0" smtClean="0">
                <a:solidFill>
                  <a:srgbClr val="0000FF"/>
                </a:solidFill>
                <a:sym typeface="Mathematica7Mono"/>
              </a:rPr>
              <a:t></a:t>
            </a:r>
            <a:r>
              <a:rPr lang="en-US" sz="4400" dirty="0" smtClean="0">
                <a:solidFill>
                  <a:srgbClr val="0000FF"/>
                </a:solidFill>
                <a:latin typeface="Symbol"/>
                <a:sym typeface="Symbol"/>
              </a:rPr>
              <a:t>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G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3767328" y="5498592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804160" y="5084064"/>
            <a:ext cx="764953" cy="668929"/>
            <a:chOff x="1633728" y="5522976"/>
            <a:chExt cx="764953" cy="668929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868424" y="5318760"/>
              <a:ext cx="243840" cy="652272"/>
            </a:xfrm>
            <a:prstGeom prst="leftBrac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33728" y="573024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 pitchFamily="66" charset="0"/>
                </a:rPr>
                <a:t>surj</a:t>
              </a: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9" name="Arc 8"/>
          <p:cNvSpPr/>
          <p:nvPr/>
        </p:nvSpPr>
        <p:spPr>
          <a:xfrm>
            <a:off x="2645664" y="5327904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>
            <a:off x="2694432" y="5266944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609088" y="5205984"/>
            <a:ext cx="4437888" cy="946912"/>
            <a:chOff x="2084832" y="5608320"/>
            <a:chExt cx="3669792" cy="885952"/>
          </a:xfrm>
        </p:grpSpPr>
        <p:sp>
          <p:nvSpPr>
            <p:cNvPr id="13" name="Freeform 12"/>
            <p:cNvSpPr/>
            <p:nvPr/>
          </p:nvSpPr>
          <p:spPr>
            <a:xfrm>
              <a:off x="2084832" y="5608320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2540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27005" y="600299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  <a:latin typeface="Comic Sans MS" pitchFamily="66" charset="0"/>
                </a:rPr>
                <a:t>surj</a:t>
              </a:r>
              <a:endParaRPr lang="en-US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8320" y="4462272"/>
            <a:ext cx="2587568" cy="1280159"/>
            <a:chOff x="4242816" y="4767072"/>
            <a:chExt cx="2587568" cy="1280159"/>
          </a:xfrm>
        </p:grpSpPr>
        <p:grpSp>
          <p:nvGrpSpPr>
            <p:cNvPr id="16" name="Group 10"/>
            <p:cNvGrpSpPr/>
            <p:nvPr/>
          </p:nvGrpSpPr>
          <p:grpSpPr>
            <a:xfrm>
              <a:off x="4267200" y="5352286"/>
              <a:ext cx="708656" cy="694945"/>
              <a:chOff x="1664208" y="5504688"/>
              <a:chExt cx="798576" cy="674214"/>
            </a:xfrm>
          </p:grpSpPr>
          <p:sp>
            <p:nvSpPr>
              <p:cNvPr id="18" name="Left Brace 11"/>
              <p:cNvSpPr/>
              <p:nvPr/>
            </p:nvSpPr>
            <p:spPr>
              <a:xfrm rot="16200000">
                <a:off x="1932432" y="5236464"/>
                <a:ext cx="262128" cy="798576"/>
              </a:xfrm>
              <a:prstGeom prst="leftBrac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06881" y="5730241"/>
                <a:ext cx="570872" cy="44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Comic Sans MS" pitchFamily="66" charset="0"/>
                  </a:rPr>
                  <a:t>bij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242816" y="4767072"/>
              <a:ext cx="25875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0000FF"/>
                  </a:solidFill>
                  <a:latin typeface="Comic Sans MS" pitchFamily="66" charset="0"/>
                  <a:sym typeface="Euclid Symbol"/>
                </a:rPr>
                <a:t>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 </a:t>
              </a:r>
              <a:r>
                <a:rPr lang="en-US" sz="4000" dirty="0" err="1" smtClean="0">
                  <a:solidFill>
                    <a:srgbClr val="0000FF"/>
                  </a:solidFill>
                  <a:latin typeface="Comic Sans MS" pitchFamily="66" charset="0"/>
                </a:rPr>
                <a:t>pow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(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 pitchFamily="66" charset="0"/>
                  <a:sym typeface="Mathematica7Mono"/>
                </a:rPr>
                <a:t></a:t>
              </a:r>
              <a:r>
                <a:rPr lang="en-US" sz="4000" dirty="0" smtClean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595616" y="5291328"/>
            <a:ext cx="560832" cy="768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764375" y="4413504"/>
            <a:ext cx="2046458" cy="1451003"/>
            <a:chOff x="3764375" y="4413504"/>
            <a:chExt cx="2046458" cy="1451003"/>
          </a:xfrm>
        </p:grpSpPr>
        <p:grpSp>
          <p:nvGrpSpPr>
            <p:cNvPr id="22" name="Group 21"/>
            <p:cNvGrpSpPr/>
            <p:nvPr/>
          </p:nvGrpSpPr>
          <p:grpSpPr>
            <a:xfrm>
              <a:off x="3764375" y="5053584"/>
              <a:ext cx="652272" cy="810923"/>
              <a:chOff x="1664208" y="5522976"/>
              <a:chExt cx="652272" cy="810923"/>
            </a:xfrm>
          </p:grpSpPr>
          <p:sp>
            <p:nvSpPr>
              <p:cNvPr id="23" name="Left Brace 22"/>
              <p:cNvSpPr/>
              <p:nvPr/>
            </p:nvSpPr>
            <p:spPr>
              <a:xfrm rot="16200000">
                <a:off x="1868424" y="5318760"/>
                <a:ext cx="243840" cy="652272"/>
              </a:xfrm>
              <a:prstGeom prst="leftBrace">
                <a:avLst/>
              </a:prstGeom>
              <a:ln w="222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792224" y="5687568"/>
                <a:ext cx="333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s</a:t>
                </a:r>
                <a:endParaRPr lang="en-US" sz="36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845230" y="4413504"/>
              <a:ext cx="19656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kern="0" dirty="0" smtClean="0">
                  <a:solidFill>
                    <a:srgbClr val="0000FF"/>
                  </a:solidFill>
                  <a:latin typeface="Symbol"/>
                  <a:sym typeface="Symbol"/>
                </a:rPr>
                <a:t></a:t>
              </a:r>
              <a:r>
                <a:rPr lang="en-US" sz="4000" kern="0" dirty="0" smtClean="0">
                  <a:solidFill>
                    <a:srgbClr val="0000FF"/>
                  </a:solidFill>
                  <a:latin typeface="Comic Sans MS" pitchFamily="66" charset="0"/>
                </a:rPr>
                <a:t>{0,1}</a:t>
              </a:r>
              <a:r>
                <a:rPr lang="en-US" sz="4000" kern="0" baseline="30000" dirty="0" smtClean="0">
                  <a:solidFill>
                    <a:srgbClr val="0000FF"/>
                  </a:solidFill>
                  <a:latin typeface="cmmi10"/>
                </a:rPr>
                <a:t>!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A, B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≥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Total injective relation </a:t>
            </a:r>
            <a:r>
              <a:rPr lang="en-US" sz="6000" dirty="0" smtClean="0">
                <a:latin typeface="Comic Sans MS" pitchFamily="66" charset="0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827150"/>
            <a:ext cx="856648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835</Words>
  <Application>Microsoft Macintosh PowerPoint</Application>
  <PresentationFormat>On-screen Show (4:3)</PresentationFormat>
  <Paragraphs>141</Paragraphs>
  <Slides>21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Comic Sans MS</vt:lpstr>
      <vt:lpstr>EUSM10</vt:lpstr>
      <vt:lpstr>EUFM10</vt:lpstr>
      <vt:lpstr>Helvetica</vt:lpstr>
      <vt:lpstr>CMSY10</vt:lpstr>
      <vt:lpstr>EURM10</vt:lpstr>
      <vt:lpstr>CMEX10</vt:lpstr>
      <vt:lpstr>EUEX10</vt:lpstr>
      <vt:lpstr>CMSS17</vt:lpstr>
      <vt:lpstr>Euclid Math Two</vt:lpstr>
      <vt:lpstr>Euclid Symbol</vt:lpstr>
      <vt:lpstr>Mistral</vt:lpstr>
      <vt:lpstr>Mathematica7Mono</vt:lpstr>
      <vt:lpstr>cmmi10</vt:lpstr>
      <vt:lpstr>1_Custom Design</vt:lpstr>
      <vt:lpstr>Slide 1</vt:lpstr>
      <vt:lpstr>surjective &amp; function</vt:lpstr>
      <vt:lpstr>Mapping Rule (surj)</vt:lpstr>
      <vt:lpstr>Mapping Rule archery</vt:lpstr>
      <vt:lpstr>injection archery </vt:lpstr>
      <vt:lpstr>Mapping Rule (inj)</vt:lpstr>
      <vt:lpstr>Mapping Rule archery</vt:lpstr>
      <vt:lpstr>bijection archery</vt:lpstr>
      <vt:lpstr>Mapping Rule (bij)</vt:lpstr>
      <vt:lpstr>Same Size Infinite Sets?</vt:lpstr>
      <vt:lpstr>Same Size Infinite Sets?</vt:lpstr>
      <vt:lpstr>size of the power set</vt:lpstr>
      <vt:lpstr> pow(A) bijection to bit-strings</vt:lpstr>
      <vt:lpstr> pow(A) bijection to bin-strings</vt:lpstr>
      <vt:lpstr> pow(N) bijection to 1 bit-strings</vt:lpstr>
      <vt:lpstr>Team Problems</vt:lpstr>
      <vt:lpstr>infinite sizes</vt:lpstr>
      <vt:lpstr>no surjection from A to pow(A)</vt:lpstr>
      <vt:lpstr> {0,1}! is uncountable</vt:lpstr>
      <vt:lpstr>a noncomputable 1 binary string</vt:lpstr>
      <vt:lpstr>noncomputable 1 bit-string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328</cp:revision>
  <cp:lastPrinted>2010-02-09T23:19:37Z</cp:lastPrinted>
  <dcterms:created xsi:type="dcterms:W3CDTF">2011-02-15T21:16:33Z</dcterms:created>
  <dcterms:modified xsi:type="dcterms:W3CDTF">2011-02-15T21:19:14Z</dcterms:modified>
</cp:coreProperties>
</file>