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2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0.bin" ContentType="application/vnd.openxmlformats-officedocument.oleObject"/>
  <Override PartName="/ppt/notesSlides/notesSlide2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0.xml" ContentType="application/vnd.openxmlformats-officedocument.presentationml.notesSlide+xml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06" r:id="rId2"/>
    <p:sldId id="296" r:id="rId3"/>
    <p:sldId id="369" r:id="rId4"/>
    <p:sldId id="384" r:id="rId5"/>
    <p:sldId id="314" r:id="rId6"/>
    <p:sldId id="391" r:id="rId7"/>
    <p:sldId id="401" r:id="rId8"/>
    <p:sldId id="302" r:id="rId9"/>
    <p:sldId id="403" r:id="rId10"/>
    <p:sldId id="324" r:id="rId11"/>
    <p:sldId id="400" r:id="rId12"/>
    <p:sldId id="406" r:id="rId13"/>
    <p:sldId id="410" r:id="rId14"/>
    <p:sldId id="365" r:id="rId15"/>
    <p:sldId id="408" r:id="rId16"/>
    <p:sldId id="407" r:id="rId17"/>
    <p:sldId id="409" r:id="rId18"/>
    <p:sldId id="404" r:id="rId19"/>
    <p:sldId id="411" r:id="rId20"/>
    <p:sldId id="386" r:id="rId21"/>
    <p:sldId id="388" r:id="rId22"/>
    <p:sldId id="412" r:id="rId23"/>
    <p:sldId id="300" r:id="rId24"/>
    <p:sldId id="416" r:id="rId25"/>
    <p:sldId id="413" r:id="rId26"/>
    <p:sldId id="393" r:id="rId27"/>
    <p:sldId id="367" r:id="rId28"/>
    <p:sldId id="415" r:id="rId29"/>
    <p:sldId id="414" r:id="rId30"/>
    <p:sldId id="402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23" d="100"/>
          <a:sy n="123" d="100"/>
        </p:scale>
        <p:origin x="-208" y="-96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7395"/>
              </p:ext>
            </p:extLst>
          </p:nvPr>
        </p:nvGraphicFramePr>
        <p:xfrm>
          <a:off x="338138" y="1631950"/>
          <a:ext cx="816927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68" name="Equation" r:id="rId4" imgW="1511300" imgH="685800" progId="Equation.DSMT4">
                  <p:embed/>
                </p:oleObj>
              </mc:Choice>
              <mc:Fallback>
                <p:oleObj name="Equation" r:id="rId4" imgW="15113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31950"/>
                        <a:ext cx="8169275" cy="3703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5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6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1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2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3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4022" y="1734445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 smtClean="0"/>
              <a:t>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0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8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9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2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33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118124"/>
            <a:ext cx="9009669" cy="31589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A50021"/>
                </a:solidFill>
              </a:rPr>
              <a:t>given 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408281"/>
            <a:ext cx="828749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But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wait,</a:t>
            </a:r>
            <a:r>
              <a:rPr lang="en-US" sz="4400" dirty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goat at </a:t>
            </a:r>
            <a:r>
              <a:rPr lang="en-US" sz="4800" dirty="0">
                <a:solidFill>
                  <a:srgbClr val="A50021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he </a:t>
            </a:r>
            <a:r>
              <a:rPr lang="en-US" sz="4800" dirty="0">
                <a:latin typeface="Comic Sans MS"/>
                <a:cs typeface="Comic Sans MS"/>
              </a:rPr>
              <a:t>knows</a:t>
            </a: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Carol</a:t>
            </a:r>
            <a:r>
              <a:rPr lang="en-US" sz="54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FF33CC"/>
                </a:solidFill>
                <a:latin typeface="Comic Sans MS"/>
                <a:cs typeface="Comic Sans MS"/>
              </a:rPr>
              <a:t>opened</a:t>
            </a:r>
            <a:r>
              <a:rPr lang="en-US" sz="5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door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latin typeface="Comic Sans MS"/>
                <a:cs typeface="Comic Sans MS"/>
              </a:rPr>
              <a:t>!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89712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3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               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2426815"/>
              </p:ext>
            </p:extLst>
          </p:nvPr>
        </p:nvGraphicFramePr>
        <p:xfrm>
          <a:off x="2819105" y="3221038"/>
          <a:ext cx="176688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8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105" y="3221038"/>
                        <a:ext cx="1766888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45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0015177"/>
              </p:ext>
            </p:extLst>
          </p:nvPr>
        </p:nvGraphicFramePr>
        <p:xfrm>
          <a:off x="2824163" y="3221038"/>
          <a:ext cx="3471862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4" name="Equation" r:id="rId4" imgW="723900" imgH="381000" progId="Equation.DSMT4">
                  <p:embed/>
                </p:oleObj>
              </mc:Choice>
              <mc:Fallback>
                <p:oleObj name="Equation" r:id="rId4" imgW="723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221038"/>
                        <a:ext cx="3471862" cy="182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FF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</a:t>
            </a:r>
            <a:r>
              <a:rPr lang="en-US" sz="4000" dirty="0" smtClean="0">
                <a:solidFill>
                  <a:srgbClr val="0000FF"/>
                </a:solidFill>
              </a:rPr>
              <a:t>Carol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/>
              <a:t>}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picked 1 &amp; Carol </a:t>
            </a:r>
            <a:r>
              <a:rPr lang="en-US" sz="4000" dirty="0" smtClean="0">
                <a:solidFill>
                  <a:srgbClr val="FF33CC"/>
                </a:solidFill>
              </a:rPr>
              <a:t>opened</a:t>
            </a:r>
            <a:r>
              <a:rPr lang="en-US" sz="4000" dirty="0" smtClean="0">
                <a:solidFill>
                  <a:srgbClr val="0000FF"/>
                </a:solidFill>
              </a:rPr>
              <a:t>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94610"/>
              </p:ext>
            </p:extLst>
          </p:nvPr>
        </p:nvGraphicFramePr>
        <p:xfrm>
          <a:off x="2752725" y="4927600"/>
          <a:ext cx="34464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5" name="Equation" r:id="rId6" imgW="977900" imgH="508000" progId="Equation.DSMT4">
                  <p:embed/>
                </p:oleObj>
              </mc:Choice>
              <mc:Fallback>
                <p:oleObj name="Equation" r:id="rId6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27600"/>
                        <a:ext cx="344646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08226" y="2089152"/>
            <a:ext cx="1510820" cy="769441"/>
          </a:xfrm>
          <a:prstGeom prst="rect">
            <a:avLst/>
          </a:prstGeom>
          <a:noFill/>
          <a:ln w="47625" cap="flat">
            <a:solidFill>
              <a:srgbClr val="FF33CC"/>
            </a:solidFill>
            <a:prstDash val="sysDot"/>
            <a:round/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+mj-lt"/>
              </a:rPr>
              <a:t>/3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65374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9C46E76-9FBA-451C-AE7E-0013B121AE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Bayes</a:t>
            </a:r>
            <a:r>
              <a:rPr lang="en-US" sz="5400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5423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1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274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6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7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8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</a:t>
            </a:r>
            <a:r>
              <a:rPr lang="en-US" sz="5400" dirty="0" smtClean="0">
                <a:latin typeface="Comic Sans MS"/>
                <a:cs typeface="Comic Sans MS"/>
              </a:rPr>
              <a:t>our </a:t>
            </a:r>
            <a:r>
              <a:rPr lang="en-US" sz="5400" dirty="0">
                <a:latin typeface="Comic Sans MS"/>
                <a:cs typeface="Comic Sans MS"/>
              </a:rPr>
              <a:t>probability </a:t>
            </a:r>
            <a:r>
              <a:rPr lang="en-US" sz="5400" dirty="0" smtClean="0">
                <a:latin typeface="Comic Sans MS"/>
                <a:cs typeface="Comic Sans MS"/>
              </a:rPr>
              <a:t>spaces </a:t>
            </a:r>
            <a:r>
              <a:rPr lang="en-US" sz="5400" dirty="0">
                <a:latin typeface="Comic Sans MS"/>
                <a:cs typeface="Comic Sans MS"/>
              </a:rPr>
              <a:t>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69623"/>
              </p:ext>
            </p:extLst>
          </p:nvPr>
        </p:nvGraphicFramePr>
        <p:xfrm>
          <a:off x="1175762" y="2068135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762" y="2068135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2199</Words>
  <Application>Microsoft Macintosh PowerPoint</Application>
  <PresentationFormat>On-screen Show (4:3)</PresentationFormat>
  <Paragraphs>760</Paragraphs>
  <Slides>30</Slides>
  <Notes>30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1_Default Design</vt:lpstr>
      <vt:lpstr>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Bayes Rule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255</cp:revision>
  <cp:lastPrinted>2013-04-30T06:09:55Z</cp:lastPrinted>
  <dcterms:created xsi:type="dcterms:W3CDTF">2011-04-25T16:32:47Z</dcterms:created>
  <dcterms:modified xsi:type="dcterms:W3CDTF">2013-04-30T06:12:41Z</dcterms:modified>
</cp:coreProperties>
</file>