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2.bin" ContentType="application/vnd.openxmlformats-officedocument.oleObject"/>
  <Override PartName="/ppt/notesSlides/notesSlide5.xml" ContentType="application/vnd.openxmlformats-officedocument.presentationml.notesSlide+xml"/>
  <Override PartName="/ppt/embeddings/oleObject3.bin" ContentType="application/vnd.openxmlformats-officedocument.oleObjec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ppt/embeddings/oleObject4.bin" ContentType="application/vnd.openxmlformats-officedocument.oleObject"/>
  <Override PartName="/ppt/notesSlides/notesSlide10.xml" ContentType="application/vnd.openxmlformats-officedocument.presentationml.notesSlide+xml"/>
  <Override PartName="/ppt/embeddings/oleObject5.bin" ContentType="application/vnd.openxmlformats-officedocument.oleObject"/>
  <Override PartName="/ppt/notesSlides/notesSlide1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2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7" r:id="rId3"/>
    <p:sldId id="292" r:id="rId4"/>
    <p:sldId id="291" r:id="rId5"/>
    <p:sldId id="279" r:id="rId6"/>
    <p:sldId id="290" r:id="rId7"/>
    <p:sldId id="280" r:id="rId8"/>
    <p:sldId id="282" r:id="rId9"/>
    <p:sldId id="288" r:id="rId10"/>
    <p:sldId id="284" r:id="rId11"/>
    <p:sldId id="285" r:id="rId12"/>
    <p:sldId id="286" r:id="rId13"/>
  </p:sldIdLst>
  <p:sldSz cx="9144000" cy="6858000" type="screen4x3"/>
  <p:notesSz cx="9601200" cy="7315200"/>
  <p:custDataLst>
    <p:tags r:id="rId1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0195"/>
    <a:srgbClr val="0000FF"/>
    <a:srgbClr val="008000"/>
    <a:srgbClr val="FF00FF"/>
    <a:srgbClr val="000000"/>
    <a:srgbClr val="FF0000"/>
    <a:srgbClr val="FFFF00"/>
    <a:srgbClr val="FFFFCC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32" autoAdjust="0"/>
    <p:restoredTop sz="97554" autoAdjust="0"/>
  </p:normalViewPr>
  <p:slideViewPr>
    <p:cSldViewPr>
      <p:cViewPr>
        <p:scale>
          <a:sx n="100" d="100"/>
          <a:sy n="100" d="100"/>
        </p:scale>
        <p:origin x="-880" y="-5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84"/>
    </p:cViewPr>
  </p:outlineViewPr>
  <p:notesTextViewPr>
    <p:cViewPr>
      <p:scale>
        <a:sx n="100" d="100"/>
        <a:sy n="100" d="100"/>
      </p:scale>
      <p:origin x="0" y="8"/>
    </p:cViewPr>
  </p:notesTextViewPr>
  <p:sorterViewPr>
    <p:cViewPr>
      <p:scale>
        <a:sx n="150" d="100"/>
        <a:sy n="150" d="100"/>
      </p:scale>
      <p:origin x="0" y="2272"/>
    </p:cViewPr>
  </p:sorterViewPr>
  <p:notesViewPr>
    <p:cSldViewPr>
      <p:cViewPr varScale="1">
        <p:scale>
          <a:sx n="51" d="100"/>
          <a:sy n="51" d="100"/>
        </p:scale>
        <p:origin x="-1596" y="-102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tags" Target="tags/tag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48716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6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FB781C89-9877-4F8B-A2A7-34AB61D05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3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8" y="3474964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4992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E7625D05-B33F-4064-AC10-CB80748B6A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751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1E0E8B-D709-4B51-816B-8B4B5B02533F}" type="slidenum">
              <a:rPr lang="en-US" smtClean="0">
                <a:latin typeface="Times New Roman" pitchFamily="-128" charset="0"/>
              </a:rPr>
              <a:pPr/>
              <a:t>1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3379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4216D9-2207-484D-A668-F9515BC956C3}" type="slidenum">
              <a:rPr lang="en-US" smtClean="0">
                <a:latin typeface="Times New Roman" pitchFamily="-128" charset="0"/>
              </a:rPr>
              <a:pPr/>
              <a:t>10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6042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E36EA3-11A4-4365-A7A4-32FAD20FE25C}" type="slidenum">
              <a:rPr lang="en-US" smtClean="0">
                <a:latin typeface="Times New Roman" pitchFamily="-128" charset="0"/>
              </a:rPr>
              <a:pPr/>
              <a:t>11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6144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A93A63-816A-43C0-80E9-05F91268D6C6}" type="slidenum">
              <a:rPr lang="en-US" smtClean="0">
                <a:latin typeface="Times New Roman" pitchFamily="-128" charset="0"/>
              </a:rPr>
              <a:pPr/>
              <a:t>12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6246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7A7F16-B5C3-4DFA-8B9A-1F688D060C4C}" type="slidenum">
              <a:rPr lang="en-US" smtClean="0">
                <a:latin typeface="Times New Roman" pitchFamily="-128" charset="0"/>
              </a:rPr>
              <a:pPr/>
              <a:t>2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427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7A7F16-B5C3-4DFA-8B9A-1F688D060C4C}" type="slidenum">
              <a:rPr lang="en-US" smtClean="0">
                <a:latin typeface="Times New Roman" pitchFamily="-128" charset="0"/>
              </a:rPr>
              <a:pPr/>
              <a:t>3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427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7A7F16-B5C3-4DFA-8B9A-1F688D060C4C}" type="slidenum">
              <a:rPr lang="en-US" smtClean="0">
                <a:latin typeface="Times New Roman" pitchFamily="-128" charset="0"/>
              </a:rPr>
              <a:pPr/>
              <a:t>4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427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1C3EA4-0352-4A20-8F0A-D70E14F257F1}" type="slidenum">
              <a:rPr lang="en-US" smtClean="0">
                <a:latin typeface="Times New Roman" pitchFamily="-128" charset="0"/>
              </a:rPr>
              <a:pPr/>
              <a:t>5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632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7A7F16-B5C3-4DFA-8B9A-1F688D060C4C}" type="slidenum">
              <a:rPr lang="en-US" smtClean="0">
                <a:latin typeface="Times New Roman" pitchFamily="-128" charset="0"/>
              </a:rPr>
              <a:pPr/>
              <a:t>6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427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F6341F-3A17-49EE-BBB9-E4A3C8A3E3C4}" type="slidenum">
              <a:rPr lang="en-US" smtClean="0">
                <a:latin typeface="Times New Roman" pitchFamily="-128" charset="0"/>
              </a:rPr>
              <a:pPr/>
              <a:t>7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734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52088A-8A84-4153-A2E1-84BB242732F0}" type="slidenum">
              <a:rPr lang="en-US" smtClean="0">
                <a:latin typeface="Times New Roman" pitchFamily="-128" charset="0"/>
              </a:rPr>
              <a:pPr/>
              <a:t>8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939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52088A-8A84-4153-A2E1-84BB242732F0}" type="slidenum">
              <a:rPr lang="en-US" smtClean="0">
                <a:latin typeface="Times New Roman" pitchFamily="-128" charset="0"/>
              </a:rPr>
              <a:pPr/>
              <a:t>9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939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samplespace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samplespace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samplespace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samplespace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samplespace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samplespace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samplespace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696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samplespace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samplespace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samplespace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samplespace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samplespace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173" name="Picture 12" descr="board"/>
          <p:cNvPicPr>
            <a:picLocks noChangeAspect="1" noChangeArrowheads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819400" y="6553200"/>
            <a:ext cx="35814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    May 1,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6" r:id="rId3"/>
    <p:sldLayoutId id="2147483657" r:id="rId4"/>
    <p:sldLayoutId id="2147483662" r:id="rId5"/>
    <p:sldLayoutId id="2147483667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9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png"/><Relationship Id="rId12" Type="http://schemas.openxmlformats.org/officeDocument/2006/relationships/oleObject" Target="../embeddings/oleObject6.bin"/><Relationship Id="rId13" Type="http://schemas.openxmlformats.org/officeDocument/2006/relationships/image" Target="../media/image10.emf"/><Relationship Id="rId14" Type="http://schemas.openxmlformats.org/officeDocument/2006/relationships/oleObject" Target="../embeddings/oleObject7.bin"/><Relationship Id="rId15" Type="http://schemas.openxmlformats.org/officeDocument/2006/relationships/image" Target="../media/image11.emf"/><Relationship Id="rId1" Type="http://schemas.openxmlformats.org/officeDocument/2006/relationships/vmlDrawing" Target="../drawings/vmlDrawing6.vml"/><Relationship Id="rId2" Type="http://schemas.openxmlformats.org/officeDocument/2006/relationships/tags" Target="../tags/tag6.xml"/><Relationship Id="rId3" Type="http://schemas.openxmlformats.org/officeDocument/2006/relationships/tags" Target="../tags/tag7.xml"/><Relationship Id="rId4" Type="http://schemas.openxmlformats.org/officeDocument/2006/relationships/tags" Target="../tags/tag8.xml"/><Relationship Id="rId5" Type="http://schemas.openxmlformats.org/officeDocument/2006/relationships/tags" Target="../tags/tag9.xml"/><Relationship Id="rId6" Type="http://schemas.openxmlformats.org/officeDocument/2006/relationships/slideLayout" Target="../slideLayouts/slideLayout14.xml"/><Relationship Id="rId7" Type="http://schemas.openxmlformats.org/officeDocument/2006/relationships/notesSlide" Target="../notesSlides/notesSlide12.xml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4" Type="http://schemas.openxmlformats.org/officeDocument/2006/relationships/notesSlide" Target="../notesSlides/notesSlide8.xml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tags" Target="../tags/tag2.xml"/><Relationship Id="rId2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4" Type="http://schemas.openxmlformats.org/officeDocument/2006/relationships/slideLayout" Target="../slideLayouts/slideLayout11.xml"/><Relationship Id="rId5" Type="http://schemas.openxmlformats.org/officeDocument/2006/relationships/notesSlide" Target="../notesSlides/notesSlide9.xml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oleObject" Target="../embeddings/oleObject4.bin"/><Relationship Id="rId9" Type="http://schemas.openxmlformats.org/officeDocument/2006/relationships/image" Target="../media/image8.emf"/><Relationship Id="rId1" Type="http://schemas.openxmlformats.org/officeDocument/2006/relationships/vmlDrawing" Target="../drawings/vmlDrawing4.vml"/><Relationship Id="rId2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828800"/>
            <a:ext cx="7924800" cy="3124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8800" dirty="0" smtClean="0">
                <a:latin typeface="Comic Sans MS" pitchFamily="-128" charset="0"/>
              </a:rPr>
              <a:t>Probability Spaces</a:t>
            </a:r>
          </a:p>
        </p:txBody>
      </p:sp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1535113" y="304800"/>
            <a:ext cx="6256337" cy="9032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solidFill>
                  <a:schemeClr val="tx2"/>
                </a:solidFill>
                <a:latin typeface="Comic Sans MS" pitchFamily="-128" charset="0"/>
              </a:rPr>
              <a:t>Mathematics for Computer Science</a:t>
            </a:r>
          </a:p>
          <a:p>
            <a:pPr algn="ctr">
              <a:lnSpc>
                <a:spcPct val="70000"/>
              </a:lnSpc>
            </a:pPr>
            <a:r>
              <a:rPr lang="en-US" sz="2400" b="1">
                <a:solidFill>
                  <a:srgbClr val="008000"/>
                </a:solidFill>
                <a:latin typeface="Comic Sans MS" pitchFamily="-128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Comic Sans MS" pitchFamily="-128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-128" charset="0"/>
              </a:rPr>
              <a:t>6.042J/18.062J</a:t>
            </a:r>
          </a:p>
        </p:txBody>
      </p:sp>
      <p:sp>
        <p:nvSpPr>
          <p:cNvPr id="5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samplespace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  <a:latin typeface="Comic Sans MS" pitchFamily="-128" charset="0"/>
              </a:rPr>
              <a:t>The Union Bound</a:t>
            </a:r>
          </a:p>
        </p:txBody>
      </p:sp>
      <p:sp>
        <p:nvSpPr>
          <p:cNvPr id="28675" name="Rectangle 4"/>
          <p:cNvSpPr>
            <a:spLocks noChangeArrowheads="1"/>
          </p:cNvSpPr>
          <p:nvPr/>
        </p:nvSpPr>
        <p:spPr bwMode="auto">
          <a:xfrm>
            <a:off x="304800" y="1371600"/>
            <a:ext cx="8610600" cy="4419600"/>
          </a:xfrm>
          <a:prstGeom prst="rect">
            <a:avLst/>
          </a:prstGeom>
          <a:noFill/>
          <a:ln w="31750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58813" y="1766888"/>
          <a:ext cx="7826375" cy="356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886" name="Equation" r:id="rId4" imgW="1002960" imgH="457200" progId="Equation.DSMT4">
                  <p:embed/>
                </p:oleObj>
              </mc:Choice>
              <mc:Fallback>
                <p:oleObj name="Equation" r:id="rId4" imgW="1002960" imgH="457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3" y="1766888"/>
                        <a:ext cx="7826375" cy="3567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samplespace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4400" dirty="0" err="1" smtClean="0">
                <a:solidFill>
                  <a:schemeClr val="tx1"/>
                </a:solidFill>
              </a:rPr>
              <a:t>Monotonicity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826" y="2743200"/>
            <a:ext cx="83443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Pr{A} </a:t>
            </a:r>
            <a:r>
              <a:rPr lang="en-US" sz="80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8000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/>
              </a:rPr>
              <a:t> </a:t>
            </a:r>
            <a:r>
              <a:rPr lang="en-US" sz="8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/>
              </a:rPr>
              <a:t>Pr{A</a:t>
            </a:r>
            <a:r>
              <a:rPr lang="en-US" sz="80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∪</a:t>
            </a:r>
            <a:r>
              <a:rPr lang="en-US" sz="8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/>
              </a:rPr>
              <a:t>B</a:t>
            </a:r>
            <a:r>
              <a:rPr lang="en-US" sz="8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/>
              </a:rPr>
              <a:t>}</a:t>
            </a:r>
            <a:endParaRPr lang="en-US" sz="8000" dirty="0" smtClean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samplespace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  <a:latin typeface="Comic Sans MS" pitchFamily="-128" charset="0"/>
              </a:rPr>
              <a:t>Boole’s Inequality</a:t>
            </a:r>
          </a:p>
        </p:txBody>
      </p:sp>
      <p:pic>
        <p:nvPicPr>
          <p:cNvPr id="30723" name="Picture 3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4" name="Picture 4" descr="TP_tmp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6" name="Picture 6" descr="TP_tmp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7" name="Picture 7" descr="TP_tmp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2076811"/>
              </p:ext>
            </p:extLst>
          </p:nvPr>
        </p:nvGraphicFramePr>
        <p:xfrm>
          <a:off x="685800" y="2895600"/>
          <a:ext cx="7759700" cy="263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914" name="Equation" r:id="rId12" imgW="1460500" imgH="495300" progId="Equation.DSMT4">
                  <p:embed/>
                </p:oleObj>
              </mc:Choice>
              <mc:Fallback>
                <p:oleObj name="Equation" r:id="rId12" imgW="1460500" imgH="4953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895600"/>
                        <a:ext cx="7759700" cy="2632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samplespace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3280551"/>
              </p:ext>
            </p:extLst>
          </p:nvPr>
        </p:nvGraphicFramePr>
        <p:xfrm>
          <a:off x="1524000" y="1371600"/>
          <a:ext cx="6361043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915" name="Equation" r:id="rId14" imgW="1219200" imgH="292100" progId="Equation.DSMT4">
                  <p:embed/>
                </p:oleObj>
              </mc:Choice>
              <mc:Fallback>
                <p:oleObj name="Equation" r:id="rId14" imgW="12192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24000" y="1371600"/>
                        <a:ext cx="6361043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5410200" cy="914400"/>
          </a:xfrm>
          <a:noFill/>
        </p:spPr>
        <p:txBody>
          <a:bodyPr/>
          <a:lstStyle/>
          <a:p>
            <a:pPr eaLnBrk="1" hangingPunct="1"/>
            <a:r>
              <a:rPr lang="en-US" sz="4400" dirty="0" smtClean="0">
                <a:latin typeface="Comic Sans MS" pitchFamily="-128" charset="0"/>
              </a:rPr>
              <a:t>Probability Spaces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04800" y="1219200"/>
            <a:ext cx="8458200" cy="5257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AutoNum type="arabicParenR"/>
            </a:pPr>
            <a:r>
              <a:rPr lang="en-US" sz="4400" dirty="0" smtClean="0">
                <a:latin typeface="Comic Sans MS" pitchFamily="-128" charset="0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28" charset="0"/>
              </a:rPr>
              <a:t>Sample space</a:t>
            </a:r>
            <a:r>
              <a:rPr lang="en-US" sz="4400" dirty="0" smtClean="0">
                <a:latin typeface="Comic Sans MS" pitchFamily="-128" charset="0"/>
              </a:rPr>
              <a:t>: a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-128" charset="0"/>
              </a:rPr>
              <a:t>countable</a:t>
            </a:r>
            <a:r>
              <a:rPr lang="en-US" sz="4400" dirty="0" smtClean="0">
                <a:latin typeface="Comic Sans MS" pitchFamily="-128" charset="0"/>
              </a:rPr>
              <a:t> set,</a:t>
            </a:r>
            <a:r>
              <a:rPr lang="en-US" sz="4400" b="1" dirty="0" smtClean="0">
                <a:latin typeface="Comic Sans MS" pitchFamily="-128" charset="0"/>
              </a:rPr>
              <a:t> </a:t>
            </a:r>
            <a:r>
              <a:rPr lang="en-US" sz="4400" b="1" dirty="0" smtClean="0">
                <a:solidFill>
                  <a:srgbClr val="0000E5"/>
                </a:solidFill>
                <a:latin typeface="Comic Sans MS" pitchFamily="-128" charset="0"/>
                <a:sym typeface="Euclid Math One" pitchFamily="18" charset="2"/>
              </a:rPr>
              <a:t></a:t>
            </a:r>
            <a:r>
              <a:rPr lang="en-US" sz="4400" dirty="0" smtClean="0">
                <a:latin typeface="Comic Sans MS" pitchFamily="-128" charset="0"/>
                <a:sym typeface="Euclid Math One" pitchFamily="18" charset="2"/>
              </a:rPr>
              <a:t>, whose elements are called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outcomes</a:t>
            </a:r>
            <a:r>
              <a:rPr lang="en-US" sz="4400" i="1" dirty="0" smtClean="0">
                <a:latin typeface="Comic Sans MS" pitchFamily="-128" charset="0"/>
                <a:sym typeface="Euclid Math One" pitchFamily="18" charset="2"/>
              </a:rPr>
              <a:t>.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arenR"/>
            </a:pPr>
            <a:r>
              <a:rPr lang="en-US" sz="4400" dirty="0" smtClean="0">
                <a:latin typeface="Comic Sans MS" pitchFamily="-128" charset="0"/>
                <a:sym typeface="Euclid Math One" pitchFamily="18" charset="2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Probability function,</a:t>
            </a:r>
            <a:r>
              <a:rPr lang="en-US" sz="4400" dirty="0" smtClean="0">
                <a:solidFill>
                  <a:schemeClr val="accent2"/>
                </a:solidFill>
                <a:latin typeface="Comic Sans MS" pitchFamily="-128" charset="0"/>
                <a:sym typeface="Euclid Math One" pitchFamily="18" charset="2"/>
              </a:rPr>
              <a:t> </a:t>
            </a:r>
          </a:p>
          <a:p>
            <a:pPr marL="609600" indent="-609600" eaLnBrk="1" hangingPunct="1">
              <a:lnSpc>
                <a:spcPct val="90000"/>
              </a:lnSpc>
              <a:buNone/>
            </a:pPr>
            <a:r>
              <a:rPr lang="en-US" sz="4800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     Pr:</a:t>
            </a:r>
            <a:r>
              <a:rPr lang="en-US" sz="4800" dirty="0" smtClean="0">
                <a:solidFill>
                  <a:srgbClr val="0000FF"/>
                </a:solidFill>
                <a:latin typeface="Brush Script MT Italic"/>
                <a:cs typeface="Brush Script MT Italic"/>
                <a:sym typeface="Euclid Math One" pitchFamily="18" charset="2"/>
              </a:rPr>
              <a:t> </a:t>
            </a:r>
            <a:r>
              <a:rPr lang="en-US" sz="4800" b="1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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 pitchFamily="18" charset="2"/>
              </a:rPr>
              <a:t>→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-128" charset="0"/>
                <a:sym typeface="Symbol" pitchFamily="18" charset="2"/>
              </a:rPr>
              <a:t>[0, 1]</a:t>
            </a:r>
            <a:r>
              <a:rPr lang="en-US" sz="4800" dirty="0" smtClean="0">
                <a:solidFill>
                  <a:schemeClr val="tx2"/>
                </a:solidFill>
                <a:latin typeface="Comic Sans MS" pitchFamily="-128" charset="0"/>
                <a:sym typeface="Symbol" pitchFamily="18" charset="2"/>
              </a:rPr>
              <a:t>,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-128" charset="0"/>
                <a:sym typeface="Symbol" pitchFamily="18" charset="2"/>
              </a:rPr>
              <a:t>  </a:t>
            </a:r>
            <a:r>
              <a:rPr lang="en-US" sz="4800" dirty="0" smtClean="0">
                <a:solidFill>
                  <a:schemeClr val="tx2"/>
                </a:solidFill>
                <a:latin typeface="Comic Sans MS" pitchFamily="-128" charset="0"/>
                <a:sym typeface="Symbol" pitchFamily="18" charset="2"/>
              </a:rPr>
              <a:t> such tha</a:t>
            </a:r>
            <a:r>
              <a:rPr lang="en-US" sz="4400" dirty="0" smtClean="0">
                <a:latin typeface="Comic Sans MS" pitchFamily="-128" charset="0"/>
                <a:sym typeface="Symbol" pitchFamily="18" charset="2"/>
              </a:rPr>
              <a:t>t 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samplespace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071688" y="4495800"/>
          <a:ext cx="4468812" cy="198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681" name="Equation" r:id="rId4" imgW="914400" imgH="406400" progId="Equation.DSMT4">
                  <p:embed/>
                </p:oleObj>
              </mc:Choice>
              <mc:Fallback>
                <p:oleObj name="Equation" r:id="rId4" imgW="914400" imgH="4064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4495800"/>
                        <a:ext cx="4468812" cy="1985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5410200" cy="914400"/>
          </a:xfrm>
          <a:noFill/>
        </p:spPr>
        <p:txBody>
          <a:bodyPr/>
          <a:lstStyle/>
          <a:p>
            <a:pPr eaLnBrk="1" hangingPunct="1"/>
            <a:r>
              <a:rPr lang="en-US" sz="4400" dirty="0" smtClean="0">
                <a:latin typeface="Comic Sans MS" pitchFamily="-128" charset="0"/>
              </a:rPr>
              <a:t>Probability Spaces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04800" y="1219200"/>
            <a:ext cx="8458200" cy="5257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sz="4800" dirty="0" smtClean="0">
                <a:latin typeface="Comic Sans MS" pitchFamily="-128" charset="0"/>
                <a:sym typeface="Symbol" pitchFamily="18" charset="2"/>
              </a:rPr>
              <a:t>The purpose of the “tree model” is to figure out which probability space to use:</a:t>
            </a:r>
          </a:p>
          <a:p>
            <a:pPr eaLnBrk="1" hangingPunct="1">
              <a:lnSpc>
                <a:spcPct val="90000"/>
              </a:lnSpc>
            </a:pPr>
            <a:r>
              <a:rPr lang="en-US" sz="4800" dirty="0" smtClean="0">
                <a:latin typeface="Comic Sans MS" pitchFamily="-128" charset="0"/>
                <a:sym typeface="Symbol" pitchFamily="18" charset="2"/>
              </a:rPr>
              <a:t>outcomes = leaves of tree</a:t>
            </a:r>
          </a:p>
          <a:p>
            <a:pPr eaLnBrk="1" hangingPunct="1">
              <a:lnSpc>
                <a:spcPct val="90000"/>
              </a:lnSpc>
            </a:pPr>
            <a:r>
              <a:rPr lang="en-US" sz="4800" dirty="0" smtClean="0">
                <a:latin typeface="Comic Sans MS" pitchFamily="-128" charset="0"/>
                <a:sym typeface="Symbol" pitchFamily="18" charset="2"/>
              </a:rPr>
              <a:t>outcome probabilities calculated from branch probabilities.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samplespace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536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5410200" cy="914400"/>
          </a:xfrm>
          <a:noFill/>
        </p:spPr>
        <p:txBody>
          <a:bodyPr/>
          <a:lstStyle/>
          <a:p>
            <a:pPr eaLnBrk="1" hangingPunct="1"/>
            <a:r>
              <a:rPr lang="en-US" sz="4400" dirty="0" smtClean="0">
                <a:latin typeface="Comic Sans MS" pitchFamily="-128" charset="0"/>
              </a:rPr>
              <a:t>Probability Spaces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04800" y="1219200"/>
            <a:ext cx="8153400" cy="4876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None/>
            </a:pPr>
            <a:r>
              <a:rPr lang="en-US" sz="4800" dirty="0" smtClean="0">
                <a:latin typeface="Comic Sans MS" pitchFamily="-128" charset="0"/>
                <a:sym typeface="Symbol" pitchFamily="18" charset="2"/>
              </a:rPr>
              <a:t>An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-128" charset="0"/>
                <a:sym typeface="Symbol" pitchFamily="18" charset="2"/>
              </a:rPr>
              <a:t>event </a:t>
            </a:r>
            <a:r>
              <a:rPr lang="en-US" sz="4800" dirty="0" smtClean="0">
                <a:solidFill>
                  <a:schemeClr val="tx2"/>
                </a:solidFill>
                <a:latin typeface="Comic Sans MS" pitchFamily="-128" charset="0"/>
                <a:sym typeface="Symbol" pitchFamily="18" charset="2"/>
              </a:rPr>
              <a:t>is a subset,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-128" charset="0"/>
                <a:sym typeface="Symbol" pitchFamily="18" charset="2"/>
              </a:rPr>
              <a:t>E </a:t>
            </a:r>
            <a:r>
              <a:rPr lang="en-US" sz="4800" dirty="0" smtClean="0">
                <a:solidFill>
                  <a:srgbClr val="008000"/>
                </a:solidFill>
                <a:latin typeface="Euclid Symbol" charset="2"/>
                <a:cs typeface="Euclid Symbol" charset="2"/>
                <a:sym typeface="Symbol" pitchFamily="18" charset="2"/>
              </a:rPr>
              <a:t>⊆ </a:t>
            </a:r>
            <a:r>
              <a:rPr lang="en-US" sz="4800" b="1" i="1" dirty="0" smtClean="0">
                <a:solidFill>
                  <a:srgbClr val="008000"/>
                </a:solidFill>
                <a:latin typeface="Comic Sans MS" pitchFamily="-128" charset="0"/>
                <a:sym typeface="Symbol" pitchFamily="18" charset="2"/>
              </a:rPr>
              <a:t>S</a:t>
            </a:r>
            <a:r>
              <a:rPr lang="en-US" sz="4800" dirty="0" smtClean="0">
                <a:solidFill>
                  <a:schemeClr val="tx2"/>
                </a:solidFill>
                <a:latin typeface="Comic Sans MS" pitchFamily="-128" charset="0"/>
                <a:sym typeface="Symbol" pitchFamily="18" charset="2"/>
              </a:rPr>
              <a:t>.</a:t>
            </a:r>
          </a:p>
          <a:p>
            <a:pPr marL="609600" indent="-609600" eaLnBrk="1" hangingPunct="1">
              <a:lnSpc>
                <a:spcPct val="90000"/>
              </a:lnSpc>
              <a:buNone/>
            </a:pPr>
            <a:endParaRPr lang="en-US" sz="4800" b="1" i="1" dirty="0" smtClean="0">
              <a:solidFill>
                <a:schemeClr val="tx2"/>
              </a:solidFill>
              <a:latin typeface="Comic Sans MS" pitchFamily="-128" charset="0"/>
              <a:sym typeface="Symbol" pitchFamily="18" charset="2"/>
            </a:endParaRPr>
          </a:p>
          <a:p>
            <a:pPr marL="609600" indent="-609600" eaLnBrk="1" hangingPunct="1">
              <a:lnSpc>
                <a:spcPct val="90000"/>
              </a:lnSpc>
              <a:buNone/>
            </a:pPr>
            <a:endParaRPr lang="en-US" sz="4800" b="1" i="1" dirty="0" smtClean="0">
              <a:solidFill>
                <a:schemeClr val="tx2"/>
              </a:solidFill>
              <a:latin typeface="Comic Sans MS" pitchFamily="-128" charset="0"/>
              <a:sym typeface="Symbol" pitchFamily="18" charset="2"/>
            </a:endParaRPr>
          </a:p>
          <a:p>
            <a:pPr marL="609600" indent="-609600" eaLnBrk="1" hangingPunct="1">
              <a:lnSpc>
                <a:spcPct val="90000"/>
              </a:lnSpc>
              <a:buNone/>
            </a:pPr>
            <a:endParaRPr lang="en-US" sz="4800" b="1" i="1" dirty="0" smtClean="0">
              <a:solidFill>
                <a:schemeClr val="tx2"/>
              </a:solidFill>
              <a:latin typeface="Comic Sans MS" pitchFamily="-128" charset="0"/>
              <a:sym typeface="Symbol" pitchFamily="18" charset="2"/>
            </a:endParaRPr>
          </a:p>
          <a:p>
            <a:pPr marL="609600" indent="-609600" eaLnBrk="1" hangingPunct="1">
              <a:lnSpc>
                <a:spcPct val="90000"/>
              </a:lnSpc>
              <a:buNone/>
            </a:pPr>
            <a:r>
              <a:rPr lang="en-US" sz="6000" dirty="0" err="1" smtClean="0">
                <a:solidFill>
                  <a:schemeClr val="tx2"/>
                </a:solidFill>
                <a:latin typeface="Comic Sans MS" pitchFamily="-128" charset="0"/>
                <a:sym typeface="Symbol" pitchFamily="18" charset="2"/>
              </a:rPr>
              <a:t>Cor</a:t>
            </a:r>
            <a:r>
              <a:rPr lang="en-US" sz="6000" dirty="0" smtClean="0">
                <a:solidFill>
                  <a:schemeClr val="tx2"/>
                </a:solidFill>
                <a:latin typeface="Comic Sans MS" pitchFamily="-128" charset="0"/>
                <a:sym typeface="Symbol" pitchFamily="18" charset="2"/>
              </a:rPr>
              <a:t>:  The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-128" charset="0"/>
                <a:sym typeface="Symbol" pitchFamily="18" charset="2"/>
              </a:rPr>
              <a:t>Sum Rule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samplespace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143000" y="2128837"/>
          <a:ext cx="6330950" cy="198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30" name="Equation" r:id="rId4" imgW="1295400" imgH="406400" progId="Equation.DSMT4">
                  <p:embed/>
                </p:oleObj>
              </mc:Choice>
              <mc:Fallback>
                <p:oleObj name="Equation" r:id="rId4" imgW="1295400" imgH="406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128837"/>
                        <a:ext cx="6330950" cy="1985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228600"/>
            <a:ext cx="3581400" cy="10668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  <a:latin typeface="Comic Sans MS" pitchFamily="-128" charset="0"/>
              </a:rPr>
              <a:t>Sum Rule</a:t>
            </a:r>
          </a:p>
        </p:txBody>
      </p:sp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228600" y="1447800"/>
            <a:ext cx="85344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800" dirty="0">
                <a:latin typeface="Comic Sans MS" pitchFamily="-128" charset="0"/>
              </a:rPr>
              <a:t>For</a:t>
            </a:r>
            <a:r>
              <a:rPr lang="en-US" sz="4800" dirty="0">
                <a:solidFill>
                  <a:schemeClr val="accent6"/>
                </a:solidFill>
                <a:latin typeface="Comic Sans MS" pitchFamily="-128" charset="0"/>
              </a:rPr>
              <a:t> </a:t>
            </a:r>
            <a:r>
              <a:rPr lang="en-US" sz="4800" dirty="0" err="1">
                <a:solidFill>
                  <a:srgbClr val="B90195"/>
                </a:solidFill>
                <a:latin typeface="Comic Sans MS" pitchFamily="-128" charset="0"/>
              </a:rPr>
              <a:t>pairwise</a:t>
            </a:r>
            <a:r>
              <a:rPr lang="en-US" sz="4800" dirty="0">
                <a:solidFill>
                  <a:srgbClr val="B90195"/>
                </a:solidFill>
                <a:latin typeface="Comic Sans MS" pitchFamily="-128" charset="0"/>
              </a:rPr>
              <a:t> disjoin</a:t>
            </a:r>
            <a:r>
              <a:rPr lang="en-US" sz="4800" dirty="0">
                <a:solidFill>
                  <a:schemeClr val="accent6"/>
                </a:solidFill>
                <a:latin typeface="Comic Sans MS" pitchFamily="-128" charset="0"/>
              </a:rPr>
              <a:t>t</a:t>
            </a:r>
            <a:r>
              <a:rPr lang="en-US" sz="4800" dirty="0">
                <a:latin typeface="Comic Sans MS" pitchFamily="-128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-128" charset="0"/>
              </a:rPr>
              <a:t>A</a:t>
            </a:r>
            <a:r>
              <a:rPr lang="en-US" sz="4800" baseline="-25000" dirty="0">
                <a:solidFill>
                  <a:srgbClr val="0000FF"/>
                </a:solidFill>
                <a:latin typeface="Comic Sans MS" pitchFamily="-128" charset="0"/>
              </a:rPr>
              <a:t>0</a:t>
            </a:r>
            <a:r>
              <a:rPr lang="en-US" sz="4800" dirty="0">
                <a:solidFill>
                  <a:srgbClr val="0000FF"/>
                </a:solidFill>
                <a:latin typeface="Comic Sans MS" pitchFamily="-128" charset="0"/>
              </a:rPr>
              <a:t>,A</a:t>
            </a:r>
            <a:r>
              <a:rPr lang="en-US" sz="4800" baseline="-25000" dirty="0">
                <a:solidFill>
                  <a:srgbClr val="0000FF"/>
                </a:solidFill>
                <a:latin typeface="Comic Sans MS" pitchFamily="-128" charset="0"/>
              </a:rPr>
              <a:t>1</a:t>
            </a:r>
            <a:r>
              <a:rPr lang="en-US" sz="4800" dirty="0">
                <a:solidFill>
                  <a:srgbClr val="0000FF"/>
                </a:solidFill>
                <a:latin typeface="Comic Sans MS" pitchFamily="-128" charset="0"/>
              </a:rPr>
              <a:t>,…</a:t>
            </a: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228600" y="2514600"/>
            <a:ext cx="8610600" cy="2362200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581154"/>
              </p:ext>
            </p:extLst>
          </p:nvPr>
        </p:nvGraphicFramePr>
        <p:xfrm>
          <a:off x="332581" y="2514600"/>
          <a:ext cx="8478837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39" name="Equation" r:id="rId4" imgW="1943100" imgH="558800" progId="Equation.DSMT4">
                  <p:embed/>
                </p:oleObj>
              </mc:Choice>
              <mc:Fallback>
                <p:oleObj name="Equation" r:id="rId4" imgW="1943100" imgH="558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581" y="2514600"/>
                        <a:ext cx="8478837" cy="243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samplespace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5410200" cy="914400"/>
          </a:xfrm>
          <a:noFill/>
        </p:spPr>
        <p:txBody>
          <a:bodyPr/>
          <a:lstStyle/>
          <a:p>
            <a:pPr eaLnBrk="1" hangingPunct="1"/>
            <a:r>
              <a:rPr lang="en-US" sz="4400" dirty="0" smtClean="0">
                <a:latin typeface="Comic Sans MS" pitchFamily="-128" charset="0"/>
              </a:rPr>
              <a:t>Probability Spaces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52400" y="1143000"/>
            <a:ext cx="8763000" cy="5029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AutoNum type="arabicParenR"/>
            </a:pPr>
            <a:r>
              <a:rPr lang="en-US" sz="4400" dirty="0" smtClean="0">
                <a:latin typeface="Comic Sans MS" pitchFamily="-128" charset="0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28" charset="0"/>
              </a:rPr>
              <a:t>Sample space</a:t>
            </a:r>
            <a:r>
              <a:rPr lang="en-US" sz="4400" dirty="0">
                <a:latin typeface="Comic Sans MS" pitchFamily="-128" charset="0"/>
              </a:rPr>
              <a:t> </a:t>
            </a:r>
            <a:r>
              <a:rPr lang="en-US" sz="4400" b="1" dirty="0" smtClean="0">
                <a:solidFill>
                  <a:srgbClr val="0000E5"/>
                </a:solidFill>
                <a:latin typeface="Comic Sans MS" pitchFamily="-128" charset="0"/>
                <a:sym typeface="Euclid Math One" pitchFamily="18" charset="2"/>
              </a:rPr>
              <a:t></a:t>
            </a:r>
            <a:r>
              <a:rPr lang="en-US" sz="4400" dirty="0" smtClean="0">
                <a:latin typeface="Comic Sans MS" pitchFamily="-128" charset="0"/>
                <a:sym typeface="Euclid Math One" pitchFamily="18" charset="2"/>
              </a:rPr>
              <a:t> of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outcomes</a:t>
            </a:r>
            <a:endParaRPr lang="en-US" sz="4400" dirty="0" smtClean="0">
              <a:latin typeface="Comic Sans MS" pitchFamily="-128" charset="0"/>
              <a:sym typeface="Euclid Math One" pitchFamily="18" charset="2"/>
            </a:endParaRPr>
          </a:p>
          <a:p>
            <a:pPr marL="609600" indent="-609600" eaLnBrk="1" hangingPunct="1">
              <a:lnSpc>
                <a:spcPct val="90000"/>
              </a:lnSpc>
              <a:buFontTx/>
              <a:buAutoNum type="arabicParenR"/>
            </a:pPr>
            <a:r>
              <a:rPr lang="en-US" sz="4400" dirty="0" smtClean="0">
                <a:latin typeface="Comic Sans MS" pitchFamily="-128" charset="0"/>
                <a:sym typeface="Euclid Math One" pitchFamily="18" charset="2"/>
              </a:rPr>
              <a:t> </a:t>
            </a:r>
            <a:r>
              <a:rPr lang="en-US" sz="4400" dirty="0" smtClean="0">
                <a:latin typeface="Comic Sans MS"/>
                <a:cs typeface="Comic Sans MS"/>
                <a:sym typeface="Euclid Math One" pitchFamily="18" charset="2"/>
              </a:rPr>
              <a:t>sigma field </a:t>
            </a:r>
            <a:r>
              <a:rPr lang="en-US" sz="4400" dirty="0" smtClean="0">
                <a:solidFill>
                  <a:srgbClr val="0000FF"/>
                </a:solidFill>
                <a:latin typeface="Brush Script MT Italic"/>
                <a:cs typeface="Brush Script MT Italic"/>
                <a:sym typeface="Euclid Math One" pitchFamily="18" charset="2"/>
              </a:rPr>
              <a:t>E</a:t>
            </a:r>
            <a:r>
              <a:rPr lang="en-US" sz="4400" dirty="0" smtClean="0">
                <a:latin typeface="Comic Sans MS"/>
                <a:cs typeface="Comic Sans MS"/>
                <a:sym typeface="Euclid Math One" pitchFamily="18" charset="2"/>
              </a:rPr>
              <a:t> of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  <a:sym typeface="Euclid Math One" pitchFamily="18" charset="2"/>
              </a:rPr>
              <a:t>events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arenR"/>
            </a:pPr>
            <a:r>
              <a:rPr lang="en-US" sz="4400" dirty="0" smtClean="0">
                <a:latin typeface="Comic Sans MS" pitchFamily="-128" charset="0"/>
                <a:sym typeface="Euclid Math One" pitchFamily="18" charset="2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Probability function,</a:t>
            </a:r>
            <a:r>
              <a:rPr lang="en-US" sz="4400" dirty="0" smtClean="0">
                <a:solidFill>
                  <a:schemeClr val="accent2"/>
                </a:solidFill>
                <a:latin typeface="Comic Sans MS" pitchFamily="-128" charset="0"/>
                <a:sym typeface="Euclid Math One" pitchFamily="18" charset="2"/>
              </a:rPr>
              <a:t> </a:t>
            </a:r>
          </a:p>
          <a:p>
            <a:pPr marL="609600" indent="-609600" algn="ctr" eaLnBrk="1" hangingPunct="1">
              <a:lnSpc>
                <a:spcPct val="90000"/>
              </a:lnSpc>
              <a:buFontTx/>
              <a:buNone/>
            </a:pPr>
            <a:r>
              <a:rPr lang="en-US" sz="4800" dirty="0" err="1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Pr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:</a:t>
            </a:r>
            <a:r>
              <a:rPr lang="en-US" sz="4800" dirty="0">
                <a:cs typeface="Comic Sans MS"/>
                <a:sym typeface="Euclid Math One" pitchFamily="18" charset="2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Brush Script MT Italic"/>
                <a:cs typeface="Brush Script MT Italic"/>
                <a:sym typeface="Euclid Math One" pitchFamily="18" charset="2"/>
              </a:rPr>
              <a:t>E</a:t>
            </a:r>
            <a:r>
              <a:rPr lang="en-US" sz="4800" dirty="0" smtClean="0">
                <a:cs typeface="Comic Sans MS"/>
                <a:sym typeface="Euclid Math One" pitchFamily="18" charset="2"/>
              </a:rPr>
              <a:t> 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 pitchFamily="18" charset="2"/>
              </a:rPr>
              <a:t>→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-128" charset="0"/>
                <a:sym typeface="Symbol" pitchFamily="18" charset="2"/>
              </a:rPr>
              <a:t>[0,1]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4400" dirty="0" smtClean="0">
                <a:latin typeface="Comic Sans MS" pitchFamily="-128" charset="0"/>
                <a:sym typeface="Symbol" pitchFamily="18" charset="2"/>
              </a:rPr>
              <a:t>         (a)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28" charset="0"/>
                <a:sym typeface="Symbol" pitchFamily="18" charset="2"/>
              </a:rPr>
              <a:t>Pr{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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} = 1</a:t>
            </a:r>
            <a:r>
              <a:rPr lang="en-US" sz="4400" dirty="0" smtClean="0">
                <a:latin typeface="Comic Sans MS" pitchFamily="-128" charset="0"/>
                <a:sym typeface="Euclid Math One" pitchFamily="18" charset="2"/>
              </a:rPr>
              <a:t>,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4400" dirty="0" smtClean="0">
                <a:latin typeface="Comic Sans MS" pitchFamily="-128" charset="0"/>
                <a:sym typeface="Symbol" pitchFamily="18" charset="2"/>
              </a:rPr>
              <a:t>         (b) the</a:t>
            </a:r>
            <a:r>
              <a:rPr lang="en-US" sz="4400" dirty="0" smtClean="0">
                <a:solidFill>
                  <a:srgbClr val="006600"/>
                </a:solidFill>
                <a:latin typeface="Comic Sans MS" pitchFamily="-128" charset="0"/>
                <a:sym typeface="Symbol" pitchFamily="18" charset="2"/>
              </a:rPr>
              <a:t>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-128" charset="0"/>
                <a:sym typeface="Symbol" pitchFamily="18" charset="2"/>
              </a:rPr>
              <a:t>Sum Rule.</a:t>
            </a:r>
            <a:endParaRPr lang="en-US" sz="4400" dirty="0" smtClean="0">
              <a:latin typeface="Comic Sans MS" pitchFamily="-128" charset="0"/>
              <a:sym typeface="Symbol" pitchFamily="18" charset="2"/>
            </a:endParaRP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samplespace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  <a:latin typeface="Comic Sans MS" pitchFamily="-128" charset="0"/>
              </a:rPr>
              <a:t>Difference Rule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1279525" y="2246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3485" y="1524000"/>
            <a:ext cx="800591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E5"/>
                </a:solidFill>
                <a:latin typeface="Comic Sans MS" pitchFamily="66" charset="0"/>
              </a:rPr>
              <a:t>Pr{A-B} =</a:t>
            </a:r>
          </a:p>
          <a:p>
            <a:r>
              <a:rPr lang="en-US" sz="7200" dirty="0" smtClean="0">
                <a:solidFill>
                  <a:srgbClr val="0000E5"/>
                </a:solidFill>
                <a:latin typeface="Comic Sans MS" pitchFamily="66" charset="0"/>
              </a:rPr>
              <a:t>   Pr{A</a:t>
            </a:r>
            <a:r>
              <a:rPr lang="en-US" sz="7200" dirty="0" smtClean="0">
                <a:solidFill>
                  <a:srgbClr val="0000E5"/>
                </a:solidFill>
                <a:latin typeface="Comic Sans MS" pitchFamily="66" charset="0"/>
                <a:sym typeface="Euclid Symbol"/>
              </a:rPr>
              <a:t>} - </a:t>
            </a:r>
            <a:r>
              <a:rPr lang="en-US" sz="7200" dirty="0" err="1" smtClean="0">
                <a:solidFill>
                  <a:srgbClr val="0000E5"/>
                </a:solidFill>
                <a:latin typeface="Comic Sans MS" pitchFamily="66" charset="0"/>
                <a:sym typeface="Euclid Symbol"/>
              </a:rPr>
              <a:t>Pr{A</a:t>
            </a:r>
            <a:r>
              <a:rPr lang="en-US" sz="7200" b="1" dirty="0" err="1" smtClean="0">
                <a:solidFill>
                  <a:srgbClr val="0000E5"/>
                </a:solidFill>
                <a:sym typeface="Euclid Symbol"/>
              </a:rPr>
              <a:t>∩</a:t>
            </a:r>
            <a:r>
              <a:rPr lang="en-US" sz="7200" dirty="0" err="1" smtClean="0">
                <a:solidFill>
                  <a:srgbClr val="0000E5"/>
                </a:solidFill>
                <a:latin typeface="Comic Sans MS" pitchFamily="66" charset="0"/>
                <a:sym typeface="Euclid Symbol"/>
              </a:rPr>
              <a:t>B</a:t>
            </a:r>
            <a:r>
              <a:rPr lang="en-US" sz="7200" dirty="0" smtClean="0">
                <a:solidFill>
                  <a:srgbClr val="0000E5"/>
                </a:solidFill>
                <a:latin typeface="Comic Sans MS" pitchFamily="66" charset="0"/>
                <a:sym typeface="Euclid Symbol"/>
              </a:rPr>
              <a:t>}</a:t>
            </a:r>
            <a:endParaRPr lang="en-US" sz="7200" dirty="0" smtClean="0">
              <a:solidFill>
                <a:srgbClr val="0000E5"/>
              </a:solidFill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4114800"/>
            <a:ext cx="8259292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because by Sum Rule:</a:t>
            </a:r>
          </a:p>
          <a:p>
            <a:pPr>
              <a:spcBef>
                <a:spcPts val="1200"/>
              </a:spcBef>
            </a:pPr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</a:rPr>
              <a:t>Pr{A} = </a:t>
            </a:r>
            <a:r>
              <a:rPr lang="en-US" sz="5400" dirty="0" err="1" smtClean="0">
                <a:solidFill>
                  <a:srgbClr val="0000E5"/>
                </a:solidFill>
                <a:latin typeface="Comic Sans MS" pitchFamily="66" charset="0"/>
              </a:rPr>
              <a:t>Pr{A</a:t>
            </a:r>
            <a:r>
              <a:rPr lang="en-US" sz="5400" b="1" dirty="0" err="1" smtClean="0">
                <a:solidFill>
                  <a:srgbClr val="0000E5"/>
                </a:solidFill>
                <a:sym typeface="Euclid Symbol"/>
              </a:rPr>
              <a:t>∩</a:t>
            </a:r>
            <a:r>
              <a:rPr lang="en-US" sz="5400" dirty="0" err="1" smtClean="0">
                <a:solidFill>
                  <a:srgbClr val="0000E5"/>
                </a:solidFill>
                <a:latin typeface="Comic Sans MS" pitchFamily="66" charset="0"/>
                <a:sym typeface="Euclid Symbol"/>
              </a:rPr>
              <a:t>B}+Pr{A</a:t>
            </a:r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  <a:sym typeface="Euclid Symbol"/>
              </a:rPr>
              <a:t>-B}</a:t>
            </a:r>
            <a:endParaRPr lang="en-US" sz="5400" dirty="0" smtClean="0">
              <a:solidFill>
                <a:srgbClr val="0000E5"/>
              </a:solidFill>
              <a:latin typeface="Comic Sans MS" pitchFamily="66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600" y="1371600"/>
            <a:ext cx="8077200" cy="2590800"/>
          </a:xfrm>
          <a:prstGeom prst="rect">
            <a:avLst/>
          </a:prstGeom>
          <a:noFill/>
          <a:ln w="34925">
            <a:solidFill>
              <a:srgbClr val="CC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samplespace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  <a:latin typeface="Comic Sans MS" pitchFamily="-128" charset="0"/>
              </a:rPr>
              <a:t>Inclusion-Exclusion</a:t>
            </a:r>
          </a:p>
        </p:txBody>
      </p:sp>
      <p:pic>
        <p:nvPicPr>
          <p:cNvPr id="27651" name="Picture 3" descr="TP_tmp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2" name="Picture 4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3" name="Rectangle 7"/>
          <p:cNvSpPr>
            <a:spLocks noChangeArrowheads="1"/>
          </p:cNvSpPr>
          <p:nvPr/>
        </p:nvSpPr>
        <p:spPr bwMode="auto">
          <a:xfrm>
            <a:off x="609600" y="1143000"/>
            <a:ext cx="7826181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600" dirty="0" err="1" smtClean="0">
                <a:solidFill>
                  <a:srgbClr val="0000E5"/>
                </a:solidFill>
                <a:latin typeface="Comic Sans MS" pitchFamily="-128" charset="0"/>
              </a:rPr>
              <a:t>Pr{A</a:t>
            </a:r>
            <a:r>
              <a:rPr lang="en-US" sz="9600" b="1" dirty="0" err="1" smtClean="0">
                <a:solidFill>
                  <a:srgbClr val="0000E5"/>
                </a:solidFill>
                <a:latin typeface="Comic Sans MS" pitchFamily="-128" charset="0"/>
                <a:sym typeface="Symbol"/>
              </a:rPr>
              <a:t>∪</a:t>
            </a:r>
            <a:r>
              <a:rPr lang="en-US" sz="9600" dirty="0" err="1" smtClean="0">
                <a:solidFill>
                  <a:srgbClr val="0000E5"/>
                </a:solidFill>
                <a:latin typeface="Comic Sans MS" pitchFamily="-128" charset="0"/>
              </a:rPr>
              <a:t>B</a:t>
            </a:r>
            <a:r>
              <a:rPr lang="en-US" sz="9600" dirty="0" smtClean="0">
                <a:solidFill>
                  <a:srgbClr val="0000E5"/>
                </a:solidFill>
                <a:latin typeface="Comic Sans MS" pitchFamily="-128" charset="0"/>
              </a:rPr>
              <a:t>} =</a:t>
            </a:r>
          </a:p>
          <a:p>
            <a:r>
              <a:rPr lang="en-US" sz="9600" dirty="0" smtClean="0">
                <a:solidFill>
                  <a:srgbClr val="0000E5"/>
                </a:solidFill>
                <a:latin typeface="Comic Sans MS" pitchFamily="-128" charset="0"/>
              </a:rPr>
              <a:t> Pr{A} + Pr{B}</a:t>
            </a:r>
          </a:p>
          <a:p>
            <a:r>
              <a:rPr lang="en-US" sz="9600" dirty="0">
                <a:solidFill>
                  <a:srgbClr val="0000E5"/>
                </a:solidFill>
                <a:latin typeface="Comic Sans MS" pitchFamily="-128" charset="0"/>
              </a:rPr>
              <a:t> </a:t>
            </a:r>
            <a:r>
              <a:rPr lang="en-US" sz="9600" dirty="0" smtClean="0">
                <a:solidFill>
                  <a:srgbClr val="0000E5"/>
                </a:solidFill>
                <a:latin typeface="Comic Sans MS" pitchFamily="-128" charset="0"/>
              </a:rPr>
              <a:t>  -</a:t>
            </a:r>
            <a:r>
              <a:rPr lang="en-US" sz="9600" dirty="0" err="1" smtClean="0">
                <a:solidFill>
                  <a:srgbClr val="0000E5"/>
                </a:solidFill>
                <a:latin typeface="Comic Sans MS" pitchFamily="-128" charset="0"/>
              </a:rPr>
              <a:t>Pr{A</a:t>
            </a:r>
            <a:r>
              <a:rPr lang="en-US" sz="9600" dirty="0" err="1" smtClean="0">
                <a:solidFill>
                  <a:srgbClr val="0000E5"/>
                </a:solidFill>
                <a:latin typeface="Comic Sans MS" pitchFamily="-128" charset="0"/>
                <a:sym typeface="Symbol" pitchFamily="18" charset="2"/>
              </a:rPr>
              <a:t>∩</a:t>
            </a:r>
            <a:r>
              <a:rPr lang="en-US" sz="9600" dirty="0" err="1" smtClean="0">
                <a:solidFill>
                  <a:srgbClr val="0000E5"/>
                </a:solidFill>
                <a:latin typeface="Comic Sans MS" pitchFamily="-128" charset="0"/>
              </a:rPr>
              <a:t>B</a:t>
            </a:r>
            <a:r>
              <a:rPr lang="en-US" sz="9600" dirty="0" smtClean="0">
                <a:solidFill>
                  <a:srgbClr val="0000E5"/>
                </a:solidFill>
                <a:latin typeface="Comic Sans MS" pitchFamily="-128" charset="0"/>
              </a:rPr>
              <a:t>}</a:t>
            </a:r>
            <a:endParaRPr lang="en-US" sz="9600" dirty="0">
              <a:solidFill>
                <a:srgbClr val="0000E5"/>
              </a:solidFill>
              <a:latin typeface="Comic Sans MS" pitchFamily="-128" charset="0"/>
            </a:endParaRPr>
          </a:p>
        </p:txBody>
      </p:sp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samplespace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  <a:latin typeface="Comic Sans MS" pitchFamily="-128" charset="0"/>
              </a:rPr>
              <a:t>Inclusion-Exclusion</a:t>
            </a:r>
          </a:p>
        </p:txBody>
      </p:sp>
      <p:pic>
        <p:nvPicPr>
          <p:cNvPr id="27651" name="Picture 3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2" name="Picture 4" descr="TP_tmp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samplespace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07169" y="1447800"/>
          <a:ext cx="8708231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14" name="Equation" r:id="rId8" imgW="2628900" imgH="1219200" progId="Equation.DSMT4">
                  <p:embed/>
                </p:oleObj>
              </mc:Choice>
              <mc:Fallback>
                <p:oleObj name="Equation" r:id="rId8" imgW="2628900" imgH="1219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9" y="1447800"/>
                        <a:ext cx="8708231" cy="403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&#10;\begin{document}&#10;\[&#10;&#10;\]&#10;\end{document}"/>
  <p:tag name="EMBEDFONTS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&#10;\begin{document}&#10;$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11"/>
  <p:tag name="PICTUREFILESIZE" val="111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&#10;\begin{document}&#10;$ 33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36"/>
  <p:tag name="PICTUREFILESIZE" val="123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&#10;\begin{document}&#10;$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11"/>
  <p:tag name="PICTUREFILESIZE" val="111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&#10;\begin{document}&#10;$ 33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36"/>
  <p:tag name="PICTUREFILESIZE" val="123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&#10;\begin{document}&#10;$ \alpha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13"/>
  <p:tag name="PICTUREFILESIZE" val="110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&#10;\begin{document}&#10;$tt 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16.125"/>
  <p:tag name="PICTUREFILESIZE" val="109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\begin{document}&#10;$ 99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24"/>
  <p:tag name="PICTUREFILESIZE" val="124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&#10;\begin{document}&#10;$ p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11"/>
  <p:tag name="PICTUREFILESIZE" val="110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0"/>
          </a:schemeClr>
        </a:solidFill>
        <a:ln w="28575" cap="flat" cmpd="sng" algn="ctr">
          <a:solidFill>
            <a:srgbClr val="FF00FF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0"/>
          </a:schemeClr>
        </a:solidFill>
        <a:ln w="28575" cap="flat" cmpd="sng" algn="ctr">
          <a:solidFill>
            <a:srgbClr val="FF00FF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14463</TotalTime>
  <Words>288</Words>
  <Application>Microsoft Macintosh PowerPoint</Application>
  <PresentationFormat>On-screen Show (4:3)</PresentationFormat>
  <Paragraphs>64</Paragraphs>
  <Slides>12</Slides>
  <Notes>12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6.042 Lecture Template</vt:lpstr>
      <vt:lpstr>Equation</vt:lpstr>
      <vt:lpstr>PowerPoint Presentation</vt:lpstr>
      <vt:lpstr>Probability Spaces</vt:lpstr>
      <vt:lpstr>Probability Spaces</vt:lpstr>
      <vt:lpstr>Probability Spaces</vt:lpstr>
      <vt:lpstr>Sum Rule</vt:lpstr>
      <vt:lpstr>Probability Spaces</vt:lpstr>
      <vt:lpstr>Difference Rule</vt:lpstr>
      <vt:lpstr>Inclusion-Exclusion</vt:lpstr>
      <vt:lpstr>Inclusion-Exclusion</vt:lpstr>
      <vt:lpstr>The Union Bound</vt:lpstr>
      <vt:lpstr>Monotonicity</vt:lpstr>
      <vt:lpstr>Boole’s Inequality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1782</cp:revision>
  <cp:lastPrinted>2012-04-20T17:51:30Z</cp:lastPrinted>
  <dcterms:created xsi:type="dcterms:W3CDTF">2011-04-15T22:26:53Z</dcterms:created>
  <dcterms:modified xsi:type="dcterms:W3CDTF">2013-04-30T05:39:49Z</dcterms:modified>
</cp:coreProperties>
</file>