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4.xml" ContentType="application/vnd.openxmlformats-officedocument.presentationml.notesSlide+xml"/>
  <Override PartName="/ppt/embeddings/oleObject4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6" r:id="rId16"/>
    <p:sldId id="277" r:id="rId17"/>
    <p:sldId id="271" r:id="rId18"/>
    <p:sldId id="272" r:id="rId19"/>
    <p:sldId id="273" r:id="rId20"/>
    <p:sldId id="279" r:id="rId21"/>
    <p:sldId id="278" r:id="rId22"/>
  </p:sldIdLst>
  <p:sldSz cx="9144000" cy="6858000" type="screen4x3"/>
  <p:notesSz cx="9601200" cy="7315200"/>
  <p:custDataLst>
    <p:tags r:id="rId2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FF00FF"/>
    <a:srgbClr val="000000"/>
    <a:srgbClr val="FF0000"/>
    <a:srgbClr val="FFFF00"/>
    <a:srgbClr val="FFFFCC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32" autoAdjust="0"/>
    <p:restoredTop sz="97554" autoAdjust="0"/>
  </p:normalViewPr>
  <p:slideViewPr>
    <p:cSldViewPr>
      <p:cViewPr>
        <p:scale>
          <a:sx n="130" d="100"/>
          <a:sy n="130" d="100"/>
        </p:scale>
        <p:origin x="40" y="4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596" y="-102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tags" Target="tags/tag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48716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6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FB781C89-9877-4F8B-A2A7-34AB61D05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3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8" y="3474964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4992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E7625D05-B33F-4064-AC10-CB80748B6A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751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1E0E8B-D709-4B51-816B-8B4B5B02533F}" type="slidenum">
              <a:rPr lang="en-US" smtClean="0">
                <a:latin typeface="Times New Roman" pitchFamily="-128" charset="0"/>
              </a:rPr>
              <a:pPr/>
              <a:t>1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3379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C54108-FC32-4667-92AA-75628068EB34}" type="slidenum">
              <a:rPr lang="en-US" smtClean="0">
                <a:latin typeface="Times New Roman" pitchFamily="-128" charset="0"/>
              </a:rPr>
              <a:pPr/>
              <a:t>10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198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4DC5DC-25B7-420A-A18B-F65264A280CC}" type="slidenum">
              <a:rPr lang="en-US" smtClean="0">
                <a:latin typeface="Times New Roman" pitchFamily="-128" charset="0"/>
              </a:rPr>
              <a:pPr/>
              <a:t>11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301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038FFF-199C-4661-BEB7-955A6F45641F}" type="slidenum">
              <a:rPr lang="en-US" smtClean="0">
                <a:latin typeface="Times New Roman" pitchFamily="-128" charset="0"/>
              </a:rPr>
              <a:pPr/>
              <a:t>12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403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FE53C2-4E76-4621-8537-099C43ED8C9E}" type="slidenum">
              <a:rPr lang="en-US" smtClean="0">
                <a:latin typeface="Times New Roman" pitchFamily="-128" charset="0"/>
              </a:rPr>
              <a:pPr/>
              <a:t>13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506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E9DC76-CD7D-440B-955C-A2A1E7218C17}" type="slidenum">
              <a:rPr lang="en-US" smtClean="0">
                <a:latin typeface="Times New Roman" pitchFamily="-128" charset="0"/>
              </a:rPr>
              <a:pPr/>
              <a:t>14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608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F56E70-FF74-4212-861A-3EE8ECF594CA}" type="slidenum">
              <a:rPr lang="en-US" smtClean="0">
                <a:latin typeface="Times New Roman" pitchFamily="-128" charset="0"/>
              </a:rPr>
              <a:pPr/>
              <a:t>15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710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F56E70-FF74-4212-861A-3EE8ECF594CA}" type="slidenum">
              <a:rPr lang="en-US" smtClean="0">
                <a:latin typeface="Times New Roman" pitchFamily="-128" charset="0"/>
              </a:rPr>
              <a:pPr/>
              <a:t>16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710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4D63C9-4720-4BDF-B30C-B01EE7E00D53}" type="slidenum">
              <a:rPr lang="en-US" smtClean="0">
                <a:latin typeface="Times New Roman" pitchFamily="-128" charset="0"/>
              </a:rPr>
              <a:pPr/>
              <a:t>17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18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40FCE9-397A-4D02-8BF6-DBE4FAF0BD6F}" type="slidenum">
              <a:rPr lang="en-US" smtClean="0">
                <a:latin typeface="Times New Roman" pitchFamily="-128" charset="0"/>
              </a:rPr>
              <a:pPr/>
              <a:t>19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DA4425-1A05-4837-9AAE-3A46F6C9D247}" type="slidenum">
              <a:rPr lang="en-US" smtClean="0">
                <a:latin typeface="Times New Roman" pitchFamily="-128" charset="0"/>
              </a:rPr>
              <a:pPr/>
              <a:t>2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3482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8AAF35-D2C8-4850-8ECA-A621D78DABE9}" type="slidenum">
              <a:rPr lang="en-US" smtClean="0">
                <a:latin typeface="Times New Roman" pitchFamily="-128" charset="0"/>
              </a:rPr>
              <a:pPr/>
              <a:t>20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325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8AAF35-D2C8-4850-8ECA-A621D78DABE9}" type="slidenum">
              <a:rPr lang="en-US" smtClean="0">
                <a:latin typeface="Times New Roman" pitchFamily="-128" charset="0"/>
              </a:rPr>
              <a:pPr/>
              <a:t>21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325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9DA24-264C-452E-A180-BFB3D95C1B8B}" type="slidenum">
              <a:rPr lang="en-US" smtClean="0">
                <a:latin typeface="Times New Roman" pitchFamily="-128" charset="0"/>
              </a:rPr>
              <a:pPr/>
              <a:t>3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3584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6EA79B-30CC-4407-870A-4C5CFDD125E8}" type="slidenum">
              <a:rPr lang="en-US" smtClean="0">
                <a:latin typeface="Times New Roman" pitchFamily="-128" charset="0"/>
              </a:rPr>
              <a:pPr/>
              <a:t>4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3686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232328-1796-410A-B608-AFD7074E3CAB}" type="slidenum">
              <a:rPr lang="en-US" smtClean="0">
                <a:latin typeface="Times New Roman" pitchFamily="-128" charset="0"/>
              </a:rPr>
              <a:pPr/>
              <a:t>5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3789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4DDE16-6F95-4CDC-AE6F-097D885A7FDE}" type="slidenum">
              <a:rPr lang="en-US" smtClean="0">
                <a:latin typeface="Times New Roman" pitchFamily="-128" charset="0"/>
              </a:rPr>
              <a:pPr/>
              <a:t>6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3891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3A810F-D16C-4779-B7DA-4D2F72993F97}" type="slidenum">
              <a:rPr lang="en-US" smtClean="0">
                <a:latin typeface="Times New Roman" pitchFamily="-128" charset="0"/>
              </a:rPr>
              <a:pPr/>
              <a:t>7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3994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8B0BEEF-C2DE-4F29-8476-BF0810BF419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015DAD-C7EA-479C-B265-688690F4ABDD}" type="slidenum">
              <a:rPr lang="en-US" smtClean="0">
                <a:latin typeface="Times New Roman" pitchFamily="-128" charset="0"/>
              </a:rPr>
              <a:pPr/>
              <a:t>9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096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probintro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696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probintro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probintro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probintro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probintro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probintro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probintro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probintro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probintro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probintro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probintro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29400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probintro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696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696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probintro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probintro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173" name="Picture 12" descr="board"/>
          <p:cNvPicPr>
            <a:picLocks noChangeAspect="1" noChangeArrowheads="1"/>
          </p:cNvPicPr>
          <p:nvPr userDrawn="1"/>
        </p:nvPicPr>
        <p:blipFill>
          <a:blip r:embed="rId18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819400" y="6553200"/>
            <a:ext cx="35814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   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May 1,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6" r:id="rId3"/>
    <p:sldLayoutId id="2147483657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3" r:id="rId15"/>
    <p:sldLayoutId id="2147483677" r:id="rId1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3.jpeg"/><Relationship Id="rId5" Type="http://schemas.openxmlformats.org/officeDocument/2006/relationships/oleObject" Target="../embeddings/oleObject1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5.emf"/><Relationship Id="rId9" Type="http://schemas.openxmlformats.org/officeDocument/2006/relationships/oleObject" Target="../embeddings/oleObject3.bin"/><Relationship Id="rId10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7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04800" y="1600200"/>
            <a:ext cx="8610600" cy="3733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6600" dirty="0" smtClean="0">
                <a:latin typeface="Comic Sans MS" pitchFamily="-128" charset="0"/>
              </a:rPr>
              <a:t>Introduction to</a:t>
            </a:r>
          </a:p>
          <a:p>
            <a:pPr algn="ctr" eaLnBrk="1" hangingPunct="1">
              <a:buFontTx/>
              <a:buNone/>
            </a:pPr>
            <a:r>
              <a:rPr lang="en-US" sz="6600" dirty="0" smtClean="0">
                <a:latin typeface="Comic Sans MS" pitchFamily="-128" charset="0"/>
              </a:rPr>
              <a:t>Probability Theory:</a:t>
            </a:r>
          </a:p>
          <a:p>
            <a:pPr algn="ctr" eaLnBrk="1" hangingPunct="1">
              <a:buFontTx/>
              <a:buNone/>
            </a:pPr>
            <a:r>
              <a:rPr lang="en-US" sz="6600" dirty="0" smtClean="0">
                <a:latin typeface="Comic Sans MS" pitchFamily="-128" charset="0"/>
              </a:rPr>
              <a:t>The Tree Model</a:t>
            </a: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1535113" y="304800"/>
            <a:ext cx="6256337" cy="903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Comic Sans MS" pitchFamily="-128" charset="0"/>
              </a:rPr>
              <a:t>Mathematics for Computer Science</a:t>
            </a:r>
          </a:p>
          <a:p>
            <a:pPr algn="ctr">
              <a:lnSpc>
                <a:spcPct val="70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-128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-128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-128" charset="0"/>
              </a:rPr>
              <a:t>6.042J/18.062J</a:t>
            </a:r>
          </a:p>
        </p:txBody>
      </p:sp>
      <p:sp>
        <p:nvSpPr>
          <p:cNvPr id="5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probintro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6553200" cy="8382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  <a:latin typeface="Comic Sans MS" pitchFamily="-128" charset="0"/>
              </a:rPr>
              <a:t>Analyzing</a:t>
            </a:r>
            <a:r>
              <a:rPr lang="en-US" smtClean="0">
                <a:latin typeface="Comic Sans MS" pitchFamily="-128" charset="0"/>
              </a:rPr>
              <a:t> Monty H</a:t>
            </a:r>
            <a:r>
              <a:rPr lang="en-US" sz="3200" smtClean="0">
                <a:latin typeface="Comic Sans MS" pitchFamily="-128" charset="0"/>
              </a:rPr>
              <a:t>all</a:t>
            </a:r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52400" y="1524000"/>
            <a:ext cx="8839200" cy="3886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sz="3600" dirty="0" smtClean="0">
                <a:latin typeface="Comic Sans MS" pitchFamily="-128" charset="0"/>
              </a:rPr>
              <a:t>Marilyn </a:t>
            </a:r>
            <a:r>
              <a:rPr lang="en-US" sz="3600" dirty="0" err="1" smtClean="0">
                <a:latin typeface="Comic Sans MS" pitchFamily="-128" charset="0"/>
              </a:rPr>
              <a:t>Vos</a:t>
            </a:r>
            <a:r>
              <a:rPr lang="en-US" sz="3600" dirty="0" smtClean="0">
                <a:latin typeface="Comic Sans MS" pitchFamily="-128" charset="0"/>
              </a:rPr>
              <a:t> Savant explained Game</a:t>
            </a:r>
          </a:p>
          <a:p>
            <a:pPr marL="609600" indent="-609600" eaLnBrk="1" hangingPunct="1">
              <a:buFontTx/>
              <a:buNone/>
            </a:pPr>
            <a:r>
              <a:rPr lang="en-US" sz="3600" dirty="0" smtClean="0">
                <a:latin typeface="Comic Sans MS" pitchFamily="-128" charset="0"/>
              </a:rPr>
              <a:t>in magazine -- bombarded by letters</a:t>
            </a:r>
          </a:p>
          <a:p>
            <a:pPr marL="609600" indent="-609600" eaLnBrk="1" hangingPunct="1">
              <a:buFontTx/>
              <a:buNone/>
            </a:pPr>
            <a:r>
              <a:rPr lang="en-US" sz="3600" dirty="0" smtClean="0">
                <a:latin typeface="Comic Sans MS" pitchFamily="-128" charset="0"/>
              </a:rPr>
              <a:t>(even from PhD’s) debating:</a:t>
            </a:r>
          </a:p>
          <a:p>
            <a:pPr marL="609600" indent="-609600" eaLnBrk="1" hangingPunct="1">
              <a:buFontTx/>
              <a:buAutoNum type="arabicParenR"/>
            </a:pPr>
            <a:r>
              <a:rPr lang="en-US" sz="4000" dirty="0" smtClean="0">
                <a:latin typeface="Comic Sans MS" pitchFamily="-128" charset="0"/>
              </a:rPr>
              <a:t> </a:t>
            </a:r>
            <a:r>
              <a:rPr lang="en-US" sz="4000" dirty="0" smtClean="0">
                <a:solidFill>
                  <a:srgbClr val="2D2DB9"/>
                </a:solidFill>
                <a:latin typeface="Comic Sans MS" pitchFamily="-128" charset="0"/>
              </a:rPr>
              <a:t>sticking</a:t>
            </a:r>
            <a:r>
              <a:rPr lang="en-US" sz="4000" dirty="0" smtClean="0">
                <a:solidFill>
                  <a:srgbClr val="CC0000"/>
                </a:solidFill>
                <a:latin typeface="Comic Sans MS" pitchFamily="-128" charset="0"/>
              </a:rPr>
              <a:t> </a:t>
            </a:r>
            <a:r>
              <a:rPr lang="en-US" sz="4000" dirty="0" smtClean="0">
                <a:latin typeface="Comic Sans MS" pitchFamily="-128" charset="0"/>
              </a:rPr>
              <a:t>&amp;</a:t>
            </a:r>
            <a:r>
              <a:rPr lang="en-US" sz="4000" dirty="0" smtClean="0">
                <a:solidFill>
                  <a:srgbClr val="CC0000"/>
                </a:solidFill>
                <a:latin typeface="Comic Sans MS" pitchFamily="-128" charset="0"/>
              </a:rPr>
              <a:t> </a:t>
            </a:r>
            <a:r>
              <a:rPr lang="en-US" sz="4000" dirty="0" smtClean="0">
                <a:solidFill>
                  <a:srgbClr val="2D2DB9"/>
                </a:solidFill>
                <a:latin typeface="Comic Sans MS" pitchFamily="-128" charset="0"/>
              </a:rPr>
              <a:t>switching</a:t>
            </a:r>
            <a:r>
              <a:rPr lang="en-US" sz="4000" dirty="0" smtClean="0">
                <a:latin typeface="Comic Sans MS" pitchFamily="-128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-128" charset="0"/>
              </a:rPr>
              <a:t>equally good</a:t>
            </a:r>
          </a:p>
          <a:p>
            <a:pPr marL="609600" indent="-609600" eaLnBrk="1" hangingPunct="1">
              <a:buFontTx/>
              <a:buAutoNum type="arabicParenR"/>
            </a:pPr>
            <a:r>
              <a:rPr lang="en-US" sz="4000" dirty="0" smtClean="0">
                <a:latin typeface="Comic Sans MS" pitchFamily="-128" charset="0"/>
              </a:rPr>
              <a:t> </a:t>
            </a:r>
            <a:r>
              <a:rPr lang="en-US" sz="4000" dirty="0" smtClean="0">
                <a:solidFill>
                  <a:srgbClr val="2D2DB9"/>
                </a:solidFill>
                <a:latin typeface="Comic Sans MS" pitchFamily="-128" charset="0"/>
              </a:rPr>
              <a:t>switching</a:t>
            </a:r>
            <a:r>
              <a:rPr lang="en-US" sz="4000" dirty="0" smtClean="0">
                <a:latin typeface="Comic Sans MS" pitchFamily="-128" charset="0"/>
              </a:rPr>
              <a:t> </a:t>
            </a:r>
            <a:r>
              <a:rPr lang="en-US" sz="4000" dirty="0" smtClean="0">
                <a:solidFill>
                  <a:srgbClr val="CC00CC"/>
                </a:solidFill>
                <a:latin typeface="Comic Sans MS" pitchFamily="-128" charset="0"/>
              </a:rPr>
              <a:t>better</a:t>
            </a:r>
            <a:r>
              <a:rPr lang="en-US" sz="4000" dirty="0" smtClean="0">
                <a:latin typeface="Comic Sans MS" pitchFamily="-128" charset="0"/>
              </a:rPr>
              <a:t> 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probintro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81000" y="1828800"/>
            <a:ext cx="8534400" cy="3124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sz="5400" dirty="0" smtClean="0">
                <a:latin typeface="Comic Sans MS" pitchFamily="-128" charset="0"/>
              </a:rPr>
              <a:t>Determine the </a:t>
            </a:r>
            <a:r>
              <a:rPr lang="en-US" sz="5400" dirty="0" smtClean="0">
                <a:solidFill>
                  <a:srgbClr val="7030A0"/>
                </a:solidFill>
                <a:latin typeface="Comic Sans MS" pitchFamily="-128" charset="0"/>
              </a:rPr>
              <a:t>outcomes</a:t>
            </a:r>
            <a:r>
              <a:rPr lang="en-US" sz="5400" dirty="0" smtClean="0">
                <a:latin typeface="Comic Sans MS" pitchFamily="-128" charset="0"/>
              </a:rPr>
              <a:t>.</a:t>
            </a:r>
          </a:p>
          <a:p>
            <a:pPr marL="609600" indent="-609600" eaLnBrk="1" hangingPunct="1">
              <a:buFontTx/>
              <a:buNone/>
            </a:pPr>
            <a:r>
              <a:rPr lang="en-US" sz="5400" dirty="0" smtClean="0">
                <a:latin typeface="Comic Sans MS" pitchFamily="-128" charset="0"/>
              </a:rPr>
              <a:t>-- using a </a:t>
            </a:r>
            <a:r>
              <a:rPr lang="en-US" sz="5400" dirty="0" smtClean="0">
                <a:solidFill>
                  <a:srgbClr val="7030A0"/>
                </a:solidFill>
                <a:latin typeface="Comic Sans MS" pitchFamily="-128" charset="0"/>
              </a:rPr>
              <a:t>tree</a:t>
            </a:r>
            <a:r>
              <a:rPr lang="en-US" sz="5400" dirty="0" smtClean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5400" dirty="0" smtClean="0">
                <a:latin typeface="Comic Sans MS" pitchFamily="-128" charset="0"/>
              </a:rPr>
              <a:t>of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-128" charset="0"/>
              </a:rPr>
              <a:t> </a:t>
            </a:r>
            <a:r>
              <a:rPr lang="en-US" sz="5400" dirty="0" smtClean="0">
                <a:latin typeface="Comic Sans MS" pitchFamily="-128" charset="0"/>
              </a:rPr>
              <a:t>possible   </a:t>
            </a:r>
          </a:p>
          <a:p>
            <a:pPr marL="609600" indent="-609600" eaLnBrk="1" hangingPunct="1">
              <a:buFontTx/>
              <a:buNone/>
            </a:pPr>
            <a:r>
              <a:rPr lang="en-US" sz="5400" dirty="0" smtClean="0">
                <a:latin typeface="Comic Sans MS" pitchFamily="-128" charset="0"/>
              </a:rPr>
              <a:t>    steps can help</a:t>
            </a:r>
          </a:p>
        </p:txBody>
      </p:sp>
      <p:sp>
        <p:nvSpPr>
          <p:cNvPr id="11267" name="Rectangle 8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400" smtClean="0">
                <a:solidFill>
                  <a:schemeClr val="tx1"/>
                </a:solidFill>
                <a:latin typeface="Comic Sans MS" pitchFamily="-128" charset="0"/>
              </a:rPr>
              <a:t>Analyzing</a:t>
            </a:r>
            <a:r>
              <a:rPr lang="en-US" sz="4400" smtClean="0">
                <a:latin typeface="Comic Sans MS" pitchFamily="-128" charset="0"/>
              </a:rPr>
              <a:t> Monty H</a:t>
            </a:r>
            <a:r>
              <a:rPr lang="en-US" sz="3600" smtClean="0">
                <a:latin typeface="Comic Sans MS" pitchFamily="-128" charset="0"/>
              </a:rPr>
              <a:t>all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probintro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6" name="Rectangle 158"/>
          <p:cNvSpPr>
            <a:spLocks noChangeArrowheads="1"/>
          </p:cNvSpPr>
          <p:nvPr/>
        </p:nvSpPr>
        <p:spPr bwMode="auto">
          <a:xfrm>
            <a:off x="6019800" y="1600200"/>
            <a:ext cx="2819400" cy="3200400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2093" name="Text Box 45"/>
          <p:cNvSpPr txBox="1">
            <a:spLocks noChangeArrowheads="1"/>
          </p:cNvSpPr>
          <p:nvPr/>
        </p:nvSpPr>
        <p:spPr bwMode="auto">
          <a:xfrm>
            <a:off x="2644775" y="5197475"/>
            <a:ext cx="10953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omic Sans MS" pitchFamily="-128" charset="0"/>
              </a:rPr>
              <a:t>Door</a:t>
            </a:r>
          </a:p>
          <a:p>
            <a:r>
              <a:rPr lang="en-US" sz="2400" dirty="0">
                <a:latin typeface="Comic Sans MS" pitchFamily="-128" charset="0"/>
              </a:rPr>
              <a:t>Picked</a:t>
            </a:r>
          </a:p>
        </p:txBody>
      </p:sp>
      <p:sp>
        <p:nvSpPr>
          <p:cNvPr id="2094" name="Text Box 46"/>
          <p:cNvSpPr txBox="1">
            <a:spLocks noChangeArrowheads="1"/>
          </p:cNvSpPr>
          <p:nvPr/>
        </p:nvSpPr>
        <p:spPr bwMode="auto">
          <a:xfrm>
            <a:off x="3897313" y="5807075"/>
            <a:ext cx="12636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Door</a:t>
            </a:r>
          </a:p>
          <a:p>
            <a:r>
              <a:rPr lang="en-US" sz="2400">
                <a:latin typeface="Comic Sans MS" pitchFamily="-128" charset="0"/>
              </a:rPr>
              <a:t>Opened</a:t>
            </a:r>
          </a:p>
        </p:txBody>
      </p:sp>
      <p:sp>
        <p:nvSpPr>
          <p:cNvPr id="2092" name="Text Box 44"/>
          <p:cNvSpPr txBox="1">
            <a:spLocks noChangeArrowheads="1"/>
          </p:cNvSpPr>
          <p:nvPr/>
        </p:nvSpPr>
        <p:spPr bwMode="auto">
          <a:xfrm>
            <a:off x="1377950" y="4495800"/>
            <a:ext cx="12890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omic Sans MS" pitchFamily="-128" charset="0"/>
              </a:rPr>
              <a:t>Prize</a:t>
            </a:r>
          </a:p>
          <a:p>
            <a:r>
              <a:rPr lang="en-US" sz="2400" dirty="0">
                <a:latin typeface="Comic Sans MS" pitchFamily="-128" charset="0"/>
              </a:rPr>
              <a:t>location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295400" y="2133600"/>
            <a:ext cx="1524000" cy="2514600"/>
            <a:chOff x="1295400" y="2133600"/>
            <a:chExt cx="1524000" cy="2514600"/>
          </a:xfrm>
        </p:grpSpPr>
        <p:sp>
          <p:nvSpPr>
            <p:cNvPr id="2050" name="Oval 2"/>
            <p:cNvSpPr>
              <a:spLocks noChangeArrowheads="1"/>
            </p:cNvSpPr>
            <p:nvPr/>
          </p:nvSpPr>
          <p:spPr bwMode="auto">
            <a:xfrm>
              <a:off x="1295400" y="33782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-128" charset="0"/>
              </a:endParaRPr>
            </a:p>
          </p:txBody>
        </p:sp>
        <p:sp>
          <p:nvSpPr>
            <p:cNvPr id="2051" name="Oval 3"/>
            <p:cNvSpPr>
              <a:spLocks noChangeArrowheads="1"/>
            </p:cNvSpPr>
            <p:nvPr/>
          </p:nvSpPr>
          <p:spPr bwMode="auto">
            <a:xfrm>
              <a:off x="2590800" y="21336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-128" charset="0"/>
              </a:endParaRPr>
            </a:p>
          </p:txBody>
        </p:sp>
        <p:sp>
          <p:nvSpPr>
            <p:cNvPr id="2052" name="Oval 4"/>
            <p:cNvSpPr>
              <a:spLocks noChangeArrowheads="1"/>
            </p:cNvSpPr>
            <p:nvPr/>
          </p:nvSpPr>
          <p:spPr bwMode="auto">
            <a:xfrm>
              <a:off x="2667000" y="33782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-128" charset="0"/>
              </a:endParaRPr>
            </a:p>
          </p:txBody>
        </p:sp>
        <p:sp>
          <p:nvSpPr>
            <p:cNvPr id="2053" name="Oval 5"/>
            <p:cNvSpPr>
              <a:spLocks noChangeArrowheads="1"/>
            </p:cNvSpPr>
            <p:nvPr/>
          </p:nvSpPr>
          <p:spPr bwMode="auto">
            <a:xfrm>
              <a:off x="2667000" y="4495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-128" charset="0"/>
              </a:endParaRPr>
            </a:p>
          </p:txBody>
        </p:sp>
        <p:sp>
          <p:nvSpPr>
            <p:cNvPr id="2098" name="Text Box 50"/>
            <p:cNvSpPr txBox="1">
              <a:spLocks noChangeArrowheads="1"/>
            </p:cNvSpPr>
            <p:nvPr/>
          </p:nvSpPr>
          <p:spPr bwMode="auto">
            <a:xfrm>
              <a:off x="2025650" y="2133600"/>
              <a:ext cx="32067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-128" charset="0"/>
                </a:rPr>
                <a:t>1</a:t>
              </a:r>
            </a:p>
          </p:txBody>
        </p:sp>
        <p:sp>
          <p:nvSpPr>
            <p:cNvPr id="2100" name="Text Box 52"/>
            <p:cNvSpPr txBox="1">
              <a:spLocks noChangeArrowheads="1"/>
            </p:cNvSpPr>
            <p:nvPr/>
          </p:nvSpPr>
          <p:spPr bwMode="auto">
            <a:xfrm>
              <a:off x="2057400" y="2971800"/>
              <a:ext cx="3698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-128" charset="0"/>
                </a:rPr>
                <a:t>2</a:t>
              </a:r>
            </a:p>
          </p:txBody>
        </p:sp>
        <p:sp>
          <p:nvSpPr>
            <p:cNvPr id="2101" name="Text Box 53"/>
            <p:cNvSpPr txBox="1">
              <a:spLocks noChangeArrowheads="1"/>
            </p:cNvSpPr>
            <p:nvPr/>
          </p:nvSpPr>
          <p:spPr bwMode="auto">
            <a:xfrm>
              <a:off x="2057400" y="3657600"/>
              <a:ext cx="3698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-128" charset="0"/>
                </a:rPr>
                <a:t>3</a:t>
              </a:r>
            </a:p>
          </p:txBody>
        </p:sp>
        <p:cxnSp>
          <p:nvCxnSpPr>
            <p:cNvPr id="2102" name="AutoShape 54"/>
            <p:cNvCxnSpPr>
              <a:cxnSpLocks noChangeShapeType="1"/>
              <a:stCxn id="2050" idx="6"/>
              <a:endCxn id="2051" idx="2"/>
            </p:cNvCxnSpPr>
            <p:nvPr/>
          </p:nvCxnSpPr>
          <p:spPr bwMode="auto">
            <a:xfrm flipV="1">
              <a:off x="1462088" y="2209800"/>
              <a:ext cx="1114425" cy="124460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03" name="AutoShape 55"/>
            <p:cNvCxnSpPr>
              <a:cxnSpLocks noChangeShapeType="1"/>
              <a:stCxn id="2050" idx="6"/>
              <a:endCxn id="2052" idx="2"/>
            </p:cNvCxnSpPr>
            <p:nvPr/>
          </p:nvCxnSpPr>
          <p:spPr bwMode="auto">
            <a:xfrm>
              <a:off x="1462088" y="3454400"/>
              <a:ext cx="1190625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04" name="AutoShape 56"/>
            <p:cNvCxnSpPr>
              <a:cxnSpLocks noChangeShapeType="1"/>
              <a:stCxn id="2050" idx="6"/>
              <a:endCxn id="2053" idx="2"/>
            </p:cNvCxnSpPr>
            <p:nvPr/>
          </p:nvCxnSpPr>
          <p:spPr bwMode="auto">
            <a:xfrm>
              <a:off x="1462088" y="3454400"/>
              <a:ext cx="1190625" cy="111760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9" name="Group 8"/>
          <p:cNvGrpSpPr/>
          <p:nvPr/>
        </p:nvGrpSpPr>
        <p:grpSpPr>
          <a:xfrm>
            <a:off x="2757488" y="1066800"/>
            <a:ext cx="1071562" cy="1219200"/>
            <a:chOff x="2757488" y="1066800"/>
            <a:chExt cx="1071562" cy="1219200"/>
          </a:xfrm>
        </p:grpSpPr>
        <p:sp>
          <p:nvSpPr>
            <p:cNvPr id="2065" name="Oval 17"/>
            <p:cNvSpPr>
              <a:spLocks noChangeArrowheads="1"/>
            </p:cNvSpPr>
            <p:nvPr/>
          </p:nvSpPr>
          <p:spPr bwMode="auto">
            <a:xfrm>
              <a:off x="3676650" y="12954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-128" charset="0"/>
              </a:endParaRPr>
            </a:p>
          </p:txBody>
        </p:sp>
        <p:sp>
          <p:nvSpPr>
            <p:cNvPr id="2066" name="Oval 18"/>
            <p:cNvSpPr>
              <a:spLocks noChangeArrowheads="1"/>
            </p:cNvSpPr>
            <p:nvPr/>
          </p:nvSpPr>
          <p:spPr bwMode="auto">
            <a:xfrm>
              <a:off x="3676650" y="17145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-128" charset="0"/>
              </a:endParaRPr>
            </a:p>
          </p:txBody>
        </p:sp>
        <p:sp>
          <p:nvSpPr>
            <p:cNvPr id="2067" name="Oval 19"/>
            <p:cNvSpPr>
              <a:spLocks noChangeArrowheads="1"/>
            </p:cNvSpPr>
            <p:nvPr/>
          </p:nvSpPr>
          <p:spPr bwMode="auto">
            <a:xfrm>
              <a:off x="3676650" y="21336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-128" charset="0"/>
              </a:endParaRPr>
            </a:p>
          </p:txBody>
        </p:sp>
        <p:sp>
          <p:nvSpPr>
            <p:cNvPr id="2099" name="Text Box 51"/>
            <p:cNvSpPr txBox="1">
              <a:spLocks noChangeArrowheads="1"/>
            </p:cNvSpPr>
            <p:nvPr/>
          </p:nvSpPr>
          <p:spPr bwMode="auto">
            <a:xfrm>
              <a:off x="3429000" y="1066800"/>
              <a:ext cx="32067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-128" charset="0"/>
                </a:rPr>
                <a:t>1</a:t>
              </a:r>
            </a:p>
          </p:txBody>
        </p:sp>
        <p:cxnSp>
          <p:nvCxnSpPr>
            <p:cNvPr id="2105" name="AutoShape 57"/>
            <p:cNvCxnSpPr>
              <a:cxnSpLocks noChangeShapeType="1"/>
              <a:stCxn id="2051" idx="6"/>
              <a:endCxn id="2065" idx="2"/>
            </p:cNvCxnSpPr>
            <p:nvPr/>
          </p:nvCxnSpPr>
          <p:spPr bwMode="auto">
            <a:xfrm flipV="1">
              <a:off x="2757488" y="1371600"/>
              <a:ext cx="904875" cy="83820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06" name="AutoShape 58"/>
            <p:cNvCxnSpPr>
              <a:cxnSpLocks noChangeShapeType="1"/>
              <a:stCxn id="2051" idx="6"/>
              <a:endCxn id="2066" idx="2"/>
            </p:cNvCxnSpPr>
            <p:nvPr/>
          </p:nvCxnSpPr>
          <p:spPr bwMode="auto">
            <a:xfrm flipV="1">
              <a:off x="2757488" y="1790700"/>
              <a:ext cx="904875" cy="41910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07" name="AutoShape 59"/>
            <p:cNvCxnSpPr>
              <a:cxnSpLocks noChangeShapeType="1"/>
              <a:stCxn id="2051" idx="6"/>
              <a:endCxn id="2067" idx="2"/>
            </p:cNvCxnSpPr>
            <p:nvPr/>
          </p:nvCxnSpPr>
          <p:spPr bwMode="auto">
            <a:xfrm>
              <a:off x="2757488" y="2209800"/>
              <a:ext cx="904875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135" name="Text Box 87"/>
            <p:cNvSpPr txBox="1">
              <a:spLocks noChangeArrowheads="1"/>
            </p:cNvSpPr>
            <p:nvPr/>
          </p:nvSpPr>
          <p:spPr bwMode="auto">
            <a:xfrm>
              <a:off x="3429000" y="1828800"/>
              <a:ext cx="3698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-128" charset="0"/>
                </a:rPr>
                <a:t>3</a:t>
              </a:r>
            </a:p>
          </p:txBody>
        </p:sp>
        <p:sp>
          <p:nvSpPr>
            <p:cNvPr id="2138" name="Text Box 90"/>
            <p:cNvSpPr txBox="1">
              <a:spLocks noChangeArrowheads="1"/>
            </p:cNvSpPr>
            <p:nvPr/>
          </p:nvSpPr>
          <p:spPr bwMode="auto">
            <a:xfrm>
              <a:off x="3429000" y="1447800"/>
              <a:ext cx="3698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-128" charset="0"/>
                </a:rPr>
                <a:t>2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843338" y="533400"/>
            <a:ext cx="1395412" cy="1752600"/>
            <a:chOff x="3843338" y="533400"/>
            <a:chExt cx="1395412" cy="1752600"/>
          </a:xfrm>
        </p:grpSpPr>
        <p:sp>
          <p:nvSpPr>
            <p:cNvPr id="2139" name="Text Box 91"/>
            <p:cNvSpPr txBox="1">
              <a:spLocks noChangeArrowheads="1"/>
            </p:cNvSpPr>
            <p:nvPr/>
          </p:nvSpPr>
          <p:spPr bwMode="auto">
            <a:xfrm>
              <a:off x="4806950" y="533400"/>
              <a:ext cx="3698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-128" charset="0"/>
                </a:rPr>
                <a:t>2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843338" y="914400"/>
              <a:ext cx="1395412" cy="1371600"/>
              <a:chOff x="3843338" y="914400"/>
              <a:chExt cx="1395412" cy="1371600"/>
            </a:xfrm>
          </p:grpSpPr>
          <p:sp>
            <p:nvSpPr>
              <p:cNvPr id="2077" name="Oval 29"/>
              <p:cNvSpPr>
                <a:spLocks noChangeArrowheads="1"/>
              </p:cNvSpPr>
              <p:nvPr/>
            </p:nvSpPr>
            <p:spPr bwMode="auto">
              <a:xfrm>
                <a:off x="5086350" y="9144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-128" charset="0"/>
                </a:endParaRPr>
              </a:p>
            </p:txBody>
          </p:sp>
          <p:sp>
            <p:nvSpPr>
              <p:cNvPr id="2078" name="Oval 30"/>
              <p:cNvSpPr>
                <a:spLocks noChangeArrowheads="1"/>
              </p:cNvSpPr>
              <p:nvPr/>
            </p:nvSpPr>
            <p:spPr bwMode="auto">
              <a:xfrm>
                <a:off x="5086350" y="13208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-128" charset="0"/>
                </a:endParaRPr>
              </a:p>
            </p:txBody>
          </p:sp>
          <p:sp>
            <p:nvSpPr>
              <p:cNvPr id="2079" name="Oval 31"/>
              <p:cNvSpPr>
                <a:spLocks noChangeArrowheads="1"/>
              </p:cNvSpPr>
              <p:nvPr/>
            </p:nvSpPr>
            <p:spPr bwMode="auto">
              <a:xfrm>
                <a:off x="5086350" y="17272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-128" charset="0"/>
                </a:endParaRPr>
              </a:p>
            </p:txBody>
          </p:sp>
          <p:sp>
            <p:nvSpPr>
              <p:cNvPr id="2080" name="Oval 32"/>
              <p:cNvSpPr>
                <a:spLocks noChangeArrowheads="1"/>
              </p:cNvSpPr>
              <p:nvPr/>
            </p:nvSpPr>
            <p:spPr bwMode="auto">
              <a:xfrm>
                <a:off x="5086350" y="21336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-128" charset="0"/>
                </a:endParaRPr>
              </a:p>
            </p:txBody>
          </p:sp>
          <p:cxnSp>
            <p:nvCxnSpPr>
              <p:cNvPr id="2114" name="AutoShape 66"/>
              <p:cNvCxnSpPr>
                <a:cxnSpLocks noChangeShapeType="1"/>
                <a:stCxn id="2065" idx="6"/>
                <a:endCxn id="2077" idx="2"/>
              </p:cNvCxnSpPr>
              <p:nvPr/>
            </p:nvCxnSpPr>
            <p:spPr bwMode="auto">
              <a:xfrm flipV="1">
                <a:off x="3843338" y="990600"/>
                <a:ext cx="1228725" cy="381000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115" name="AutoShape 67"/>
              <p:cNvCxnSpPr>
                <a:cxnSpLocks noChangeShapeType="1"/>
                <a:stCxn id="2065" idx="6"/>
                <a:endCxn id="2078" idx="2"/>
              </p:cNvCxnSpPr>
              <p:nvPr/>
            </p:nvCxnSpPr>
            <p:spPr bwMode="auto">
              <a:xfrm>
                <a:off x="3843338" y="1371600"/>
                <a:ext cx="1228725" cy="25400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116" name="AutoShape 68"/>
              <p:cNvCxnSpPr>
                <a:cxnSpLocks noChangeShapeType="1"/>
                <a:stCxn id="2066" idx="6"/>
                <a:endCxn id="2079" idx="2"/>
              </p:cNvCxnSpPr>
              <p:nvPr/>
            </p:nvCxnSpPr>
            <p:spPr bwMode="auto">
              <a:xfrm>
                <a:off x="3843338" y="1790700"/>
                <a:ext cx="1228725" cy="12700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117" name="AutoShape 69"/>
              <p:cNvCxnSpPr>
                <a:cxnSpLocks noChangeShapeType="1"/>
                <a:stCxn id="2067" idx="6"/>
                <a:endCxn id="2080" idx="2"/>
              </p:cNvCxnSpPr>
              <p:nvPr/>
            </p:nvCxnSpPr>
            <p:spPr bwMode="auto">
              <a:xfrm>
                <a:off x="3843338" y="2209800"/>
                <a:ext cx="1228725" cy="0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2141" name="Text Box 93"/>
              <p:cNvSpPr txBox="1">
                <a:spLocks noChangeArrowheads="1"/>
              </p:cNvSpPr>
              <p:nvPr/>
            </p:nvSpPr>
            <p:spPr bwMode="auto">
              <a:xfrm>
                <a:off x="4806950" y="990600"/>
                <a:ext cx="369888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Comic Sans MS" pitchFamily="-128" charset="0"/>
                  </a:rPr>
                  <a:t>3</a:t>
                </a:r>
              </a:p>
            </p:txBody>
          </p:sp>
          <p:sp>
            <p:nvSpPr>
              <p:cNvPr id="2142" name="Text Box 94"/>
              <p:cNvSpPr txBox="1">
                <a:spLocks noChangeArrowheads="1"/>
              </p:cNvSpPr>
              <p:nvPr/>
            </p:nvSpPr>
            <p:spPr bwMode="auto">
              <a:xfrm>
                <a:off x="4806950" y="1447800"/>
                <a:ext cx="369888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Comic Sans MS" pitchFamily="-128" charset="0"/>
                  </a:rPr>
                  <a:t>3</a:t>
                </a:r>
              </a:p>
            </p:txBody>
          </p:sp>
          <p:sp>
            <p:nvSpPr>
              <p:cNvPr id="2143" name="Text Box 95"/>
              <p:cNvSpPr txBox="1">
                <a:spLocks noChangeArrowheads="1"/>
              </p:cNvSpPr>
              <p:nvPr/>
            </p:nvSpPr>
            <p:spPr bwMode="auto">
              <a:xfrm>
                <a:off x="4806950" y="1828800"/>
                <a:ext cx="369888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Comic Sans MS" pitchFamily="-128" charset="0"/>
                  </a:rPr>
                  <a:t>2</a:t>
                </a: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2833688" y="2438400"/>
            <a:ext cx="2405062" cy="3429000"/>
            <a:chOff x="2833688" y="2438400"/>
            <a:chExt cx="2405062" cy="3429000"/>
          </a:xfrm>
        </p:grpSpPr>
        <p:grpSp>
          <p:nvGrpSpPr>
            <p:cNvPr id="6" name="Group 5"/>
            <p:cNvGrpSpPr/>
            <p:nvPr/>
          </p:nvGrpSpPr>
          <p:grpSpPr>
            <a:xfrm>
              <a:off x="2833688" y="2590800"/>
              <a:ext cx="2405062" cy="3276600"/>
              <a:chOff x="2833688" y="2590800"/>
              <a:chExt cx="2405062" cy="3276600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2833688" y="2590800"/>
                <a:ext cx="2405062" cy="3048000"/>
                <a:chOff x="2833688" y="2590800"/>
                <a:chExt cx="2405062" cy="3048000"/>
              </a:xfrm>
            </p:grpSpPr>
            <p:sp>
              <p:nvSpPr>
                <p:cNvPr id="2069" name="Oval 21"/>
                <p:cNvSpPr>
                  <a:spLocks noChangeArrowheads="1"/>
                </p:cNvSpPr>
                <p:nvPr/>
              </p:nvSpPr>
              <p:spPr bwMode="auto">
                <a:xfrm>
                  <a:off x="3676650" y="29591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omic Sans MS" pitchFamily="-128" charset="0"/>
                  </a:endParaRPr>
                </a:p>
              </p:txBody>
            </p:sp>
            <p:sp>
              <p:nvSpPr>
                <p:cNvPr id="2070" name="Oval 22"/>
                <p:cNvSpPr>
                  <a:spLocks noChangeArrowheads="1"/>
                </p:cNvSpPr>
                <p:nvPr/>
              </p:nvSpPr>
              <p:spPr bwMode="auto">
                <a:xfrm>
                  <a:off x="3676650" y="33782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omic Sans MS" pitchFamily="-128" charset="0"/>
                  </a:endParaRPr>
                </a:p>
              </p:txBody>
            </p:sp>
            <p:sp>
              <p:nvSpPr>
                <p:cNvPr id="2071" name="Oval 23"/>
                <p:cNvSpPr>
                  <a:spLocks noChangeArrowheads="1"/>
                </p:cNvSpPr>
                <p:nvPr/>
              </p:nvSpPr>
              <p:spPr bwMode="auto">
                <a:xfrm>
                  <a:off x="3676650" y="37973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omic Sans MS" pitchFamily="-128" charset="0"/>
                  </a:endParaRPr>
                </a:p>
              </p:txBody>
            </p:sp>
            <p:sp>
              <p:nvSpPr>
                <p:cNvPr id="2083" name="Oval 35"/>
                <p:cNvSpPr>
                  <a:spLocks noChangeArrowheads="1"/>
                </p:cNvSpPr>
                <p:nvPr/>
              </p:nvSpPr>
              <p:spPr bwMode="auto">
                <a:xfrm>
                  <a:off x="5086350" y="27432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omic Sans MS" pitchFamily="-128" charset="0"/>
                  </a:endParaRPr>
                </a:p>
              </p:txBody>
            </p:sp>
            <p:sp>
              <p:nvSpPr>
                <p:cNvPr id="2084" name="Oval 36"/>
                <p:cNvSpPr>
                  <a:spLocks noChangeArrowheads="1"/>
                </p:cNvSpPr>
                <p:nvPr/>
              </p:nvSpPr>
              <p:spPr bwMode="auto">
                <a:xfrm>
                  <a:off x="5086350" y="3175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omic Sans MS" pitchFamily="-128" charset="0"/>
                  </a:endParaRPr>
                </a:p>
              </p:txBody>
            </p:sp>
            <p:sp>
              <p:nvSpPr>
                <p:cNvPr id="2085" name="Oval 37"/>
                <p:cNvSpPr>
                  <a:spLocks noChangeArrowheads="1"/>
                </p:cNvSpPr>
                <p:nvPr/>
              </p:nvSpPr>
              <p:spPr bwMode="auto">
                <a:xfrm>
                  <a:off x="5086350" y="35814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omic Sans MS" pitchFamily="-128" charset="0"/>
                  </a:endParaRPr>
                </a:p>
              </p:txBody>
            </p:sp>
            <p:sp>
              <p:nvSpPr>
                <p:cNvPr id="2086" name="Oval 38"/>
                <p:cNvSpPr>
                  <a:spLocks noChangeArrowheads="1"/>
                </p:cNvSpPr>
                <p:nvPr/>
              </p:nvSpPr>
              <p:spPr bwMode="auto">
                <a:xfrm>
                  <a:off x="5086350" y="40386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omic Sans MS" pitchFamily="-128" charset="0"/>
                  </a:endParaRPr>
                </a:p>
              </p:txBody>
            </p:sp>
            <p:sp>
              <p:nvSpPr>
                <p:cNvPr id="2088" name="Oval 40"/>
                <p:cNvSpPr>
                  <a:spLocks noChangeArrowheads="1"/>
                </p:cNvSpPr>
                <p:nvPr/>
              </p:nvSpPr>
              <p:spPr bwMode="auto">
                <a:xfrm>
                  <a:off x="5086350" y="44958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omic Sans MS" pitchFamily="-128" charset="0"/>
                  </a:endParaRPr>
                </a:p>
              </p:txBody>
            </p:sp>
            <p:sp>
              <p:nvSpPr>
                <p:cNvPr id="2089" name="Oval 41"/>
                <p:cNvSpPr>
                  <a:spLocks noChangeArrowheads="1"/>
                </p:cNvSpPr>
                <p:nvPr/>
              </p:nvSpPr>
              <p:spPr bwMode="auto">
                <a:xfrm>
                  <a:off x="5086350" y="49022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omic Sans MS" pitchFamily="-128" charset="0"/>
                  </a:endParaRPr>
                </a:p>
              </p:txBody>
            </p:sp>
            <p:sp>
              <p:nvSpPr>
                <p:cNvPr id="2090" name="Oval 42"/>
                <p:cNvSpPr>
                  <a:spLocks noChangeArrowheads="1"/>
                </p:cNvSpPr>
                <p:nvPr/>
              </p:nvSpPr>
              <p:spPr bwMode="auto">
                <a:xfrm>
                  <a:off x="5086350" y="53086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omic Sans MS" pitchFamily="-128" charset="0"/>
                  </a:endParaRPr>
                </a:p>
              </p:txBody>
            </p:sp>
            <p:cxnSp>
              <p:nvCxnSpPr>
                <p:cNvPr id="2108" name="AutoShape 60"/>
                <p:cNvCxnSpPr>
                  <a:cxnSpLocks noChangeShapeType="1"/>
                  <a:stCxn id="2052" idx="6"/>
                  <a:endCxn id="2069" idx="2"/>
                </p:cNvCxnSpPr>
                <p:nvPr/>
              </p:nvCxnSpPr>
              <p:spPr bwMode="auto">
                <a:xfrm flipV="1">
                  <a:off x="2833688" y="3035300"/>
                  <a:ext cx="828675" cy="419100"/>
                </a:xfrm>
                <a:prstGeom prst="straightConnector1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109" name="AutoShape 61"/>
                <p:cNvCxnSpPr>
                  <a:cxnSpLocks noChangeShapeType="1"/>
                  <a:stCxn id="2052" idx="6"/>
                  <a:endCxn id="2070" idx="2"/>
                </p:cNvCxnSpPr>
                <p:nvPr/>
              </p:nvCxnSpPr>
              <p:spPr bwMode="auto">
                <a:xfrm>
                  <a:off x="2833688" y="3454400"/>
                  <a:ext cx="828675" cy="0"/>
                </a:xfrm>
                <a:prstGeom prst="straightConnector1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110" name="AutoShape 62"/>
                <p:cNvCxnSpPr>
                  <a:cxnSpLocks noChangeShapeType="1"/>
                  <a:stCxn id="2052" idx="6"/>
                  <a:endCxn id="2071" idx="2"/>
                </p:cNvCxnSpPr>
                <p:nvPr/>
              </p:nvCxnSpPr>
              <p:spPr bwMode="auto">
                <a:xfrm>
                  <a:off x="2833688" y="3454400"/>
                  <a:ext cx="828675" cy="419100"/>
                </a:xfrm>
                <a:prstGeom prst="straightConnector1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111" name="AutoShape 63"/>
                <p:cNvCxnSpPr>
                  <a:cxnSpLocks noChangeShapeType="1"/>
                  <a:stCxn id="2053" idx="6"/>
                </p:cNvCxnSpPr>
                <p:nvPr/>
              </p:nvCxnSpPr>
              <p:spPr bwMode="auto">
                <a:xfrm>
                  <a:off x="2833688" y="4572000"/>
                  <a:ext cx="828675" cy="0"/>
                </a:xfrm>
                <a:prstGeom prst="straightConnector1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112" name="AutoShape 64"/>
                <p:cNvCxnSpPr>
                  <a:cxnSpLocks noChangeShapeType="1"/>
                  <a:stCxn id="2053" idx="6"/>
                </p:cNvCxnSpPr>
                <p:nvPr/>
              </p:nvCxnSpPr>
              <p:spPr bwMode="auto">
                <a:xfrm>
                  <a:off x="2833688" y="4572000"/>
                  <a:ext cx="828675" cy="419100"/>
                </a:xfrm>
                <a:prstGeom prst="straightConnector1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113" name="AutoShape 65"/>
                <p:cNvCxnSpPr>
                  <a:cxnSpLocks noChangeShapeType="1"/>
                  <a:stCxn id="2053" idx="6"/>
                </p:cNvCxnSpPr>
                <p:nvPr/>
              </p:nvCxnSpPr>
              <p:spPr bwMode="auto">
                <a:xfrm>
                  <a:off x="2833688" y="4572000"/>
                  <a:ext cx="809625" cy="990600"/>
                </a:xfrm>
                <a:prstGeom prst="straightConnector1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121" name="AutoShape 73"/>
                <p:cNvCxnSpPr>
                  <a:cxnSpLocks noChangeShapeType="1"/>
                  <a:stCxn id="2069" idx="6"/>
                  <a:endCxn id="2083" idx="2"/>
                </p:cNvCxnSpPr>
                <p:nvPr/>
              </p:nvCxnSpPr>
              <p:spPr bwMode="auto">
                <a:xfrm flipV="1">
                  <a:off x="3843338" y="2819400"/>
                  <a:ext cx="1228725" cy="215900"/>
                </a:xfrm>
                <a:prstGeom prst="straightConnector1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122" name="AutoShape 74"/>
                <p:cNvCxnSpPr>
                  <a:cxnSpLocks noChangeShapeType="1"/>
                  <a:stCxn id="2070" idx="6"/>
                  <a:endCxn id="2084" idx="2"/>
                </p:cNvCxnSpPr>
                <p:nvPr/>
              </p:nvCxnSpPr>
              <p:spPr bwMode="auto">
                <a:xfrm flipV="1">
                  <a:off x="3843338" y="3251200"/>
                  <a:ext cx="1228725" cy="203200"/>
                </a:xfrm>
                <a:prstGeom prst="straightConnector1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123" name="AutoShape 75"/>
                <p:cNvCxnSpPr>
                  <a:cxnSpLocks noChangeShapeType="1"/>
                  <a:stCxn id="2070" idx="6"/>
                  <a:endCxn id="2085" idx="2"/>
                </p:cNvCxnSpPr>
                <p:nvPr/>
              </p:nvCxnSpPr>
              <p:spPr bwMode="auto">
                <a:xfrm>
                  <a:off x="3843338" y="3454400"/>
                  <a:ext cx="1228725" cy="203200"/>
                </a:xfrm>
                <a:prstGeom prst="straightConnector1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124" name="AutoShape 76"/>
                <p:cNvCxnSpPr>
                  <a:cxnSpLocks noChangeShapeType="1"/>
                  <a:stCxn id="2071" idx="6"/>
                  <a:endCxn id="2086" idx="2"/>
                </p:cNvCxnSpPr>
                <p:nvPr/>
              </p:nvCxnSpPr>
              <p:spPr bwMode="auto">
                <a:xfrm>
                  <a:off x="3843338" y="3873500"/>
                  <a:ext cx="1228725" cy="241300"/>
                </a:xfrm>
                <a:prstGeom prst="straightConnector1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126" name="AutoShape 78"/>
                <p:cNvCxnSpPr>
                  <a:cxnSpLocks noChangeShapeType="1"/>
                  <a:endCxn id="2090" idx="2"/>
                </p:cNvCxnSpPr>
                <p:nvPr/>
              </p:nvCxnSpPr>
              <p:spPr bwMode="auto">
                <a:xfrm flipV="1">
                  <a:off x="3824288" y="5384800"/>
                  <a:ext cx="1247775" cy="177800"/>
                </a:xfrm>
                <a:prstGeom prst="straightConnector1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127" name="AutoShape 79"/>
                <p:cNvCxnSpPr>
                  <a:cxnSpLocks noChangeShapeType="1"/>
                  <a:endCxn id="2089" idx="2"/>
                </p:cNvCxnSpPr>
                <p:nvPr/>
              </p:nvCxnSpPr>
              <p:spPr bwMode="auto">
                <a:xfrm flipV="1">
                  <a:off x="3843338" y="4978400"/>
                  <a:ext cx="1228725" cy="12700"/>
                </a:xfrm>
                <a:prstGeom prst="straightConnector1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128" name="AutoShape 80"/>
                <p:cNvCxnSpPr>
                  <a:cxnSpLocks noChangeShapeType="1"/>
                  <a:endCxn id="2088" idx="2"/>
                </p:cNvCxnSpPr>
                <p:nvPr/>
              </p:nvCxnSpPr>
              <p:spPr bwMode="auto">
                <a:xfrm>
                  <a:off x="3843338" y="4572000"/>
                  <a:ext cx="1228725" cy="0"/>
                </a:xfrm>
                <a:prstGeom prst="straightConnector1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sp>
              <p:nvSpPr>
                <p:cNvPr id="2131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3429000" y="3048000"/>
                  <a:ext cx="369888" cy="4572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latin typeface="Comic Sans MS" pitchFamily="-128" charset="0"/>
                    </a:rPr>
                    <a:t>2</a:t>
                  </a:r>
                </a:p>
              </p:txBody>
            </p:sp>
            <p:sp>
              <p:nvSpPr>
                <p:cNvPr id="2132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3429000" y="4572000"/>
                  <a:ext cx="369888" cy="4572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latin typeface="Comic Sans MS" pitchFamily="-128" charset="0"/>
                    </a:rPr>
                    <a:t>2</a:t>
                  </a:r>
                </a:p>
              </p:txBody>
            </p:sp>
            <p:sp>
              <p:nvSpPr>
                <p:cNvPr id="2133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3429000" y="2590800"/>
                  <a:ext cx="320675" cy="4572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latin typeface="Comic Sans MS" pitchFamily="-128" charset="0"/>
                    </a:rPr>
                    <a:t>1</a:t>
                  </a:r>
                </a:p>
              </p:txBody>
            </p:sp>
            <p:sp>
              <p:nvSpPr>
                <p:cNvPr id="2134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3429000" y="4114800"/>
                  <a:ext cx="320675" cy="4572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latin typeface="Comic Sans MS" pitchFamily="-128" charset="0"/>
                    </a:rPr>
                    <a:t>1</a:t>
                  </a:r>
                </a:p>
              </p:txBody>
            </p:sp>
            <p:sp>
              <p:nvSpPr>
                <p:cNvPr id="2136" name="Text Box 88"/>
                <p:cNvSpPr txBox="1">
                  <a:spLocks noChangeArrowheads="1"/>
                </p:cNvSpPr>
                <p:nvPr/>
              </p:nvSpPr>
              <p:spPr bwMode="auto">
                <a:xfrm>
                  <a:off x="3429000" y="3429000"/>
                  <a:ext cx="369888" cy="4572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latin typeface="Comic Sans MS" pitchFamily="-128" charset="0"/>
                    </a:rPr>
                    <a:t>3</a:t>
                  </a:r>
                </a:p>
              </p:txBody>
            </p:sp>
            <p:sp>
              <p:nvSpPr>
                <p:cNvPr id="2137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3429000" y="5029200"/>
                  <a:ext cx="369888" cy="4572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latin typeface="Comic Sans MS" pitchFamily="-128" charset="0"/>
                    </a:rPr>
                    <a:t>3</a:t>
                  </a:r>
                </a:p>
              </p:txBody>
            </p:sp>
            <p:sp>
              <p:nvSpPr>
                <p:cNvPr id="2140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4806950" y="4191000"/>
                  <a:ext cx="369888" cy="4572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latin typeface="Comic Sans MS" pitchFamily="-128" charset="0"/>
                    </a:rPr>
                    <a:t>2</a:t>
                  </a:r>
                </a:p>
              </p:txBody>
            </p:sp>
            <p:sp>
              <p:nvSpPr>
                <p:cNvPr id="2145" name="Text Box 97"/>
                <p:cNvSpPr txBox="1">
                  <a:spLocks noChangeArrowheads="1"/>
                </p:cNvSpPr>
                <p:nvPr/>
              </p:nvSpPr>
              <p:spPr bwMode="auto">
                <a:xfrm>
                  <a:off x="4806950" y="3276600"/>
                  <a:ext cx="369888" cy="4572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latin typeface="Comic Sans MS" pitchFamily="-128" charset="0"/>
                    </a:rPr>
                    <a:t>3</a:t>
                  </a:r>
                </a:p>
              </p:txBody>
            </p:sp>
            <p:sp>
              <p:nvSpPr>
                <p:cNvPr id="2147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4806950" y="2819400"/>
                  <a:ext cx="320675" cy="4572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latin typeface="Comic Sans MS" pitchFamily="-128" charset="0"/>
                    </a:rPr>
                    <a:t>1</a:t>
                  </a:r>
                </a:p>
              </p:txBody>
            </p:sp>
            <p:sp>
              <p:nvSpPr>
                <p:cNvPr id="2148" name="Text Box 100"/>
                <p:cNvSpPr txBox="1">
                  <a:spLocks noChangeArrowheads="1"/>
                </p:cNvSpPr>
                <p:nvPr/>
              </p:nvSpPr>
              <p:spPr bwMode="auto">
                <a:xfrm>
                  <a:off x="4806950" y="3657600"/>
                  <a:ext cx="320675" cy="4572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latin typeface="Comic Sans MS" pitchFamily="-128" charset="0"/>
                    </a:rPr>
                    <a:t>1</a:t>
                  </a:r>
                </a:p>
              </p:txBody>
            </p:sp>
            <p:sp>
              <p:nvSpPr>
                <p:cNvPr id="2149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4806950" y="4953000"/>
                  <a:ext cx="369888" cy="4572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latin typeface="Comic Sans MS" pitchFamily="-128" charset="0"/>
                    </a:rPr>
                    <a:t>2</a:t>
                  </a:r>
                </a:p>
              </p:txBody>
            </p:sp>
            <p:sp>
              <p:nvSpPr>
                <p:cNvPr id="2150" name="Text Box 102"/>
                <p:cNvSpPr txBox="1">
                  <a:spLocks noChangeArrowheads="1"/>
                </p:cNvSpPr>
                <p:nvPr/>
              </p:nvSpPr>
              <p:spPr bwMode="auto">
                <a:xfrm>
                  <a:off x="4806950" y="4572000"/>
                  <a:ext cx="320675" cy="4572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latin typeface="Comic Sans MS" pitchFamily="-128" charset="0"/>
                    </a:rPr>
                    <a:t>1</a:t>
                  </a:r>
                </a:p>
              </p:txBody>
            </p:sp>
            <p:grpSp>
              <p:nvGrpSpPr>
                <p:cNvPr id="2" name="Group 157"/>
                <p:cNvGrpSpPr>
                  <a:grpSpLocks/>
                </p:cNvGrpSpPr>
                <p:nvPr/>
              </p:nvGrpSpPr>
              <p:grpSpPr bwMode="auto">
                <a:xfrm>
                  <a:off x="3657600" y="4495800"/>
                  <a:ext cx="152400" cy="1143000"/>
                  <a:chOff x="2304" y="2832"/>
                  <a:chExt cx="96" cy="720"/>
                </a:xfrm>
              </p:grpSpPr>
              <p:sp>
                <p:nvSpPr>
                  <p:cNvPr id="12368" name="Oval 154"/>
                  <p:cNvSpPr>
                    <a:spLocks noChangeArrowheads="1"/>
                  </p:cNvSpPr>
                  <p:nvPr/>
                </p:nvSpPr>
                <p:spPr bwMode="auto">
                  <a:xfrm>
                    <a:off x="2304" y="2832"/>
                    <a:ext cx="96" cy="96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Comic Sans MS" pitchFamily="-128" charset="0"/>
                    </a:endParaRPr>
                  </a:p>
                </p:txBody>
              </p:sp>
              <p:sp>
                <p:nvSpPr>
                  <p:cNvPr id="12369" name="Oval 155"/>
                  <p:cNvSpPr>
                    <a:spLocks noChangeArrowheads="1"/>
                  </p:cNvSpPr>
                  <p:nvPr/>
                </p:nvSpPr>
                <p:spPr bwMode="auto">
                  <a:xfrm>
                    <a:off x="2304" y="3072"/>
                    <a:ext cx="96" cy="96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Comic Sans MS" pitchFamily="-128" charset="0"/>
                    </a:endParaRPr>
                  </a:p>
                </p:txBody>
              </p:sp>
              <p:sp>
                <p:nvSpPr>
                  <p:cNvPr id="12370" name="Oval 156"/>
                  <p:cNvSpPr>
                    <a:spLocks noChangeArrowheads="1"/>
                  </p:cNvSpPr>
                  <p:nvPr/>
                </p:nvSpPr>
                <p:spPr bwMode="auto">
                  <a:xfrm>
                    <a:off x="2304" y="3456"/>
                    <a:ext cx="96" cy="96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Comic Sans MS" pitchFamily="-128" charset="0"/>
                    </a:endParaRPr>
                  </a:p>
                </p:txBody>
              </p:sp>
            </p:grpSp>
          </p:grpSp>
          <p:sp>
            <p:nvSpPr>
              <p:cNvPr id="2091" name="Oval 43"/>
              <p:cNvSpPr>
                <a:spLocks noChangeArrowheads="1"/>
              </p:cNvSpPr>
              <p:nvPr/>
            </p:nvSpPr>
            <p:spPr bwMode="auto">
              <a:xfrm>
                <a:off x="5086350" y="57150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-128" charset="0"/>
                </a:endParaRPr>
              </a:p>
            </p:txBody>
          </p:sp>
          <p:cxnSp>
            <p:nvCxnSpPr>
              <p:cNvPr id="2125" name="AutoShape 77"/>
              <p:cNvCxnSpPr>
                <a:cxnSpLocks noChangeShapeType="1"/>
                <a:endCxn id="2091" idx="2"/>
              </p:cNvCxnSpPr>
              <p:nvPr/>
            </p:nvCxnSpPr>
            <p:spPr bwMode="auto">
              <a:xfrm>
                <a:off x="3824288" y="5562600"/>
                <a:ext cx="1247775" cy="228600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2144" name="Text Box 96"/>
            <p:cNvSpPr txBox="1">
              <a:spLocks noChangeArrowheads="1"/>
            </p:cNvSpPr>
            <p:nvPr/>
          </p:nvSpPr>
          <p:spPr bwMode="auto">
            <a:xfrm>
              <a:off x="4806950" y="2438400"/>
              <a:ext cx="3698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omic Sans MS" pitchFamily="-128" charset="0"/>
                </a:rPr>
                <a:t>3</a:t>
              </a:r>
            </a:p>
          </p:txBody>
        </p:sp>
        <p:sp>
          <p:nvSpPr>
            <p:cNvPr id="2151" name="Text Box 103"/>
            <p:cNvSpPr txBox="1">
              <a:spLocks noChangeArrowheads="1"/>
            </p:cNvSpPr>
            <p:nvPr/>
          </p:nvSpPr>
          <p:spPr bwMode="auto">
            <a:xfrm>
              <a:off x="4806950" y="5334000"/>
              <a:ext cx="32067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omic Sans MS" pitchFamily="-128" charset="0"/>
                </a:rPr>
                <a:t>1</a:t>
              </a:r>
            </a:p>
          </p:txBody>
        </p:sp>
      </p:grpSp>
      <p:sp>
        <p:nvSpPr>
          <p:cNvPr id="2153" name="Text Box 105"/>
          <p:cNvSpPr txBox="1">
            <a:spLocks noChangeArrowheads="1"/>
          </p:cNvSpPr>
          <p:nvPr/>
        </p:nvSpPr>
        <p:spPr bwMode="auto">
          <a:xfrm>
            <a:off x="5334000" y="685800"/>
            <a:ext cx="3063875" cy="566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rgbClr val="CC0000"/>
                </a:solidFill>
                <a:latin typeface="Comic Sans MS" pitchFamily="-128" charset="0"/>
              </a:rPr>
              <a:t>L 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rgbClr val="CC0000"/>
                </a:solidFill>
                <a:latin typeface="Comic Sans MS" pitchFamily="-128" charset="0"/>
              </a:rPr>
              <a:t>L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rgbClr val="008000"/>
                </a:solidFill>
                <a:latin typeface="Comic Sans MS" pitchFamily="-128" charset="0"/>
              </a:rPr>
              <a:t>W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rgbClr val="008000"/>
                </a:solidFill>
                <a:latin typeface="Comic Sans MS" pitchFamily="-128" charset="0"/>
              </a:rPr>
              <a:t>W</a:t>
            </a:r>
          </a:p>
          <a:p>
            <a:pPr>
              <a:lnSpc>
                <a:spcPct val="105000"/>
              </a:lnSpc>
            </a:pPr>
            <a:endParaRPr lang="en-US" sz="1800" b="1" dirty="0">
              <a:latin typeface="Comic Sans MS" pitchFamily="-128" charset="0"/>
            </a:endParaRP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rgbClr val="008000"/>
                </a:solidFill>
                <a:latin typeface="Comic Sans MS" pitchFamily="-128" charset="0"/>
              </a:rPr>
              <a:t>W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rgbClr val="CC0000"/>
                </a:solidFill>
                <a:latin typeface="Comic Sans MS" pitchFamily="-128" charset="0"/>
              </a:rPr>
              <a:t>L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rgbClr val="CC0000"/>
                </a:solidFill>
                <a:latin typeface="Comic Sans MS" pitchFamily="-128" charset="0"/>
              </a:rPr>
              <a:t>L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rgbClr val="008000"/>
                </a:solidFill>
                <a:latin typeface="Comic Sans MS" pitchFamily="-128" charset="0"/>
              </a:rPr>
              <a:t>W</a:t>
            </a:r>
          </a:p>
          <a:p>
            <a:pPr>
              <a:lnSpc>
                <a:spcPct val="105000"/>
              </a:lnSpc>
            </a:pPr>
            <a:endParaRPr lang="en-US" sz="1800" b="1" dirty="0">
              <a:solidFill>
                <a:srgbClr val="008000"/>
              </a:solidFill>
              <a:latin typeface="Comic Sans MS" pitchFamily="-128" charset="0"/>
            </a:endParaRP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rgbClr val="008000"/>
                </a:solidFill>
                <a:latin typeface="Comic Sans MS" pitchFamily="-128" charset="0"/>
              </a:rPr>
              <a:t>W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rgbClr val="008000"/>
                </a:solidFill>
                <a:latin typeface="Comic Sans MS" pitchFamily="-128" charset="0"/>
              </a:rPr>
              <a:t>W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rgbClr val="CC0000"/>
                </a:solidFill>
                <a:latin typeface="Comic Sans MS" pitchFamily="-128" charset="0"/>
              </a:rPr>
              <a:t>L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rgbClr val="CC0000"/>
                </a:solidFill>
                <a:latin typeface="Comic Sans MS" pitchFamily="-128" charset="0"/>
              </a:rPr>
              <a:t>L</a:t>
            </a:r>
          </a:p>
          <a:p>
            <a:pPr>
              <a:lnSpc>
                <a:spcPct val="105000"/>
              </a:lnSpc>
            </a:pPr>
            <a:endParaRPr lang="en-US" sz="2400" b="1" dirty="0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2199" name="Text Box 151"/>
          <p:cNvSpPr txBox="1">
            <a:spLocks noChangeArrowheads="1"/>
          </p:cNvSpPr>
          <p:nvPr/>
        </p:nvSpPr>
        <p:spPr bwMode="auto">
          <a:xfrm>
            <a:off x="6172200" y="1600200"/>
            <a:ext cx="2743200" cy="295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mic Sans MS" pitchFamily="-128" charset="0"/>
              </a:rPr>
              <a:t>SWITCH</a:t>
            </a:r>
          </a:p>
          <a:p>
            <a:r>
              <a:rPr lang="en-US" sz="4800" dirty="0">
                <a:solidFill>
                  <a:srgbClr val="009900"/>
                </a:solidFill>
                <a:latin typeface="Comic Sans MS" pitchFamily="-128" charset="0"/>
              </a:rPr>
              <a:t>Wins:</a:t>
            </a:r>
            <a:r>
              <a:rPr lang="en-US" sz="4800" dirty="0">
                <a:latin typeface="Comic Sans MS" pitchFamily="-128" charset="0"/>
              </a:rPr>
              <a:t> </a:t>
            </a:r>
            <a:r>
              <a:rPr lang="en-US" sz="4800" dirty="0">
                <a:solidFill>
                  <a:srgbClr val="009900"/>
                </a:solidFill>
                <a:latin typeface="Comic Sans MS" pitchFamily="-128" charset="0"/>
              </a:rPr>
              <a:t>6</a:t>
            </a:r>
          </a:p>
          <a:p>
            <a:endParaRPr lang="en-US" sz="4800" dirty="0">
              <a:latin typeface="Comic Sans MS" pitchFamily="-128" charset="0"/>
            </a:endParaRPr>
          </a:p>
          <a:p>
            <a:r>
              <a:rPr lang="en-US" sz="4800" dirty="0">
                <a:solidFill>
                  <a:srgbClr val="33CC33"/>
                </a:solidFill>
                <a:latin typeface="Comic Sans MS" pitchFamily="-128" charset="0"/>
              </a:rPr>
              <a:t> </a:t>
            </a:r>
            <a:r>
              <a:rPr lang="en-US" sz="4800" dirty="0">
                <a:solidFill>
                  <a:srgbClr val="CC0000"/>
                </a:solidFill>
                <a:latin typeface="Comic Sans MS" pitchFamily="-128" charset="0"/>
              </a:rPr>
              <a:t>Lose:</a:t>
            </a:r>
            <a:r>
              <a:rPr lang="en-US" sz="4800" dirty="0">
                <a:latin typeface="Comic Sans MS" pitchFamily="-128" charset="0"/>
              </a:rPr>
              <a:t> </a:t>
            </a:r>
            <a:r>
              <a:rPr lang="en-US" sz="4800" dirty="0">
                <a:solidFill>
                  <a:srgbClr val="CC0000"/>
                </a:solidFill>
                <a:latin typeface="Comic Sans MS" pitchFamily="-128" charset="0"/>
              </a:rPr>
              <a:t>6</a:t>
            </a:r>
          </a:p>
        </p:txBody>
      </p:sp>
      <p:sp>
        <p:nvSpPr>
          <p:cNvPr id="12366" name="Text Box 152"/>
          <p:cNvSpPr txBox="1">
            <a:spLocks noChangeArrowheads="1"/>
          </p:cNvSpPr>
          <p:nvPr/>
        </p:nvSpPr>
        <p:spPr bwMode="auto">
          <a:xfrm>
            <a:off x="1905000" y="101025"/>
            <a:ext cx="617989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Comic Sans MS" pitchFamily="-128" charset="0"/>
              </a:rPr>
              <a:t>Monty Hall </a:t>
            </a:r>
            <a:r>
              <a:rPr lang="en-US" sz="3200" b="1" dirty="0">
                <a:solidFill>
                  <a:srgbClr val="7030A0"/>
                </a:solidFill>
                <a:latin typeface="Comic Sans MS" pitchFamily="-128" charset="0"/>
              </a:rPr>
              <a:t>SWITCH</a:t>
            </a:r>
            <a:r>
              <a:rPr lang="en-US" sz="32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3200" b="1" dirty="0" smtClean="0">
                <a:latin typeface="Comic Sans MS" pitchFamily="-128" charset="0"/>
              </a:rPr>
              <a:t>strategy</a:t>
            </a:r>
            <a:endParaRPr lang="en-US" sz="3200" b="1" dirty="0">
              <a:latin typeface="Comic Sans MS" pitchFamily="-128" charset="0"/>
            </a:endParaRPr>
          </a:p>
        </p:txBody>
      </p:sp>
      <p:sp>
        <p:nvSpPr>
          <p:cNvPr id="8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probintro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1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15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6" grpId="0" animBg="1"/>
      <p:bldP spid="2093" grpId="0"/>
      <p:bldP spid="2094" grpId="0"/>
      <p:bldP spid="2092" grpId="0"/>
      <p:bldP spid="219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52" name="Rectangle 84"/>
          <p:cNvSpPr>
            <a:spLocks noChangeArrowheads="1"/>
          </p:cNvSpPr>
          <p:nvPr/>
        </p:nvSpPr>
        <p:spPr bwMode="auto">
          <a:xfrm>
            <a:off x="6019800" y="1600200"/>
            <a:ext cx="2819400" cy="3200400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13315" name="Text Box 77"/>
          <p:cNvSpPr txBox="1">
            <a:spLocks noChangeArrowheads="1"/>
          </p:cNvSpPr>
          <p:nvPr/>
        </p:nvSpPr>
        <p:spPr bwMode="auto">
          <a:xfrm>
            <a:off x="1676400" y="425450"/>
            <a:ext cx="637065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 dirty="0">
                <a:latin typeface="Comic Sans MS" pitchFamily="-128" charset="0"/>
              </a:rPr>
              <a:t>Monty Hall</a:t>
            </a:r>
            <a:r>
              <a:rPr lang="en-US" sz="36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3600" b="1" dirty="0">
                <a:solidFill>
                  <a:srgbClr val="FF3C3C"/>
                </a:solidFill>
                <a:latin typeface="Comic Sans MS" pitchFamily="-128" charset="0"/>
              </a:rPr>
              <a:t>STICK</a:t>
            </a:r>
            <a:r>
              <a:rPr lang="en-US" sz="3600" b="1" dirty="0">
                <a:solidFill>
                  <a:srgbClr val="CC00CC"/>
                </a:solidFill>
                <a:latin typeface="Comic Sans MS" pitchFamily="-128" charset="0"/>
              </a:rPr>
              <a:t> </a:t>
            </a:r>
            <a:r>
              <a:rPr lang="en-US" sz="3600" b="1" dirty="0" smtClean="0">
                <a:latin typeface="Comic Sans MS" pitchFamily="-128" charset="0"/>
              </a:rPr>
              <a:t>strategy</a:t>
            </a:r>
            <a:endParaRPr lang="en-US" sz="3600" b="1" dirty="0">
              <a:latin typeface="Comic Sans MS" pitchFamily="-128" charset="0"/>
            </a:endParaRPr>
          </a:p>
        </p:txBody>
      </p:sp>
      <p:sp>
        <p:nvSpPr>
          <p:cNvPr id="13316" name="Text Box 82"/>
          <p:cNvSpPr txBox="1">
            <a:spLocks noChangeArrowheads="1"/>
          </p:cNvSpPr>
          <p:nvPr/>
        </p:nvSpPr>
        <p:spPr bwMode="auto">
          <a:xfrm>
            <a:off x="304800" y="2263775"/>
            <a:ext cx="5371983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336600"/>
                </a:solidFill>
                <a:latin typeface="Comic Sans MS" pitchFamily="-128" charset="0"/>
              </a:rPr>
              <a:t>Win</a:t>
            </a:r>
            <a:r>
              <a:rPr lang="en-US" sz="4800" dirty="0">
                <a:latin typeface="Comic Sans MS" pitchFamily="-128" charset="0"/>
              </a:rPr>
              <a:t> by </a:t>
            </a:r>
            <a:r>
              <a:rPr lang="en-US" sz="4800" dirty="0">
                <a:solidFill>
                  <a:srgbClr val="FF3C3C"/>
                </a:solidFill>
                <a:latin typeface="Comic Sans MS" pitchFamily="-128" charset="0"/>
              </a:rPr>
              <a:t>sticking</a:t>
            </a:r>
          </a:p>
          <a:p>
            <a:r>
              <a:rPr lang="en-US" sz="4800" dirty="0" err="1">
                <a:latin typeface="Comic Sans MS" pitchFamily="-128" charset="0"/>
              </a:rPr>
              <a:t>iff</a:t>
            </a:r>
            <a:endParaRPr lang="en-US" sz="4800" dirty="0">
              <a:latin typeface="Comic Sans MS" pitchFamily="-128" charset="0"/>
            </a:endParaRPr>
          </a:p>
          <a:p>
            <a:r>
              <a:rPr lang="en-US" sz="4800" dirty="0">
                <a:solidFill>
                  <a:srgbClr val="CC0000"/>
                </a:solidFill>
                <a:latin typeface="Comic Sans MS" pitchFamily="-128" charset="0"/>
              </a:rPr>
              <a:t>Lose</a:t>
            </a:r>
            <a:r>
              <a:rPr lang="en-US" sz="4800" dirty="0">
                <a:latin typeface="Comic Sans MS" pitchFamily="-128" charset="0"/>
              </a:rPr>
              <a:t> by </a:t>
            </a:r>
            <a:r>
              <a:rPr lang="en-US" sz="4800" dirty="0">
                <a:solidFill>
                  <a:srgbClr val="7030A0"/>
                </a:solidFill>
                <a:latin typeface="Comic Sans MS" pitchFamily="-128" charset="0"/>
              </a:rPr>
              <a:t>switching</a:t>
            </a:r>
            <a:r>
              <a:rPr lang="en-US" sz="4800" dirty="0">
                <a:latin typeface="Comic Sans MS" pitchFamily="-128" charset="0"/>
              </a:rPr>
              <a:t>.</a:t>
            </a:r>
          </a:p>
        </p:txBody>
      </p:sp>
      <p:sp>
        <p:nvSpPr>
          <p:cNvPr id="32851" name="Text Box 83"/>
          <p:cNvSpPr txBox="1">
            <a:spLocks noChangeArrowheads="1"/>
          </p:cNvSpPr>
          <p:nvPr/>
        </p:nvSpPr>
        <p:spPr bwMode="auto">
          <a:xfrm>
            <a:off x="6172200" y="1600200"/>
            <a:ext cx="27432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mic Sans MS" pitchFamily="-128" charset="0"/>
              </a:rPr>
              <a:t>STICK</a:t>
            </a:r>
          </a:p>
          <a:p>
            <a:r>
              <a:rPr lang="en-US" dirty="0">
                <a:solidFill>
                  <a:srgbClr val="CC0000"/>
                </a:solidFill>
                <a:latin typeface="Comic Sans MS" pitchFamily="-128" charset="0"/>
              </a:rPr>
              <a:t>Lose:</a:t>
            </a:r>
            <a:r>
              <a:rPr lang="en-US" dirty="0">
                <a:latin typeface="Comic Sans MS" pitchFamily="-128" charset="0"/>
              </a:rPr>
              <a:t> </a:t>
            </a:r>
            <a:r>
              <a:rPr lang="en-US" dirty="0">
                <a:solidFill>
                  <a:srgbClr val="CC0000"/>
                </a:solidFill>
                <a:latin typeface="Comic Sans MS" pitchFamily="-128" charset="0"/>
              </a:rPr>
              <a:t>6</a:t>
            </a:r>
            <a:endParaRPr lang="en-US" sz="4800" dirty="0">
              <a:solidFill>
                <a:srgbClr val="009900"/>
              </a:solidFill>
              <a:latin typeface="Comic Sans MS" pitchFamily="-128" charset="0"/>
            </a:endParaRPr>
          </a:p>
          <a:p>
            <a:endParaRPr lang="en-US" sz="4800" dirty="0">
              <a:latin typeface="Comic Sans MS" pitchFamily="-128" charset="0"/>
            </a:endParaRPr>
          </a:p>
          <a:p>
            <a:r>
              <a:rPr lang="en-US" dirty="0">
                <a:solidFill>
                  <a:srgbClr val="009900"/>
                </a:solidFill>
                <a:latin typeface="Comic Sans MS" pitchFamily="-128" charset="0"/>
              </a:rPr>
              <a:t>Wins:</a:t>
            </a:r>
            <a:r>
              <a:rPr lang="en-US" dirty="0">
                <a:latin typeface="Comic Sans MS" pitchFamily="-128" charset="0"/>
              </a:rPr>
              <a:t> </a:t>
            </a:r>
            <a:r>
              <a:rPr lang="en-US" dirty="0">
                <a:solidFill>
                  <a:srgbClr val="009900"/>
                </a:solidFill>
                <a:latin typeface="Comic Sans MS" pitchFamily="-128" charset="0"/>
              </a:rPr>
              <a:t>6</a:t>
            </a:r>
            <a:endParaRPr lang="en-US" sz="4800" dirty="0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probintro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52" grpId="0" animBg="1"/>
      <p:bldP spid="3285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533400" y="1600200"/>
            <a:ext cx="8077200" cy="3657600"/>
          </a:xfrm>
          <a:prstGeom prst="rect">
            <a:avLst/>
          </a:prstGeom>
          <a:noFill/>
          <a:ln w="0"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sz="4400" dirty="0" smtClean="0">
                <a:solidFill>
                  <a:srgbClr val="CC0000"/>
                </a:solidFill>
                <a:latin typeface="Comic Sans MS" pitchFamily="-128" charset="0"/>
              </a:rPr>
              <a:t>A false conclusion:</a:t>
            </a:r>
            <a:endParaRPr lang="en-US" sz="4400" dirty="0" smtClean="0">
              <a:latin typeface="Comic Sans MS" pitchFamily="-12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400" dirty="0" smtClean="0">
                <a:solidFill>
                  <a:srgbClr val="FF3C3C"/>
                </a:solidFill>
                <a:latin typeface="Comic Sans MS" pitchFamily="-128" charset="0"/>
              </a:rPr>
              <a:t>sticking</a:t>
            </a:r>
            <a:r>
              <a:rPr lang="en-US" sz="4400" dirty="0" smtClean="0">
                <a:latin typeface="Comic Sans MS" pitchFamily="-128" charset="0"/>
              </a:rPr>
              <a:t> and </a:t>
            </a:r>
            <a:r>
              <a:rPr lang="en-US" sz="4400" dirty="0" smtClean="0">
                <a:solidFill>
                  <a:srgbClr val="7030A0"/>
                </a:solidFill>
                <a:latin typeface="Comic Sans MS" pitchFamily="-128" charset="0"/>
              </a:rPr>
              <a:t>switching</a:t>
            </a:r>
            <a:r>
              <a:rPr lang="en-US" sz="4400" dirty="0" smtClean="0">
                <a:latin typeface="Comic Sans MS" pitchFamily="-128" charset="0"/>
              </a:rPr>
              <a:t> have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400" dirty="0" smtClean="0">
                <a:latin typeface="Comic Sans MS" pitchFamily="-128" charset="0"/>
              </a:rPr>
              <a:t>same # winning outcomes, so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dirty="0" smtClean="0">
                <a:latin typeface="Comic Sans MS" pitchFamily="-128" charset="0"/>
              </a:rPr>
              <a:t>probability of winning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dirty="0" smtClean="0">
                <a:latin typeface="Comic Sans MS" pitchFamily="-128" charset="0"/>
              </a:rPr>
              <a:t>is the same for both: </a:t>
            </a:r>
            <a:r>
              <a:rPr lang="en-US" sz="4800" dirty="0" smtClean="0">
                <a:solidFill>
                  <a:srgbClr val="CC0000"/>
                </a:solidFill>
                <a:latin typeface="Comic Sans MS" pitchFamily="-128" charset="0"/>
              </a:rPr>
              <a:t>1/2</a:t>
            </a:r>
            <a:r>
              <a:rPr lang="en-US" sz="4800" dirty="0" smtClean="0">
                <a:latin typeface="Comic Sans MS" pitchFamily="-128" charset="0"/>
              </a:rPr>
              <a:t>.</a:t>
            </a:r>
            <a:endParaRPr lang="en-US" sz="4800" dirty="0" smtClean="0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14339" name="Rectangle 13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400" smtClean="0">
                <a:solidFill>
                  <a:schemeClr val="tx1"/>
                </a:solidFill>
                <a:latin typeface="Comic Sans MS" pitchFamily="-128" charset="0"/>
              </a:rPr>
              <a:t>Analyzing</a:t>
            </a:r>
            <a:r>
              <a:rPr lang="en-US" sz="4400" smtClean="0">
                <a:latin typeface="Comic Sans MS" pitchFamily="-128" charset="0"/>
              </a:rPr>
              <a:t> Monty H</a:t>
            </a:r>
            <a:r>
              <a:rPr lang="en-US" sz="3600" smtClean="0">
                <a:latin typeface="Comic Sans MS" pitchFamily="-128" charset="0"/>
              </a:rPr>
              <a:t>all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probintro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609600" y="1219200"/>
            <a:ext cx="7924800" cy="4648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4500" dirty="0" smtClean="0">
                <a:solidFill>
                  <a:srgbClr val="C00000"/>
                </a:solidFill>
                <a:latin typeface="Comic Sans MS" pitchFamily="-128" charset="0"/>
              </a:rPr>
              <a:t>Another false argument:</a:t>
            </a:r>
            <a:endParaRPr lang="en-US" sz="4500" dirty="0" smtClean="0">
              <a:solidFill>
                <a:srgbClr val="FF0000"/>
              </a:solidFill>
              <a:latin typeface="Comic Sans MS" pitchFamily="-128" charset="0"/>
            </a:endParaRP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4500" dirty="0" smtClean="0">
                <a:latin typeface="Comic Sans MS" pitchFamily="-128" charset="0"/>
              </a:rPr>
              <a:t>after </a:t>
            </a:r>
            <a:r>
              <a:rPr lang="en-US" sz="4500" dirty="0" smtClean="0">
                <a:latin typeface="Comic Sans MS" pitchFamily="-128" charset="0"/>
              </a:rPr>
              <a:t>door opening, 1 goat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4500" dirty="0" smtClean="0">
                <a:latin typeface="Comic Sans MS" pitchFamily="-128" charset="0"/>
              </a:rPr>
              <a:t>and </a:t>
            </a:r>
            <a:r>
              <a:rPr lang="en-US" sz="4500" dirty="0" smtClean="0">
                <a:latin typeface="Comic Sans MS" pitchFamily="-128" charset="0"/>
              </a:rPr>
              <a:t>1 prize are left</a:t>
            </a:r>
            <a:r>
              <a:rPr lang="en-US" sz="4500" dirty="0" smtClean="0">
                <a:latin typeface="Comic Sans MS" pitchFamily="-128" charset="0"/>
              </a:rPr>
              <a:t>.</a:t>
            </a:r>
            <a:endParaRPr lang="en-US" sz="4500" dirty="0" smtClean="0">
              <a:latin typeface="Comic Sans MS" pitchFamily="-128" charset="0"/>
            </a:endParaRPr>
          </a:p>
        </p:txBody>
      </p:sp>
      <p:sp>
        <p:nvSpPr>
          <p:cNvPr id="15363" name="Rectangle 9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  <a:latin typeface="Comic Sans MS" pitchFamily="-128" charset="0"/>
              </a:rPr>
              <a:t>Analyzing</a:t>
            </a:r>
            <a:r>
              <a:rPr lang="en-US" sz="4400" dirty="0" smtClean="0">
                <a:latin typeface="Comic Sans MS" pitchFamily="-128" charset="0"/>
              </a:rPr>
              <a:t> Monty H</a:t>
            </a:r>
            <a:r>
              <a:rPr lang="en-US" sz="3600" dirty="0" smtClean="0">
                <a:latin typeface="Comic Sans MS" pitchFamily="-128" charset="0"/>
              </a:rPr>
              <a:t>all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probintro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0547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609600" y="1219200"/>
            <a:ext cx="7924800" cy="4648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4500" dirty="0" smtClean="0">
                <a:solidFill>
                  <a:srgbClr val="C00000"/>
                </a:solidFill>
                <a:latin typeface="Comic Sans MS" pitchFamily="-128" charset="0"/>
              </a:rPr>
              <a:t>Another false argument:</a:t>
            </a:r>
            <a:endParaRPr lang="en-US" sz="4500" dirty="0" smtClean="0">
              <a:solidFill>
                <a:srgbClr val="FF0000"/>
              </a:solidFill>
              <a:latin typeface="Comic Sans MS" pitchFamily="-128" charset="0"/>
            </a:endParaRP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4500" dirty="0" smtClean="0">
                <a:latin typeface="Comic Sans MS" pitchFamily="-128" charset="0"/>
              </a:rPr>
              <a:t>after </a:t>
            </a:r>
            <a:r>
              <a:rPr lang="en-US" sz="4500" dirty="0" smtClean="0">
                <a:latin typeface="Comic Sans MS" pitchFamily="-128" charset="0"/>
              </a:rPr>
              <a:t>door opening, 1 goat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4500" dirty="0" smtClean="0">
                <a:latin typeface="Comic Sans MS" pitchFamily="-128" charset="0"/>
              </a:rPr>
              <a:t>and </a:t>
            </a:r>
            <a:r>
              <a:rPr lang="en-US" sz="4500" dirty="0" smtClean="0">
                <a:latin typeface="Comic Sans MS" pitchFamily="-128" charset="0"/>
              </a:rPr>
              <a:t>1 prize are left.  Each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4500" dirty="0" smtClean="0">
                <a:latin typeface="Comic Sans MS" pitchFamily="-128" charset="0"/>
              </a:rPr>
              <a:t>door </a:t>
            </a:r>
            <a:r>
              <a:rPr lang="en-US" sz="4500" dirty="0" smtClean="0">
                <a:latin typeface="Comic Sans MS" pitchFamily="-128" charset="0"/>
              </a:rPr>
              <a:t>is</a:t>
            </a:r>
            <a:r>
              <a:rPr lang="en-US" sz="4500" dirty="0" smtClean="0">
                <a:solidFill>
                  <a:srgbClr val="CC0000"/>
                </a:solidFill>
                <a:latin typeface="Comic Sans MS" pitchFamily="-128" charset="0"/>
              </a:rPr>
              <a:t> </a:t>
            </a:r>
            <a:r>
              <a:rPr lang="en-US" sz="4500" dirty="0" smtClean="0">
                <a:solidFill>
                  <a:srgbClr val="FF0000"/>
                </a:solidFill>
                <a:latin typeface="Comic Sans MS" pitchFamily="-128" charset="0"/>
              </a:rPr>
              <a:t>equally likely</a:t>
            </a:r>
            <a:r>
              <a:rPr lang="en-US" sz="4500" dirty="0" smtClean="0">
                <a:latin typeface="Comic Sans MS" pitchFamily="-128" charset="0"/>
              </a:rPr>
              <a:t> to have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4500" dirty="0" smtClean="0">
                <a:latin typeface="Comic Sans MS" pitchFamily="-128" charset="0"/>
              </a:rPr>
              <a:t>the </a:t>
            </a:r>
            <a:r>
              <a:rPr lang="en-US" sz="4500" dirty="0" smtClean="0">
                <a:latin typeface="Comic Sans MS" pitchFamily="-128" charset="0"/>
              </a:rPr>
              <a:t>prize (by symmetry), so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4500" dirty="0" smtClean="0">
                <a:latin typeface="Comic Sans MS" pitchFamily="-128" charset="0"/>
              </a:rPr>
              <a:t>both strategies win with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4500" dirty="0" smtClean="0">
                <a:latin typeface="Comic Sans MS" pitchFamily="-128" charset="0"/>
              </a:rPr>
              <a:t>probability: </a:t>
            </a:r>
            <a:r>
              <a:rPr lang="en-US" sz="4500" dirty="0" smtClean="0">
                <a:solidFill>
                  <a:srgbClr val="CC0000"/>
                </a:solidFill>
                <a:latin typeface="Comic Sans MS" pitchFamily="-128" charset="0"/>
              </a:rPr>
              <a:t>1/2</a:t>
            </a:r>
            <a:r>
              <a:rPr lang="en-US" sz="4500" dirty="0" smtClean="0">
                <a:latin typeface="Comic Sans MS" pitchFamily="-128" charset="0"/>
              </a:rPr>
              <a:t>.</a:t>
            </a:r>
          </a:p>
        </p:txBody>
      </p:sp>
      <p:sp>
        <p:nvSpPr>
          <p:cNvPr id="15363" name="Rectangle 9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  <a:latin typeface="Comic Sans MS" pitchFamily="-128" charset="0"/>
              </a:rPr>
              <a:t>Analyzing</a:t>
            </a:r>
            <a:r>
              <a:rPr lang="en-US" sz="4400" dirty="0" smtClean="0">
                <a:latin typeface="Comic Sans MS" pitchFamily="-128" charset="0"/>
              </a:rPr>
              <a:t> Monty H</a:t>
            </a:r>
            <a:r>
              <a:rPr lang="en-US" sz="3600" dirty="0" smtClean="0">
                <a:latin typeface="Comic Sans MS" pitchFamily="-128" charset="0"/>
              </a:rPr>
              <a:t>all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probintro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5297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304800" y="2133600"/>
            <a:ext cx="8382000" cy="2590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smtClean="0">
                <a:latin typeface="Comic Sans MS" pitchFamily="-128" charset="0"/>
              </a:rPr>
              <a:t>What’s wrong?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smtClean="0">
                <a:latin typeface="Comic Sans MS" pitchFamily="-128" charset="0"/>
              </a:rPr>
              <a:t>Let’s look at the outcome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smtClean="0">
                <a:latin typeface="Comic Sans MS" pitchFamily="-128" charset="0"/>
              </a:rPr>
              <a:t>tree more carefully.</a:t>
            </a:r>
          </a:p>
        </p:txBody>
      </p:sp>
      <p:sp>
        <p:nvSpPr>
          <p:cNvPr id="16387" name="Rectangle 9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400" smtClean="0">
                <a:solidFill>
                  <a:schemeClr val="tx1"/>
                </a:solidFill>
                <a:latin typeface="Comic Sans MS" pitchFamily="-128" charset="0"/>
              </a:rPr>
              <a:t>Analyzing</a:t>
            </a:r>
            <a:r>
              <a:rPr lang="en-US" sz="4400" smtClean="0">
                <a:latin typeface="Comic Sans MS" pitchFamily="-128" charset="0"/>
              </a:rPr>
              <a:t> Monty H</a:t>
            </a:r>
            <a:r>
              <a:rPr lang="en-US" sz="3600" smtClean="0">
                <a:latin typeface="Comic Sans MS" pitchFamily="-128" charset="0"/>
              </a:rPr>
              <a:t>all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probintro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715000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715000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791200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791200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715000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715000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715000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791200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791200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791200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715000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715000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4" name="Text Box 110"/>
          <p:cNvSpPr txBox="1">
            <a:spLocks noChangeArrowheads="1"/>
          </p:cNvSpPr>
          <p:nvPr/>
        </p:nvSpPr>
        <p:spPr bwMode="auto">
          <a:xfrm>
            <a:off x="6413500" y="2298700"/>
            <a:ext cx="2530475" cy="1404938"/>
          </a:xfrm>
          <a:prstGeom prst="rect">
            <a:avLst/>
          </a:prstGeom>
          <a:noFill/>
          <a:ln w="38100">
            <a:solidFill>
              <a:srgbClr val="0000FF"/>
            </a:solidFill>
            <a:prstDash val="sys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omic Sans MS" pitchFamily="-128" charset="0"/>
              </a:rPr>
              <a:t>W</a:t>
            </a:r>
            <a:r>
              <a:rPr lang="en-US" sz="2800">
                <a:latin typeface="Comic Sans MS" pitchFamily="-128" charset="0"/>
              </a:rPr>
              <a:t>: 6/9  = </a:t>
            </a:r>
            <a:r>
              <a:rPr lang="en-US" sz="2800" b="1">
                <a:solidFill>
                  <a:srgbClr val="008000"/>
                </a:solidFill>
                <a:latin typeface="Comic Sans MS" pitchFamily="-128" charset="0"/>
              </a:rPr>
              <a:t>2/3</a:t>
            </a:r>
          </a:p>
          <a:p>
            <a:endParaRPr lang="en-US" sz="2800">
              <a:latin typeface="Comic Sans MS" pitchFamily="-128" charset="0"/>
            </a:endParaRPr>
          </a:p>
          <a:p>
            <a:r>
              <a:rPr lang="en-US" sz="2800">
                <a:solidFill>
                  <a:srgbClr val="33CC33"/>
                </a:solidFill>
                <a:latin typeface="Comic Sans MS" pitchFamily="-128" charset="0"/>
              </a:rPr>
              <a:t> </a:t>
            </a:r>
            <a:r>
              <a:rPr lang="en-US" sz="2800">
                <a:solidFill>
                  <a:srgbClr val="CC0000"/>
                </a:solidFill>
                <a:latin typeface="Comic Sans MS" pitchFamily="-128" charset="0"/>
              </a:rPr>
              <a:t>L</a:t>
            </a:r>
            <a:r>
              <a:rPr lang="en-US" sz="2800">
                <a:latin typeface="Comic Sans MS" pitchFamily="-128" charset="0"/>
              </a:rPr>
              <a:t>: 6/18 = </a:t>
            </a:r>
            <a:r>
              <a:rPr lang="en-US" sz="2800" b="1">
                <a:solidFill>
                  <a:srgbClr val="CC0000"/>
                </a:solidFill>
                <a:latin typeface="Comic Sans MS" pitchFamily="-128" charset="0"/>
              </a:rPr>
              <a:t>1/3</a:t>
            </a:r>
          </a:p>
        </p:txBody>
      </p:sp>
      <p:sp>
        <p:nvSpPr>
          <p:cNvPr id="17518" name="Text Box 111"/>
          <p:cNvSpPr txBox="1">
            <a:spLocks noChangeArrowheads="1"/>
          </p:cNvSpPr>
          <p:nvPr/>
        </p:nvSpPr>
        <p:spPr bwMode="auto">
          <a:xfrm>
            <a:off x="1828800" y="166688"/>
            <a:ext cx="54483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latin typeface="Comic Sans MS" pitchFamily="-128" charset="0"/>
              </a:rPr>
              <a:t>Monty Hall</a:t>
            </a:r>
            <a:r>
              <a:rPr lang="en-US" sz="28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mic Sans MS" pitchFamily="-128" charset="0"/>
              </a:rPr>
              <a:t>SWITCH</a:t>
            </a:r>
            <a:r>
              <a:rPr lang="en-US" sz="28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2800" b="1" dirty="0" smtClean="0">
                <a:latin typeface="Comic Sans MS" pitchFamily="-128" charset="0"/>
              </a:rPr>
              <a:t>strategy</a:t>
            </a:r>
            <a:endParaRPr lang="en-US" sz="2800" b="1" dirty="0">
              <a:latin typeface="Comic Sans MS" pitchFamily="-128" charset="0"/>
            </a:endParaRP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grpSp>
        <p:nvGrpSpPr>
          <p:cNvPr id="2" name="Group 130"/>
          <p:cNvGrpSpPr>
            <a:grpSpLocks/>
          </p:cNvGrpSpPr>
          <p:nvPr/>
        </p:nvGrpSpPr>
        <p:grpSpPr bwMode="auto">
          <a:xfrm>
            <a:off x="5257800" y="655638"/>
            <a:ext cx="633413" cy="5516562"/>
            <a:chOff x="3312" y="413"/>
            <a:chExt cx="399" cy="3475"/>
          </a:xfrm>
        </p:grpSpPr>
        <p:sp>
          <p:nvSpPr>
            <p:cNvPr id="17525" name="Text Box 118"/>
            <p:cNvSpPr txBox="1">
              <a:spLocks noChangeArrowheads="1"/>
            </p:cNvSpPr>
            <p:nvPr/>
          </p:nvSpPr>
          <p:spPr bwMode="auto">
            <a:xfrm>
              <a:off x="3350" y="413"/>
              <a:ext cx="3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CC0000"/>
                  </a:solidFill>
                  <a:latin typeface="Comic Sans MS" pitchFamily="-128" charset="0"/>
                </a:rPr>
                <a:t>L </a:t>
              </a:r>
            </a:p>
          </p:txBody>
        </p:sp>
        <p:sp>
          <p:nvSpPr>
            <p:cNvPr id="17526" name="Text Box 119"/>
            <p:cNvSpPr txBox="1">
              <a:spLocks noChangeArrowheads="1"/>
            </p:cNvSpPr>
            <p:nvPr/>
          </p:nvSpPr>
          <p:spPr bwMode="auto">
            <a:xfrm>
              <a:off x="3312" y="1872"/>
              <a:ext cx="3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CC0000"/>
                  </a:solidFill>
                  <a:latin typeface="Comic Sans MS" pitchFamily="-128" charset="0"/>
                </a:rPr>
                <a:t>L </a:t>
              </a:r>
            </a:p>
          </p:txBody>
        </p:sp>
        <p:sp>
          <p:nvSpPr>
            <p:cNvPr id="17527" name="Text Box 120"/>
            <p:cNvSpPr txBox="1">
              <a:spLocks noChangeArrowheads="1"/>
            </p:cNvSpPr>
            <p:nvPr/>
          </p:nvSpPr>
          <p:spPr bwMode="auto">
            <a:xfrm>
              <a:off x="3360" y="720"/>
              <a:ext cx="3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CC0000"/>
                  </a:solidFill>
                  <a:latin typeface="Comic Sans MS" pitchFamily="-128" charset="0"/>
                </a:rPr>
                <a:t>L </a:t>
              </a:r>
            </a:p>
          </p:txBody>
        </p:sp>
        <p:sp>
          <p:nvSpPr>
            <p:cNvPr id="17528" name="Text Box 121"/>
            <p:cNvSpPr txBox="1">
              <a:spLocks noChangeArrowheads="1"/>
            </p:cNvSpPr>
            <p:nvPr/>
          </p:nvSpPr>
          <p:spPr bwMode="auto">
            <a:xfrm>
              <a:off x="3312" y="3600"/>
              <a:ext cx="3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CC0000"/>
                  </a:solidFill>
                  <a:latin typeface="Comic Sans MS" pitchFamily="-128" charset="0"/>
                </a:rPr>
                <a:t>L </a:t>
              </a:r>
            </a:p>
          </p:txBody>
        </p:sp>
        <p:sp>
          <p:nvSpPr>
            <p:cNvPr id="17529" name="Text Box 122"/>
            <p:cNvSpPr txBox="1">
              <a:spLocks noChangeArrowheads="1"/>
            </p:cNvSpPr>
            <p:nvPr/>
          </p:nvSpPr>
          <p:spPr bwMode="auto">
            <a:xfrm>
              <a:off x="3312" y="2160"/>
              <a:ext cx="3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CC0000"/>
                  </a:solidFill>
                  <a:latin typeface="Comic Sans MS" pitchFamily="-128" charset="0"/>
                </a:rPr>
                <a:t>L </a:t>
              </a:r>
            </a:p>
          </p:txBody>
        </p:sp>
        <p:sp>
          <p:nvSpPr>
            <p:cNvPr id="17530" name="Text Box 123"/>
            <p:cNvSpPr txBox="1">
              <a:spLocks noChangeArrowheads="1"/>
            </p:cNvSpPr>
            <p:nvPr/>
          </p:nvSpPr>
          <p:spPr bwMode="auto">
            <a:xfrm>
              <a:off x="3312" y="3264"/>
              <a:ext cx="3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CC0000"/>
                  </a:solidFill>
                  <a:latin typeface="Comic Sans MS" pitchFamily="-128" charset="0"/>
                </a:rPr>
                <a:t>L </a:t>
              </a:r>
            </a:p>
          </p:txBody>
        </p:sp>
        <p:sp>
          <p:nvSpPr>
            <p:cNvPr id="17531" name="Text Box 124"/>
            <p:cNvSpPr txBox="1">
              <a:spLocks noChangeArrowheads="1"/>
            </p:cNvSpPr>
            <p:nvPr/>
          </p:nvSpPr>
          <p:spPr bwMode="auto">
            <a:xfrm>
              <a:off x="3312" y="1008"/>
              <a:ext cx="3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8000"/>
                  </a:solidFill>
                  <a:latin typeface="Comic Sans MS" pitchFamily="-128" charset="0"/>
                </a:rPr>
                <a:t>W </a:t>
              </a:r>
            </a:p>
          </p:txBody>
        </p:sp>
        <p:sp>
          <p:nvSpPr>
            <p:cNvPr id="17532" name="Text Box 125"/>
            <p:cNvSpPr txBox="1">
              <a:spLocks noChangeArrowheads="1"/>
            </p:cNvSpPr>
            <p:nvPr/>
          </p:nvSpPr>
          <p:spPr bwMode="auto">
            <a:xfrm>
              <a:off x="3312" y="1296"/>
              <a:ext cx="3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8000"/>
                  </a:solidFill>
                  <a:latin typeface="Comic Sans MS" pitchFamily="-128" charset="0"/>
                </a:rPr>
                <a:t>W </a:t>
              </a:r>
            </a:p>
          </p:txBody>
        </p:sp>
        <p:sp>
          <p:nvSpPr>
            <p:cNvPr id="17533" name="Text Box 126"/>
            <p:cNvSpPr txBox="1">
              <a:spLocks noChangeArrowheads="1"/>
            </p:cNvSpPr>
            <p:nvPr/>
          </p:nvSpPr>
          <p:spPr bwMode="auto">
            <a:xfrm>
              <a:off x="3312" y="1584"/>
              <a:ext cx="3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8000"/>
                  </a:solidFill>
                  <a:latin typeface="Comic Sans MS" pitchFamily="-128" charset="0"/>
                </a:rPr>
                <a:t>W </a:t>
              </a:r>
            </a:p>
          </p:txBody>
        </p:sp>
        <p:sp>
          <p:nvSpPr>
            <p:cNvPr id="17534" name="Text Box 127"/>
            <p:cNvSpPr txBox="1">
              <a:spLocks noChangeArrowheads="1"/>
            </p:cNvSpPr>
            <p:nvPr/>
          </p:nvSpPr>
          <p:spPr bwMode="auto">
            <a:xfrm>
              <a:off x="3312" y="2448"/>
              <a:ext cx="3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8000"/>
                  </a:solidFill>
                  <a:latin typeface="Comic Sans MS" pitchFamily="-128" charset="0"/>
                </a:rPr>
                <a:t>W </a:t>
              </a:r>
            </a:p>
          </p:txBody>
        </p:sp>
        <p:sp>
          <p:nvSpPr>
            <p:cNvPr id="17535" name="Text Box 128"/>
            <p:cNvSpPr txBox="1">
              <a:spLocks noChangeArrowheads="1"/>
            </p:cNvSpPr>
            <p:nvPr/>
          </p:nvSpPr>
          <p:spPr bwMode="auto">
            <a:xfrm>
              <a:off x="3312" y="2736"/>
              <a:ext cx="3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8000"/>
                  </a:solidFill>
                  <a:latin typeface="Comic Sans MS" pitchFamily="-128" charset="0"/>
                </a:rPr>
                <a:t>W </a:t>
              </a:r>
            </a:p>
          </p:txBody>
        </p:sp>
        <p:sp>
          <p:nvSpPr>
            <p:cNvPr id="17536" name="Text Box 129"/>
            <p:cNvSpPr txBox="1">
              <a:spLocks noChangeArrowheads="1"/>
            </p:cNvSpPr>
            <p:nvPr/>
          </p:nvSpPr>
          <p:spPr bwMode="auto">
            <a:xfrm>
              <a:off x="3312" y="3024"/>
              <a:ext cx="3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8000"/>
                  </a:solidFill>
                  <a:latin typeface="Comic Sans MS" pitchFamily="-128" charset="0"/>
                </a:rPr>
                <a:t>W </a:t>
              </a:r>
            </a:p>
          </p:txBody>
        </p:sp>
      </p:grp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probintro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 thruBlk="1"/>
      </p:transition>
    </mc:Choice>
    <mc:Fallback>
      <p:transition xmlns:p14="http://schemas.microsoft.com/office/powerpoint/2010/main" spd="med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1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1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1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1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1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1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1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1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1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1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1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1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1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1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1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1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1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1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1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33" grpId="0"/>
      <p:bldP spid="31823" grpId="0"/>
      <p:bldP spid="31824" grpId="0"/>
      <p:bldP spid="31825" grpId="0"/>
      <p:bldP spid="31826" grpId="0"/>
      <p:bldP spid="31827" grpId="0"/>
      <p:bldP spid="31828" grpId="0"/>
      <p:bldP spid="31829" grpId="0"/>
      <p:bldP spid="31830" grpId="0"/>
      <p:bldP spid="31831" grpId="0"/>
      <p:bldP spid="31832" grpId="0"/>
      <p:bldP spid="31834" grpId="0"/>
      <p:bldP spid="31835" grpId="0"/>
      <p:bldP spid="31836" grpId="0"/>
      <p:bldP spid="31837" grpId="0"/>
      <p:bldP spid="31838" grpId="0"/>
      <p:bldP spid="31839" grpId="0"/>
      <p:bldP spid="31840" grpId="0"/>
      <p:bldP spid="31841" grpId="0"/>
      <p:bldP spid="31842" grpId="0"/>
      <p:bldP spid="31843" grpId="0"/>
      <p:bldP spid="31844" grpId="0"/>
      <p:bldP spid="31845" grpId="0"/>
      <p:bldP spid="31846" grpId="0"/>
      <p:bldP spid="31847" grpId="0"/>
      <p:bldP spid="31848" grpId="0"/>
      <p:bldP spid="31849" grpId="0"/>
      <p:bldP spid="31850" grpId="0"/>
      <p:bldP spid="31851" grpId="0"/>
      <p:bldP spid="31852" grpId="0"/>
      <p:bldP spid="31853" grpId="0"/>
      <p:bldP spid="31854" grpId="0" animBg="1"/>
      <p:bldP spid="31856" grpId="0"/>
      <p:bldP spid="31857" grpId="0"/>
      <p:bldP spid="31858" grpId="0"/>
      <p:bldP spid="31859" grpId="0"/>
      <p:bldP spid="3186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ChangeArrowheads="1"/>
          </p:cNvSpPr>
          <p:nvPr/>
        </p:nvSpPr>
        <p:spPr bwMode="auto">
          <a:xfrm>
            <a:off x="1447800" y="381000"/>
            <a:ext cx="7239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Comic Sans MS" pitchFamily="-128" charset="0"/>
              </a:rPr>
              <a:t>Probability: </a:t>
            </a:r>
            <a:r>
              <a:rPr lang="en-US" sz="4800" b="1" dirty="0">
                <a:solidFill>
                  <a:srgbClr val="008000"/>
                </a:solidFill>
                <a:latin typeface="Comic Sans MS" pitchFamily="-128" charset="0"/>
              </a:rPr>
              <a:t>2nd Idea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304800" y="1828800"/>
            <a:ext cx="8458200" cy="3352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000" dirty="0" smtClean="0">
                <a:latin typeface="Comic Sans MS" pitchFamily="-128" charset="0"/>
              </a:rPr>
              <a:t>Outcomes may have</a:t>
            </a:r>
          </a:p>
          <a:p>
            <a:pPr algn="ctr" eaLnBrk="1" hangingPunct="1">
              <a:buFontTx/>
              <a:buNone/>
            </a:pPr>
            <a:r>
              <a:rPr lang="en-US" sz="6000" dirty="0" smtClean="0">
                <a:solidFill>
                  <a:srgbClr val="008000"/>
                </a:solidFill>
                <a:latin typeface="Comic Sans MS" pitchFamily="-128" charset="0"/>
              </a:rPr>
              <a:t>differing probabilities!</a:t>
            </a:r>
          </a:p>
          <a:p>
            <a:pPr eaLnBrk="1" hangingPunct="1">
              <a:buFontTx/>
              <a:buNone/>
            </a:pPr>
            <a:r>
              <a:rPr lang="en-US" sz="6000" dirty="0" smtClean="0">
                <a:latin typeface="Comic Sans MS" pitchFamily="-128" charset="0"/>
              </a:rPr>
              <a:t>Not always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-128" charset="0"/>
              </a:rPr>
              <a:t>uniform</a:t>
            </a:r>
            <a:r>
              <a:rPr lang="en-US" sz="6000" dirty="0" smtClean="0">
                <a:latin typeface="Comic Sans MS" pitchFamily="-128" charset="0"/>
              </a:rPr>
              <a:t>.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probintro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>
                <a:latin typeface="Comic Sans MS" pitchFamily="-128" charset="0"/>
              </a:rPr>
              <a:t>Counting in Probability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76200" y="1676400"/>
            <a:ext cx="6248400" cy="3352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indent="0" eaLnBrk="1" hangingPunct="1">
              <a:buFontTx/>
              <a:buNone/>
            </a:pPr>
            <a:r>
              <a:rPr lang="en-US" sz="4400" dirty="0" smtClean="0">
                <a:latin typeface="Comic Sans MS" pitchFamily="-128" charset="0"/>
              </a:rPr>
              <a:t>What is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-128" charset="0"/>
              </a:rPr>
              <a:t> </a:t>
            </a:r>
            <a:r>
              <a:rPr lang="en-US" sz="4400" dirty="0" smtClean="0">
                <a:latin typeface="Comic Sans MS" pitchFamily="-128" charset="0"/>
              </a:rPr>
              <a:t>the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-128" charset="0"/>
              </a:rPr>
              <a:t> </a:t>
            </a:r>
            <a:r>
              <a:rPr lang="en-US" sz="4400" i="1" dirty="0" smtClean="0">
                <a:latin typeface="Comic Sans MS" pitchFamily="-128" charset="0"/>
              </a:rPr>
              <a:t>probability</a:t>
            </a:r>
            <a:r>
              <a:rPr lang="en-US" sz="4400" dirty="0" smtClean="0">
                <a:latin typeface="Comic Sans MS" pitchFamily="-128" charset="0"/>
              </a:rPr>
              <a:t> of getting</a:t>
            </a:r>
          </a:p>
          <a:p>
            <a:pPr marL="0" indent="0" algn="ctr" eaLnBrk="1" hangingPunct="1">
              <a:buFontTx/>
              <a:buNone/>
            </a:pPr>
            <a:r>
              <a:rPr lang="en-US" sz="5400" dirty="0" smtClean="0">
                <a:solidFill>
                  <a:srgbClr val="7030A0"/>
                </a:solidFill>
                <a:latin typeface="Comic Sans MS" pitchFamily="-128" charset="0"/>
              </a:rPr>
              <a:t>exactly two</a:t>
            </a:r>
            <a:r>
              <a:rPr lang="en-US" sz="4400" dirty="0" smtClean="0">
                <a:solidFill>
                  <a:srgbClr val="7030A0"/>
                </a:solidFill>
                <a:latin typeface="Comic Sans MS" pitchFamily="-128" charset="0"/>
              </a:rPr>
              <a:t> </a:t>
            </a:r>
            <a:r>
              <a:rPr lang="en-US" sz="5400" dirty="0" smtClean="0">
                <a:solidFill>
                  <a:srgbClr val="7030A0"/>
                </a:solidFill>
                <a:latin typeface="Comic Sans MS" pitchFamily="-128" charset="0"/>
              </a:rPr>
              <a:t>jacks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>
                <a:latin typeface="Comic Sans MS" pitchFamily="-128" charset="0"/>
              </a:rPr>
              <a:t>in a poker hand?</a:t>
            </a:r>
          </a:p>
        </p:txBody>
      </p:sp>
      <p:pic>
        <p:nvPicPr>
          <p:cNvPr id="4100" name="Picture 4" descr="sl122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83375" y="1905000"/>
            <a:ext cx="2003425" cy="2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probintro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Comic Sans MS" pitchFamily="-128" charset="0"/>
              </a:rPr>
              <a:t>Finding Probability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28600" y="1371600"/>
            <a:ext cx="8458200" cy="5105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3600" dirty="0" smtClean="0">
                <a:latin typeface="Comic Sans MS" pitchFamily="-128" charset="0"/>
              </a:rPr>
              <a:t>Intuition is important but dangerous.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3600" dirty="0" smtClean="0">
                <a:latin typeface="Comic Sans MS" pitchFamily="-128" charset="0"/>
              </a:rPr>
              <a:t>Stick with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-128" charset="0"/>
              </a:rPr>
              <a:t>4-part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-128" charset="0"/>
              </a:rPr>
              <a:t>method</a:t>
            </a:r>
            <a:r>
              <a:rPr lang="en-US" sz="4000" dirty="0" smtClean="0">
                <a:latin typeface="Comic Sans MS" pitchFamily="-128" charset="0"/>
              </a:rPr>
              <a:t>: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4400" dirty="0" smtClean="0">
                <a:latin typeface="Comic Sans MS" pitchFamily="-128" charset="0"/>
              </a:rPr>
              <a:t>Identify </a:t>
            </a:r>
            <a:r>
              <a:rPr lang="en-US" sz="4400" dirty="0" smtClean="0">
                <a:latin typeface="Comic Sans MS" pitchFamily="-128" charset="0"/>
              </a:rPr>
              <a:t>outcomes</a:t>
            </a:r>
            <a:endParaRPr lang="en-US" sz="4400" dirty="0" smtClean="0">
              <a:latin typeface="Comic Sans MS" pitchFamily="-128" charset="0"/>
            </a:endParaRP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probintro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769517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Comic Sans MS" pitchFamily="-128" charset="0"/>
              </a:rPr>
              <a:t>Finding Probability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28600" y="1371600"/>
            <a:ext cx="8458200" cy="5105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3600" dirty="0" smtClean="0">
                <a:latin typeface="Comic Sans MS" pitchFamily="-128" charset="0"/>
              </a:rPr>
              <a:t>Intuition is important but dangerous.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3600" dirty="0" smtClean="0">
                <a:latin typeface="Comic Sans MS" pitchFamily="-128" charset="0"/>
              </a:rPr>
              <a:t>Stick with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-128" charset="0"/>
              </a:rPr>
              <a:t>4-part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-128" charset="0"/>
              </a:rPr>
              <a:t>method</a:t>
            </a:r>
            <a:r>
              <a:rPr lang="en-US" sz="4000" dirty="0" smtClean="0">
                <a:latin typeface="Comic Sans MS" pitchFamily="-128" charset="0"/>
              </a:rPr>
              <a:t>: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4400" dirty="0" smtClean="0">
                <a:latin typeface="Comic Sans MS" pitchFamily="-128" charset="0"/>
              </a:rPr>
              <a:t>Identify outcomes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-128" charset="0"/>
              </a:rPr>
              <a:t>(tree helps)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4400" dirty="0" smtClean="0">
                <a:latin typeface="Comic Sans MS" pitchFamily="-128" charset="0"/>
              </a:rPr>
              <a:t>Identify event </a:t>
            </a:r>
            <a:r>
              <a:rPr lang="en-US" sz="4000" dirty="0" smtClean="0">
                <a:latin typeface="Comic Sans MS" pitchFamily="-128" charset="0"/>
              </a:rPr>
              <a:t>(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-128" charset="0"/>
              </a:rPr>
              <a:t>winning</a:t>
            </a:r>
            <a:r>
              <a:rPr lang="en-US" sz="4000" dirty="0" smtClean="0">
                <a:latin typeface="Comic Sans MS" pitchFamily="-128" charset="0"/>
              </a:rPr>
              <a:t>)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4400" dirty="0" smtClean="0">
                <a:latin typeface="Comic Sans MS" pitchFamily="-128" charset="0"/>
              </a:rPr>
              <a:t>Assign outcome probabilities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4400" dirty="0" smtClean="0">
                <a:latin typeface="Comic Sans MS" pitchFamily="-128" charset="0"/>
              </a:rPr>
              <a:t>Compute event probabilities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probintro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9120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228600" y="1447800"/>
            <a:ext cx="8740775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dirty="0">
                <a:latin typeface="Comic Sans MS" pitchFamily="-128" charset="0"/>
              </a:rPr>
              <a:t>Outcomes:</a:t>
            </a:r>
            <a:r>
              <a:rPr lang="en-US" sz="4000" dirty="0"/>
              <a:t>         </a:t>
            </a:r>
            <a:r>
              <a:rPr lang="en-US" sz="4000" dirty="0">
                <a:latin typeface="Comic Sans MS" pitchFamily="-128" charset="0"/>
              </a:rPr>
              <a:t>5-card hands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mic Sans MS" pitchFamily="-128" charset="0"/>
              </a:rPr>
              <a:t>Event:</a:t>
            </a:r>
            <a:r>
              <a:rPr lang="en-US" dirty="0"/>
              <a:t>                </a:t>
            </a:r>
            <a:r>
              <a:rPr lang="en-US" dirty="0" smtClean="0">
                <a:latin typeface="Comic Sans MS" pitchFamily="-128" charset="0"/>
              </a:rPr>
              <a:t>hands w/2Jacks</a:t>
            </a:r>
            <a:endParaRPr lang="en-US" dirty="0">
              <a:latin typeface="Comic Sans MS" pitchFamily="-128" charset="0"/>
            </a:endParaRPr>
          </a:p>
          <a:p>
            <a:endParaRPr lang="en-US" dirty="0">
              <a:latin typeface="Comic Sans MS" pitchFamily="-128" charset="0"/>
            </a:endParaRPr>
          </a:p>
          <a:p>
            <a:r>
              <a:rPr lang="en-US" dirty="0"/>
              <a:t>    </a:t>
            </a:r>
            <a:r>
              <a:rPr lang="en-US" dirty="0">
                <a:latin typeface="Comic Sans MS" pitchFamily="66" charset="0"/>
              </a:rPr>
              <a:t>Pr{2 Jacks}</a:t>
            </a:r>
            <a:r>
              <a:rPr lang="en-US" dirty="0"/>
              <a:t> </a:t>
            </a:r>
            <a:r>
              <a:rPr lang="en-US" dirty="0" smtClean="0">
                <a:latin typeface="Comic Sans MS" pitchFamily="66" charset="0"/>
                <a:cs typeface="Times New Roman" pitchFamily="-128" charset="0"/>
                <a:sym typeface="Symbol" pitchFamily="18" charset="2"/>
              </a:rPr>
              <a:t>::</a:t>
            </a:r>
            <a:r>
              <a:rPr lang="en-US" dirty="0" smtClean="0">
                <a:latin typeface="Comic Sans MS" pitchFamily="66" charset="0"/>
                <a:cs typeface="Times New Roman" pitchFamily="-128" charset="0"/>
              </a:rPr>
              <a:t>=</a:t>
            </a:r>
            <a:r>
              <a:rPr lang="en-US" dirty="0" smtClean="0">
                <a:cs typeface="Times New Roman" pitchFamily="-128" charset="0"/>
              </a:rPr>
              <a:t> </a:t>
            </a:r>
            <a:endParaRPr lang="en-US" dirty="0">
              <a:cs typeface="Times New Roman" pitchFamily="-128" charset="0"/>
            </a:endParaRPr>
          </a:p>
          <a:p>
            <a:r>
              <a:rPr lang="en-US" dirty="0"/>
              <a:t> </a:t>
            </a:r>
          </a:p>
        </p:txBody>
      </p:sp>
      <p:pic>
        <p:nvPicPr>
          <p:cNvPr id="1030" name="Picture 4" descr="sl122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67600" y="914400"/>
            <a:ext cx="138112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17" name="Text Box 17"/>
          <p:cNvSpPr txBox="1">
            <a:spLocks noChangeArrowheads="1"/>
          </p:cNvSpPr>
          <p:nvPr/>
        </p:nvSpPr>
        <p:spPr bwMode="auto">
          <a:xfrm>
            <a:off x="6934200" y="4737100"/>
            <a:ext cx="196597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Euclid Symbol" charset="2"/>
                <a:cs typeface="Euclid Symbol" charset="2"/>
                <a:sym typeface="Symbol" pitchFamily="18" charset="2"/>
              </a:rPr>
              <a:t>≈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dirty="0">
                <a:latin typeface="Comic Sans MS" pitchFamily="66" charset="0"/>
                <a:sym typeface="Symbol" pitchFamily="18" charset="2"/>
              </a:rPr>
              <a:t>0.04</a:t>
            </a:r>
          </a:p>
        </p:txBody>
      </p:sp>
      <p:sp>
        <p:nvSpPr>
          <p:cNvPr id="1032" name="Rectangle 19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>
                <a:latin typeface="Comic Sans MS" pitchFamily="-128" charset="0"/>
              </a:rPr>
              <a:t>Counting in Probability</a:t>
            </a:r>
          </a:p>
        </p:txBody>
      </p:sp>
      <p:sp>
        <p:nvSpPr>
          <p:cNvPr id="9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probintro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3911336"/>
              </p:ext>
            </p:extLst>
          </p:nvPr>
        </p:nvGraphicFramePr>
        <p:xfrm>
          <a:off x="2895600" y="838200"/>
          <a:ext cx="1219200" cy="2048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7" name="Equation" r:id="rId5" imgW="317500" imgH="533400" progId="Equation.DSMT4">
                  <p:embed/>
                </p:oleObj>
              </mc:Choice>
              <mc:Fallback>
                <p:oleObj name="Equation" r:id="rId5" imgW="3175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838200"/>
                        <a:ext cx="1219200" cy="20482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3311864"/>
              </p:ext>
            </p:extLst>
          </p:nvPr>
        </p:nvGraphicFramePr>
        <p:xfrm>
          <a:off x="1981200" y="3021600"/>
          <a:ext cx="2514600" cy="170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8" name="Equation" r:id="rId7" imgW="787400" imgH="533400" progId="Equation.DSMT4">
                  <p:embed/>
                </p:oleObj>
              </mc:Choice>
              <mc:Fallback>
                <p:oleObj name="Equation" r:id="rId7" imgW="787400" imgH="533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021600"/>
                        <a:ext cx="2514600" cy="17028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3292030"/>
              </p:ext>
            </p:extLst>
          </p:nvPr>
        </p:nvGraphicFramePr>
        <p:xfrm>
          <a:off x="5029200" y="3951288"/>
          <a:ext cx="1752600" cy="251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9" name="Equation" r:id="rId9" imgW="812800" imgH="1168400" progId="Equation.DSMT4">
                  <p:embed/>
                </p:oleObj>
              </mc:Choice>
              <mc:Fallback>
                <p:oleObj name="Equation" r:id="rId9" imgW="812800" imgH="116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951288"/>
                        <a:ext cx="1752600" cy="25193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med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6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52400" y="1219200"/>
            <a:ext cx="8763000" cy="495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sz="4000" dirty="0" smtClean="0">
                <a:latin typeface="Comic Sans MS" pitchFamily="-128" charset="0"/>
              </a:rPr>
              <a:t>A set of basic experimental       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sz="4000" dirty="0" smtClean="0">
                <a:solidFill>
                  <a:schemeClr val="accent2"/>
                </a:solidFill>
                <a:latin typeface="Comic Sans MS" pitchFamily="-128" charset="0"/>
              </a:rPr>
              <a:t>                      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</a:rPr>
              <a:t>outcomes</a:t>
            </a:r>
            <a:endParaRPr lang="en-US" sz="4000" dirty="0" smtClean="0">
              <a:solidFill>
                <a:srgbClr val="0000FF"/>
              </a:solidFill>
              <a:latin typeface="Comic Sans MS" pitchFamily="-128" charset="0"/>
            </a:endParaRP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4000" dirty="0" smtClean="0">
                <a:latin typeface="Comic Sans MS" pitchFamily="-128" charset="0"/>
              </a:rPr>
              <a:t>A subset of outcomes is an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sz="4000" dirty="0" smtClean="0">
                <a:latin typeface="Comic Sans MS" pitchFamily="-128" charset="0"/>
              </a:rPr>
              <a:t>                      </a:t>
            </a:r>
            <a:r>
              <a:rPr lang="en-US" sz="4400" dirty="0" smtClean="0">
                <a:latin typeface="Comic Sans MS" pitchFamily="-128" charset="0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</a:rPr>
              <a:t>event</a:t>
            </a:r>
            <a:endParaRPr lang="en-US" sz="4000" dirty="0" smtClean="0">
              <a:solidFill>
                <a:srgbClr val="0000FF"/>
              </a:solidFill>
              <a:latin typeface="Comic Sans MS" pitchFamily="-128" charset="0"/>
            </a:endParaRP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4000" dirty="0" smtClean="0">
                <a:latin typeface="Comic Sans MS" pitchFamily="-128" charset="0"/>
              </a:rPr>
              <a:t>The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-128" charset="0"/>
              </a:rPr>
              <a:t>probability</a:t>
            </a:r>
            <a:r>
              <a:rPr lang="en-US" sz="4000" dirty="0" smtClean="0">
                <a:latin typeface="Comic Sans MS" pitchFamily="-128" charset="0"/>
              </a:rPr>
              <a:t> of an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-128" charset="0"/>
              </a:rPr>
              <a:t>event</a:t>
            </a:r>
            <a:r>
              <a:rPr lang="en-US" sz="4000" dirty="0" smtClean="0">
                <a:latin typeface="Comic Sans MS" pitchFamily="-128" charset="0"/>
              </a:rPr>
              <a:t>:</a:t>
            </a:r>
          </a:p>
          <a:p>
            <a:pPr marL="533400" indent="-533400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sz="4000" dirty="0" smtClean="0">
                <a:latin typeface="Comic Sans MS" pitchFamily="-128" charset="0"/>
              </a:rPr>
              <a:t> 		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>
                <a:latin typeface="Comic Sans MS" pitchFamily="-128" charset="0"/>
              </a:rPr>
              <a:t>Probability: </a:t>
            </a:r>
            <a:r>
              <a:rPr lang="en-US" sz="4800" dirty="0" smtClean="0">
                <a:solidFill>
                  <a:srgbClr val="C00000"/>
                </a:solidFill>
                <a:latin typeface="Comic Sans MS" pitchFamily="-128" charset="0"/>
              </a:rPr>
              <a:t>1st Idea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54038" y="4703763"/>
          <a:ext cx="8045450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7" name="Equation" r:id="rId4" imgW="2412720" imgH="469800" progId="Equation.DSMT4">
                  <p:embed/>
                </p:oleObj>
              </mc:Choice>
              <mc:Fallback>
                <p:oleObj name="Equation" r:id="rId4" imgW="2412720" imgH="469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038" y="4703763"/>
                        <a:ext cx="8045450" cy="156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probintro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med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latin typeface="Comic Sans MS" pitchFamily="-128" charset="0"/>
              </a:rPr>
              <a:t>The Monty Hall Game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52400" y="1524000"/>
            <a:ext cx="8839200" cy="3810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>
                <a:latin typeface="Comic Sans MS" pitchFamily="-128" charset="0"/>
              </a:rPr>
              <a:t>Applied Probability:</a:t>
            </a:r>
          </a:p>
          <a:p>
            <a:pPr algn="ctr" eaLnBrk="1" hangingPunct="1">
              <a:buFontTx/>
              <a:buNone/>
            </a:pPr>
            <a:r>
              <a:rPr lang="en-US" sz="6000" i="1" dirty="0" smtClean="0">
                <a:solidFill>
                  <a:srgbClr val="7030A0"/>
                </a:solidFill>
                <a:latin typeface="Comic Sans MS" pitchFamily="-128" charset="0"/>
              </a:rPr>
              <a:t>Let’s Make A Deal</a:t>
            </a:r>
          </a:p>
          <a:p>
            <a:pPr algn="ctr" eaLnBrk="1" hangingPunct="1">
              <a:buFontTx/>
              <a:buNone/>
            </a:pPr>
            <a:r>
              <a:rPr lang="en-US" sz="6000" dirty="0" smtClean="0">
                <a:latin typeface="Comic Sans MS" pitchFamily="-128" charset="0"/>
              </a:rPr>
              <a:t>(1970’s TV Game Show)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probintro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>
                <a:latin typeface="Comic Sans MS" pitchFamily="-128" charset="0"/>
              </a:rPr>
              <a:t>Monty Hall Webpages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381000" y="5181600"/>
            <a:ext cx="8305800" cy="68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http://www.letsmakeadeal.com</a:t>
            </a:r>
          </a:p>
        </p:txBody>
      </p:sp>
      <p:pic>
        <p:nvPicPr>
          <p:cNvPr id="7172" name="Picture 4" descr="70s-Doors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447800" y="1066800"/>
            <a:ext cx="6324600" cy="3609975"/>
          </a:xfrm>
          <a:prstGeom prst="rect">
            <a:avLst/>
          </a:prstGeom>
          <a:noFill/>
          <a:ln>
            <a:miter lim="800000"/>
            <a:headEnd/>
            <a:tailEnd/>
          </a:ln>
        </p:spPr>
      </p:pic>
      <p:sp>
        <p:nvSpPr>
          <p:cNvPr id="5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probintro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>
                <a:latin typeface="Comic Sans MS" pitchFamily="-128" charset="0"/>
              </a:rPr>
              <a:t>Monty Hall Webpages</a:t>
            </a:r>
          </a:p>
        </p:txBody>
      </p:sp>
      <p:pic>
        <p:nvPicPr>
          <p:cNvPr id="8196" name="Picture 7" descr="LMAD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524000"/>
            <a:ext cx="7162800" cy="2778125"/>
          </a:xfrm>
          <a:prstGeom prst="rect">
            <a:avLst/>
          </a:prstGeom>
          <a:noFill/>
          <a:ln>
            <a:miter lim="800000"/>
            <a:headEnd/>
            <a:tailEnd/>
          </a:ln>
        </p:spPr>
      </p:pic>
      <p:sp>
        <p:nvSpPr>
          <p:cNvPr id="8197" name="Text Box 9"/>
          <p:cNvSpPr txBox="1">
            <a:spLocks noChangeArrowheads="1"/>
          </p:cNvSpPr>
          <p:nvPr/>
        </p:nvSpPr>
        <p:spPr bwMode="auto">
          <a:xfrm>
            <a:off x="2971800" y="4267201"/>
            <a:ext cx="5410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600" dirty="0">
                <a:latin typeface="Comic Sans MS" pitchFamily="66" charset="0"/>
              </a:rPr>
              <a:t>Monty   Carol </a:t>
            </a:r>
            <a:r>
              <a:rPr lang="en-US" sz="3600" dirty="0" err="1">
                <a:latin typeface="Comic Sans MS" pitchFamily="66" charset="0"/>
              </a:rPr>
              <a:t>Merill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1000" y="5181600"/>
            <a:ext cx="8305800" cy="68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342900" marR="0" lvl="0" indent="-3429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http://www.letsmakeadeal.com</a:t>
            </a:r>
            <a:endParaRPr kumimoji="0" lang="en-US" sz="3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probintro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5867400" cy="838200"/>
          </a:xfrm>
        </p:spPr>
        <p:txBody>
          <a:bodyPr/>
          <a:lstStyle/>
          <a:p>
            <a:r>
              <a:rPr lang="en-US" dirty="0" smtClean="0"/>
              <a:t>The Monty Hall Game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143000"/>
            <a:ext cx="8449749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4800" dirty="0" smtClean="0">
                <a:latin typeface="Comic Sans MS" pitchFamily="66" charset="0"/>
              </a:rPr>
              <a:t>goats behind two doors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latin typeface="Comic Sans MS" pitchFamily="66" charset="0"/>
              </a:rPr>
              <a:t>prize behind third door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latin typeface="Comic Sans MS" pitchFamily="66" charset="0"/>
              </a:rPr>
              <a:t>contestant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picks</a:t>
            </a:r>
            <a:r>
              <a:rPr lang="en-US" sz="4800" dirty="0" smtClean="0">
                <a:latin typeface="Comic Sans MS" pitchFamily="66" charset="0"/>
              </a:rPr>
              <a:t> a door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latin typeface="Comic Sans MS" pitchFamily="66" charset="0"/>
              </a:rPr>
              <a:t>Monty reveals a goat</a:t>
            </a:r>
          </a:p>
          <a:p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 behind an </a:t>
            </a:r>
            <a:r>
              <a:rPr lang="en-US" sz="4800" dirty="0" smtClean="0">
                <a:solidFill>
                  <a:srgbClr val="CC00CC"/>
                </a:solidFill>
                <a:latin typeface="Comic Sans MS" pitchFamily="66" charset="0"/>
              </a:rPr>
              <a:t>unpicked</a:t>
            </a:r>
            <a:r>
              <a:rPr lang="en-US" sz="4800" dirty="0" smtClean="0">
                <a:latin typeface="Comic Sans MS" pitchFamily="66" charset="0"/>
              </a:rPr>
              <a:t> door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latin typeface="Comic Sans MS" pitchFamily="66" charset="0"/>
              </a:rPr>
              <a:t>Contest </a:t>
            </a:r>
            <a:r>
              <a:rPr lang="en-US" sz="4800" dirty="0" smtClean="0">
                <a:solidFill>
                  <a:srgbClr val="7030A0"/>
                </a:solidFill>
                <a:latin typeface="Comic Sans MS" pitchFamily="66" charset="0"/>
              </a:rPr>
              <a:t>sticks</a:t>
            </a:r>
            <a:r>
              <a:rPr lang="en-US" sz="4800" dirty="0" smtClean="0">
                <a:latin typeface="Comic Sans MS" pitchFamily="66" charset="0"/>
              </a:rPr>
              <a:t>, or </a:t>
            </a:r>
            <a:r>
              <a:rPr lang="en-US" sz="4800" dirty="0" smtClean="0">
                <a:solidFill>
                  <a:srgbClr val="7030A0"/>
                </a:solidFill>
                <a:latin typeface="Comic Sans MS" pitchFamily="66" charset="0"/>
              </a:rPr>
              <a:t>switches</a:t>
            </a:r>
          </a:p>
          <a:p>
            <a:r>
              <a:rPr lang="en-US" sz="4800" dirty="0" smtClean="0">
                <a:latin typeface="Comic Sans MS" pitchFamily="66" charset="0"/>
              </a:rPr>
              <a:t>  to the other unopened door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probintro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447800" y="3810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>
                <a:solidFill>
                  <a:schemeClr val="tx2"/>
                </a:solidFill>
                <a:latin typeface="Comic Sans MS" pitchFamily="-128" charset="0"/>
              </a:rPr>
              <a:t>Monty Hall Experiments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981200"/>
            <a:ext cx="7924800" cy="2895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smtClean="0">
                <a:latin typeface="Comic Sans MS" pitchFamily="-128" charset="0"/>
              </a:rPr>
              <a:t>We’ll collect data by giving</a:t>
            </a:r>
          </a:p>
          <a:p>
            <a:pPr eaLnBrk="1" hangingPunct="1">
              <a:buFontTx/>
              <a:buNone/>
            </a:pPr>
            <a:r>
              <a:rPr lang="en-US" sz="4800" smtClean="0">
                <a:latin typeface="Comic Sans MS" pitchFamily="-128" charset="0"/>
              </a:rPr>
              <a:t>a few more contestants</a:t>
            </a:r>
          </a:p>
          <a:p>
            <a:pPr eaLnBrk="1" hangingPunct="1">
              <a:buFontTx/>
              <a:buNone/>
            </a:pPr>
            <a:r>
              <a:rPr lang="en-US" sz="4800" smtClean="0">
                <a:latin typeface="Comic Sans MS" pitchFamily="-128" charset="0"/>
              </a:rPr>
              <a:t>a chance to play.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probintro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0"/>
          </a:schemeClr>
        </a:solidFill>
        <a:ln w="28575" cap="flat" cmpd="sng" algn="ctr">
          <a:solidFill>
            <a:srgbClr val="FF00FF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0"/>
          </a:schemeClr>
        </a:solidFill>
        <a:ln w="28575" cap="flat" cmpd="sng" algn="ctr">
          <a:solidFill>
            <a:srgbClr val="FF00FF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14564</TotalTime>
  <Words>715</Words>
  <Application>Microsoft Macintosh PowerPoint</Application>
  <PresentationFormat>On-screen Show (4:3)</PresentationFormat>
  <Paragraphs>274</Paragraphs>
  <Slides>21</Slides>
  <Notes>21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6.042 Lecture Template</vt:lpstr>
      <vt:lpstr>Equation</vt:lpstr>
      <vt:lpstr>PowerPoint Presentation</vt:lpstr>
      <vt:lpstr>Counting in Probability</vt:lpstr>
      <vt:lpstr>Counting in Probability</vt:lpstr>
      <vt:lpstr>Probability: 1st Idea</vt:lpstr>
      <vt:lpstr>The Monty Hall Game</vt:lpstr>
      <vt:lpstr>Monty Hall Webpages</vt:lpstr>
      <vt:lpstr>Monty Hall Webpages</vt:lpstr>
      <vt:lpstr>The Monty Hall Game</vt:lpstr>
      <vt:lpstr>PowerPoint Presentation</vt:lpstr>
      <vt:lpstr>Analyzing Monty Hall</vt:lpstr>
      <vt:lpstr>Analyzing Monty Hall</vt:lpstr>
      <vt:lpstr>PowerPoint Presentation</vt:lpstr>
      <vt:lpstr>PowerPoint Presentation</vt:lpstr>
      <vt:lpstr>Analyzing Monty Hall</vt:lpstr>
      <vt:lpstr>Analyzing Monty Hall</vt:lpstr>
      <vt:lpstr>Analyzing Monty Hall</vt:lpstr>
      <vt:lpstr>Analyzing Monty Hall</vt:lpstr>
      <vt:lpstr>PowerPoint Presentation</vt:lpstr>
      <vt:lpstr>PowerPoint Presentation</vt:lpstr>
      <vt:lpstr>Finding Probability</vt:lpstr>
      <vt:lpstr>Finding Probability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1803</cp:revision>
  <cp:lastPrinted>2012-04-20T17:51:30Z</cp:lastPrinted>
  <dcterms:created xsi:type="dcterms:W3CDTF">2011-04-15T22:26:53Z</dcterms:created>
  <dcterms:modified xsi:type="dcterms:W3CDTF">2013-04-30T04:58:56Z</dcterms:modified>
</cp:coreProperties>
</file>