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1" r:id="rId4"/>
    <p:sldId id="296" r:id="rId5"/>
    <p:sldId id="292" r:id="rId6"/>
    <p:sldId id="293" r:id="rId7"/>
    <p:sldId id="294" r:id="rId8"/>
    <p:sldId id="295" r:id="rId9"/>
    <p:sldId id="28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-536" y="312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553200"/>
            <a:ext cx="2667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72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305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A Simple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Monty Hall Tree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7981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91092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9200" y="3116044"/>
            <a:ext cx="1447800" cy="1455956"/>
            <a:chOff x="1219200" y="3092450"/>
            <a:chExt cx="1447800" cy="1455956"/>
          </a:xfrm>
        </p:grpSpPr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1219200" y="3902075"/>
              <a:ext cx="10216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-128" charset="0"/>
                </a:rPr>
                <a:t>Prize</a:t>
              </a:r>
            </a:p>
            <a:p>
              <a:r>
                <a:rPr lang="en-US" sz="1800" dirty="0">
                  <a:latin typeface="Comic Sans MS" pitchFamily="-128" charset="0"/>
                </a:rPr>
                <a:t>location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95400" y="3092450"/>
              <a:ext cx="1371600" cy="438150"/>
              <a:chOff x="1295400" y="3092450"/>
              <a:chExt cx="1371600" cy="438150"/>
            </a:xfrm>
          </p:grpSpPr>
          <p:sp>
            <p:nvSpPr>
              <p:cNvPr id="17411" name="Oval 2"/>
              <p:cNvSpPr>
                <a:spLocks noChangeArrowheads="1"/>
              </p:cNvSpPr>
              <p:nvPr/>
            </p:nvSpPr>
            <p:spPr bwMode="auto">
              <a:xfrm>
                <a:off x="1295400" y="3378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41" name="Text Box 32"/>
              <p:cNvSpPr txBox="1">
                <a:spLocks noChangeArrowheads="1"/>
              </p:cNvSpPr>
              <p:nvPr/>
            </p:nvSpPr>
            <p:spPr bwMode="auto">
              <a:xfrm>
                <a:off x="2389188" y="3154363"/>
                <a:ext cx="277812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-128" charset="0"/>
                  </a:rPr>
                  <a:t>2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462088" y="3092450"/>
                <a:ext cx="1190625" cy="361950"/>
                <a:chOff x="1462088" y="3092450"/>
                <a:chExt cx="1190625" cy="361950"/>
              </a:xfrm>
            </p:grpSpPr>
            <p:cxnSp>
              <p:nvCxnSpPr>
                <p:cNvPr id="17444" name="AutoShape 35"/>
                <p:cNvCxnSpPr>
                  <a:cxnSpLocks noChangeShapeType="1"/>
                  <a:stCxn id="17411" idx="6"/>
                  <a:endCxn id="17413" idx="2"/>
                </p:cNvCxnSpPr>
                <p:nvPr/>
              </p:nvCxnSpPr>
              <p:spPr bwMode="auto">
                <a:xfrm>
                  <a:off x="1462088" y="3454400"/>
                  <a:ext cx="119062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3182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6400" y="3092450"/>
                  <a:ext cx="536575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accent2"/>
                      </a:solidFill>
                      <a:latin typeface="Comic Sans MS" pitchFamily="-128" charset="0"/>
                      <a:cs typeface="Times New Roman" pitchFamily="-128" charset="0"/>
                    </a:rPr>
                    <a:t>1/3</a:t>
                  </a:r>
                  <a:endParaRPr lang="en-US" sz="1600" b="1" dirty="0">
                    <a:solidFill>
                      <a:schemeClr val="accent2"/>
                    </a:solidFill>
                    <a:latin typeface="Comic Sans MS" pitchFamily="-128" charset="0"/>
                  </a:endParaRPr>
                </a:p>
              </p:txBody>
            </p:sp>
          </p:grpSp>
        </p:grpSp>
      </p:grp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257800" y="2971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257800" y="34290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7800" y="655638"/>
            <a:ext cx="4443413" cy="2822356"/>
            <a:chOff x="1447800" y="655638"/>
            <a:chExt cx="4443413" cy="2822356"/>
          </a:xfrm>
        </p:grpSpPr>
        <p:sp>
          <p:nvSpPr>
            <p:cNvPr id="31828" name="Text Box 84"/>
            <p:cNvSpPr txBox="1">
              <a:spLocks noChangeArrowheads="1"/>
            </p:cNvSpPr>
            <p:nvPr/>
          </p:nvSpPr>
          <p:spPr bwMode="auto">
            <a:xfrm>
              <a:off x="3157538" y="2209800"/>
              <a:ext cx="492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  <a:latin typeface="Comic Sans MS" pitchFamily="-128" charset="0"/>
                  <a:cs typeface="Times New Roman" pitchFamily="-128" charset="0"/>
                </a:rPr>
                <a:t>1/3</a:t>
              </a:r>
              <a:endParaRPr lang="en-US" sz="1400" b="1" dirty="0">
                <a:solidFill>
                  <a:schemeClr val="accent2"/>
                </a:solidFill>
                <a:latin typeface="Comic Sans MS" pitchFamily="-12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7800" y="655638"/>
              <a:ext cx="4443413" cy="2822356"/>
              <a:chOff x="1447800" y="655638"/>
              <a:chExt cx="4443413" cy="2822356"/>
            </a:xfrm>
          </p:grpSpPr>
          <p:sp>
            <p:nvSpPr>
              <p:cNvPr id="31823" name="Text Box 79"/>
              <p:cNvSpPr txBox="1">
                <a:spLocks noChangeArrowheads="1"/>
              </p:cNvSpPr>
              <p:nvPr/>
            </p:nvSpPr>
            <p:spPr bwMode="auto">
              <a:xfrm>
                <a:off x="1676400" y="2406650"/>
                <a:ext cx="5365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1600" b="1" dirty="0">
                  <a:solidFill>
                    <a:schemeClr val="accent2"/>
                  </a:solidFill>
                  <a:latin typeface="Comic Sans MS" pitchFamily="-12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447800" y="655638"/>
                <a:ext cx="4443413" cy="2822356"/>
                <a:chOff x="1447800" y="655638"/>
                <a:chExt cx="4443413" cy="2822356"/>
              </a:xfrm>
            </p:grpSpPr>
            <p:cxnSp>
              <p:nvCxnSpPr>
                <p:cNvPr id="17443" name="AutoShape 34"/>
                <p:cNvCxnSpPr>
                  <a:cxnSpLocks noChangeShapeType="1"/>
                  <a:stCxn id="17411" idx="6"/>
                  <a:endCxn id="17412" idx="2"/>
                </p:cNvCxnSpPr>
                <p:nvPr/>
              </p:nvCxnSpPr>
              <p:spPr bwMode="auto">
                <a:xfrm flipV="1">
                  <a:off x="1447800" y="2209800"/>
                  <a:ext cx="1143000" cy="1268194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338388" y="655638"/>
                  <a:ext cx="3552825" cy="1858962"/>
                  <a:chOff x="2338388" y="655638"/>
                  <a:chExt cx="3552825" cy="185896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338388" y="792163"/>
                    <a:ext cx="2900362" cy="1493837"/>
                    <a:chOff x="2338388" y="792163"/>
                    <a:chExt cx="2900362" cy="1493837"/>
                  </a:xfrm>
                </p:grpSpPr>
                <p:sp>
                  <p:nvSpPr>
                    <p:cNvPr id="17412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295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7145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914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3208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7272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7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39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388" y="19812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40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7588" y="10668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cxnSp>
                  <p:nvCxnSpPr>
                    <p:cNvPr id="17446" name="AutoShape 37"/>
                    <p:cNvCxnSpPr>
                      <a:cxnSpLocks noChangeShapeType="1"/>
                      <a:stCxn id="17412" idx="6"/>
                      <a:endCxn id="17415" idx="2"/>
                    </p:cNvCxnSpPr>
                    <p:nvPr/>
                  </p:nvCxnSpPr>
                  <p:spPr bwMode="auto">
                    <a:xfrm flipV="1">
                      <a:off x="2757488" y="1371600"/>
                      <a:ext cx="904875" cy="8382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7" name="AutoShape 38"/>
                    <p:cNvCxnSpPr>
                      <a:cxnSpLocks noChangeShapeType="1"/>
                      <a:stCxn id="17412" idx="6"/>
                      <a:endCxn id="17416" idx="2"/>
                    </p:cNvCxnSpPr>
                    <p:nvPr/>
                  </p:nvCxnSpPr>
                  <p:spPr bwMode="auto">
                    <a:xfrm flipV="1">
                      <a:off x="2757488" y="1790700"/>
                      <a:ext cx="904875" cy="4191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8" name="AutoShape 39"/>
                    <p:cNvCxnSpPr>
                      <a:cxnSpLocks noChangeShapeType="1"/>
                      <a:stCxn id="17412" idx="6"/>
                      <a:endCxn id="17417" idx="2"/>
                    </p:cNvCxnSpPr>
                    <p:nvPr/>
                  </p:nvCxnSpPr>
                  <p:spPr bwMode="auto">
                    <a:xfrm>
                      <a:off x="2757488" y="2209800"/>
                      <a:ext cx="90487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5" name="AutoShape 46"/>
                    <p:cNvCxnSpPr>
                      <a:cxnSpLocks noChangeShapeType="1"/>
                      <a:stCxn id="17415" idx="6"/>
                      <a:endCxn id="17424" idx="2"/>
                    </p:cNvCxnSpPr>
                    <p:nvPr/>
                  </p:nvCxnSpPr>
                  <p:spPr bwMode="auto">
                    <a:xfrm flipV="1">
                      <a:off x="3843338" y="990600"/>
                      <a:ext cx="1228725" cy="3810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6" name="AutoShape 47"/>
                    <p:cNvCxnSpPr>
                      <a:cxnSpLocks noChangeShapeType="1"/>
                      <a:stCxn id="17415" idx="6"/>
                      <a:endCxn id="17425" idx="2"/>
                    </p:cNvCxnSpPr>
                    <p:nvPr/>
                  </p:nvCxnSpPr>
                  <p:spPr bwMode="auto">
                    <a:xfrm>
                      <a:off x="3843338" y="1371600"/>
                      <a:ext cx="1228725" cy="254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7" name="AutoShape 48"/>
                    <p:cNvCxnSpPr>
                      <a:cxnSpLocks noChangeShapeType="1"/>
                      <a:stCxn id="17416" idx="6"/>
                      <a:endCxn id="17426" idx="2"/>
                    </p:cNvCxnSpPr>
                    <p:nvPr/>
                  </p:nvCxnSpPr>
                  <p:spPr bwMode="auto">
                    <a:xfrm>
                      <a:off x="3843338" y="1790700"/>
                      <a:ext cx="1228725" cy="127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8" name="AutoShape 49"/>
                    <p:cNvCxnSpPr>
                      <a:cxnSpLocks noChangeShapeType="1"/>
                      <a:stCxn id="17417" idx="6"/>
                      <a:endCxn id="17427" idx="2"/>
                    </p:cNvCxnSpPr>
                    <p:nvPr/>
                  </p:nvCxnSpPr>
                  <p:spPr bwMode="auto">
                    <a:xfrm>
                      <a:off x="3843338" y="2209800"/>
                      <a:ext cx="122872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7471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935163"/>
                      <a:ext cx="277812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4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447800"/>
                      <a:ext cx="2778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5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792163"/>
                      <a:ext cx="277813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7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143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8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524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dirty="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9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9812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182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7063" y="1219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27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263" y="1600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5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868363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11430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41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9125" y="1509713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56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9600" y="1905000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</p:grpSp>
              <p:sp>
                <p:nvSpPr>
                  <p:cNvPr id="1752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8125" y="655638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27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3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16002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  <p:sp>
                <p:nvSpPr>
                  <p:cNvPr id="1753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20574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</p:grpSp>
          </p:grpSp>
        </p:grpSp>
      </p:grp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257800" y="25146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257800" y="38862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47800" y="3477994"/>
            <a:ext cx="4443413" cy="2694206"/>
            <a:chOff x="1447800" y="3477994"/>
            <a:chExt cx="4443413" cy="2694206"/>
          </a:xfrm>
        </p:grpSpPr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2465388" y="4221163"/>
              <a:ext cx="27781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mic Sans MS" pitchFamily="-128" charset="0"/>
                </a:rPr>
                <a:t>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47800" y="3477994"/>
              <a:ext cx="4443413" cy="2694206"/>
              <a:chOff x="1447800" y="3477994"/>
              <a:chExt cx="4443413" cy="2694206"/>
            </a:xfrm>
          </p:grpSpPr>
          <p:sp>
            <p:nvSpPr>
              <p:cNvPr id="17414" name="Oval 5"/>
              <p:cNvSpPr>
                <a:spLocks noChangeArrowheads="1"/>
              </p:cNvSpPr>
              <p:nvPr/>
            </p:nvSpPr>
            <p:spPr bwMode="auto">
              <a:xfrm>
                <a:off x="2667000" y="4495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528" name="Text Box 121"/>
              <p:cNvSpPr txBox="1">
                <a:spLocks noChangeArrowheads="1"/>
              </p:cNvSpPr>
              <p:nvPr/>
            </p:nvSpPr>
            <p:spPr bwMode="auto">
              <a:xfrm>
                <a:off x="5257800" y="5715000"/>
                <a:ext cx="4841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800" y="3477994"/>
                <a:ext cx="4443413" cy="2389406"/>
                <a:chOff x="1447800" y="3477994"/>
                <a:chExt cx="4443413" cy="238940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833688" y="4572000"/>
                  <a:ext cx="828675" cy="990600"/>
                  <a:chOff x="2833688" y="4572000"/>
                  <a:chExt cx="828675" cy="990600"/>
                </a:xfrm>
              </p:grpSpPr>
              <p:cxnSp>
                <p:nvCxnSpPr>
                  <p:cNvPr id="17452" name="AutoShape 43"/>
                  <p:cNvCxnSpPr>
                    <a:cxnSpLocks noChangeShapeType="1"/>
                    <a:stCxn id="17414" idx="6"/>
                    <a:endCxn id="17421" idx="2"/>
                  </p:cNvCxnSpPr>
                  <p:nvPr/>
                </p:nvCxnSpPr>
                <p:spPr bwMode="auto">
                  <a:xfrm>
                    <a:off x="2833688" y="4572000"/>
                    <a:ext cx="82867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3" name="AutoShape 44"/>
                  <p:cNvCxnSpPr>
                    <a:cxnSpLocks noChangeShapeType="1"/>
                    <a:stCxn id="17414" idx="6"/>
                    <a:endCxn id="17422" idx="2"/>
                  </p:cNvCxnSpPr>
                  <p:nvPr/>
                </p:nvCxnSpPr>
                <p:spPr bwMode="auto">
                  <a:xfrm>
                    <a:off x="2833688" y="4572000"/>
                    <a:ext cx="828675" cy="4191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4" name="AutoShape 45"/>
                  <p:cNvCxnSpPr>
                    <a:cxnSpLocks noChangeShapeType="1"/>
                    <a:stCxn id="17414" idx="6"/>
                    <a:endCxn id="17423" idx="2"/>
                  </p:cNvCxnSpPr>
                  <p:nvPr/>
                </p:nvCxnSpPr>
                <p:spPr bwMode="auto">
                  <a:xfrm>
                    <a:off x="2833688" y="4572000"/>
                    <a:ext cx="809625" cy="9906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447800" y="3477994"/>
                  <a:ext cx="4443413" cy="2389406"/>
                  <a:chOff x="1447800" y="3477994"/>
                  <a:chExt cx="4443413" cy="2389406"/>
                </a:xfrm>
              </p:grpSpPr>
              <p:cxnSp>
                <p:nvCxnSpPr>
                  <p:cNvPr id="17445" name="AutoShape 36"/>
                  <p:cNvCxnSpPr>
                    <a:cxnSpLocks noChangeShapeType="1"/>
                    <a:stCxn id="17411" idx="6"/>
                    <a:endCxn id="17414" idx="2"/>
                  </p:cNvCxnSpPr>
                  <p:nvPr/>
                </p:nvCxnSpPr>
                <p:spPr bwMode="auto">
                  <a:xfrm>
                    <a:off x="1447800" y="3477994"/>
                    <a:ext cx="1219200" cy="1094006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18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8800" y="3625850"/>
                    <a:ext cx="536575" cy="336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>
                        <a:solidFill>
                          <a:schemeClr val="accent2"/>
                        </a:solidFill>
                        <a:latin typeface="Comic Sans MS" pitchFamily="-128" charset="0"/>
                        <a:cs typeface="Times New Roman" pitchFamily="-128" charset="0"/>
                      </a:rPr>
                      <a:t>1/3</a:t>
                    </a:r>
                    <a:endParaRPr lang="en-US" sz="1600" b="1">
                      <a:solidFill>
                        <a:schemeClr val="accent2"/>
                      </a:solidFill>
                      <a:latin typeface="Comic Sans MS" pitchFamily="-128" charset="0"/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48000" y="4267200"/>
                    <a:ext cx="2843213" cy="1600200"/>
                    <a:chOff x="3048000" y="4267200"/>
                    <a:chExt cx="2843213" cy="16002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3048000" y="4267200"/>
                      <a:ext cx="2190750" cy="1600200"/>
                      <a:chOff x="3048000" y="4267200"/>
                      <a:chExt cx="2190750" cy="1600200"/>
                    </a:xfrm>
                  </p:grpSpPr>
                  <p:sp>
                    <p:nvSpPr>
                      <p:cNvPr id="31833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6021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1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2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9149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3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7600" y="548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2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3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90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4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30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71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cxnSp>
                    <p:nvCxnSpPr>
                      <p:cNvPr id="17463" name="AutoShape 54"/>
                      <p:cNvCxnSpPr>
                        <a:cxnSpLocks noChangeShapeType="1"/>
                        <a:stCxn id="17423" idx="6"/>
                        <a:endCxn id="17435" idx="2"/>
                      </p:cNvCxnSpPr>
                      <p:nvPr/>
                    </p:nvCxnSpPr>
                    <p:spPr bwMode="auto">
                      <a:xfrm>
                        <a:off x="3824288" y="5562600"/>
                        <a:ext cx="1247775" cy="2286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4" name="AutoShape 55"/>
                      <p:cNvCxnSpPr>
                        <a:cxnSpLocks noChangeShapeType="1"/>
                        <a:stCxn id="17423" idx="6"/>
                        <a:endCxn id="17434" idx="2"/>
                      </p:cNvCxnSpPr>
                      <p:nvPr/>
                    </p:nvCxnSpPr>
                    <p:spPr bwMode="auto">
                      <a:xfrm flipV="1">
                        <a:off x="3824288" y="5384800"/>
                        <a:ext cx="1247775" cy="1778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5" name="AutoShape 56"/>
                      <p:cNvCxnSpPr>
                        <a:cxnSpLocks noChangeShapeType="1"/>
                        <a:stCxn id="17422" idx="6"/>
                        <a:endCxn id="17433" idx="2"/>
                      </p:cNvCxnSpPr>
                      <p:nvPr/>
                    </p:nvCxnSpPr>
                    <p:spPr bwMode="auto">
                      <a:xfrm flipV="1">
                        <a:off x="3843338" y="4978400"/>
                        <a:ext cx="1228725" cy="127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6" name="AutoShape 57"/>
                      <p:cNvCxnSpPr>
                        <a:cxnSpLocks noChangeShapeType="1"/>
                        <a:stCxn id="17421" idx="6"/>
                        <a:endCxn id="17432" idx="2"/>
                      </p:cNvCxnSpPr>
                      <p:nvPr/>
                    </p:nvCxnSpPr>
                    <p:spPr bwMode="auto">
                      <a:xfrm>
                        <a:off x="3843338" y="4572000"/>
                        <a:ext cx="12287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17468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4678363"/>
                        <a:ext cx="27781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70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81388" y="4373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73" name="Text Box 6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5988" y="52879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7476" name="Text Box 6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373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4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135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754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86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516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1832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48000" y="4343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4" name="Text Box 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9069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9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1816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40" name="Text Box 9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486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59" name="Text Box 1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69265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60" name="Text Box 1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26720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</p:grpSp>
                <p:sp>
                  <p:nvSpPr>
                    <p:cNvPr id="17530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5181600"/>
                      <a:ext cx="484188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CC0000"/>
                          </a:solidFill>
                          <a:latin typeface="Comic Sans MS" pitchFamily="-128" charset="0"/>
                        </a:rPr>
                        <a:t>L </a:t>
                      </a:r>
                    </a:p>
                  </p:txBody>
                </p:sp>
                <p:sp>
                  <p:nvSpPr>
                    <p:cNvPr id="17535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3434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  <p:sp>
                  <p:nvSpPr>
                    <p:cNvPr id="17536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8006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</p:grpSp>
            </p:grpSp>
          </p:grpSp>
        </p:grp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62402" y="2819400"/>
            <a:ext cx="2176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symmetric</a:t>
            </a:r>
          </a:p>
          <a:p>
            <a:r>
              <a:rPr lang="en-US" sz="3200" dirty="0" smtClean="0"/>
              <a:t>structure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05400" y="609600"/>
            <a:ext cx="1219200" cy="5585272"/>
            <a:chOff x="5105400" y="609600"/>
            <a:chExt cx="1219200" cy="5585272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845682"/>
                </p:ext>
              </p:extLst>
            </p:nvPr>
          </p:nvGraphicFramePr>
          <p:xfrm>
            <a:off x="5105400" y="6096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4" imgW="203200" imgH="330200" progId="Equation.DSMT4">
                    <p:embed/>
                  </p:oleObj>
                </mc:Choice>
                <mc:Fallback>
                  <p:oleObj name="Equation" r:id="rId4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5400" y="6096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153131"/>
                </p:ext>
              </p:extLst>
            </p:nvPr>
          </p:nvGraphicFramePr>
          <p:xfrm>
            <a:off x="5181600" y="2438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6" imgW="203200" imgH="330200" progId="Equation.DSMT4">
                    <p:embed/>
                  </p:oleObj>
                </mc:Choice>
                <mc:Fallback>
                  <p:oleObj name="Equation" r:id="rId6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2438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306760"/>
                </p:ext>
              </p:extLst>
            </p:nvPr>
          </p:nvGraphicFramePr>
          <p:xfrm>
            <a:off x="5181600" y="4343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7" imgW="203200" imgH="330200" progId="Equation.DSMT4">
                    <p:embed/>
                  </p:oleObj>
                </mc:Choice>
                <mc:Fallback>
                  <p:oleObj name="Equation" r:id="rId7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4343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81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737181" y="150489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696104" y="24384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2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96104" y="38100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28600" y="2362200"/>
            <a:ext cx="13389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</a:rPr>
              <a:t>Prize at</a:t>
            </a:r>
          </a:p>
          <a:p>
            <a:r>
              <a:rPr lang="en-US" sz="2400" dirty="0" smtClean="0">
                <a:latin typeface="Comic Sans MS" pitchFamily="-128" charset="0"/>
              </a:rPr>
              <a:t>Door 2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29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2590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2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057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 flipV="1">
            <a:off x="1676400" y="2133600"/>
            <a:ext cx="20002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1828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1981200" y="21452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1981200" y="3276600"/>
            <a:ext cx="584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-128" charset="0"/>
                <a:cs typeface="Times New Roman" pitchFamily="-128" charset="0"/>
              </a:rPr>
              <a:t>2/</a:t>
            </a:r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22878" y="236220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68792" y="3867090"/>
            <a:ext cx="11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8994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14400"/>
            <a:ext cx="3717746" cy="5256550"/>
            <a:chOff x="1143000" y="914400"/>
            <a:chExt cx="3717746" cy="5256550"/>
          </a:xfrm>
        </p:grpSpPr>
        <p:sp>
          <p:nvSpPr>
            <p:cNvPr id="156" name="TextBox 155"/>
            <p:cNvSpPr txBox="1"/>
            <p:nvPr/>
          </p:nvSpPr>
          <p:spPr>
            <a:xfrm>
              <a:off x="2057400" y="914400"/>
              <a:ext cx="2400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prize door</a:t>
              </a:r>
              <a:endParaRPr lang="en-US" sz="3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3000" y="1295400"/>
              <a:ext cx="3717746" cy="4875550"/>
              <a:chOff x="1524000" y="1295400"/>
              <a:chExt cx="3717746" cy="4875550"/>
            </a:xfrm>
          </p:grpSpPr>
          <p:sp>
            <p:nvSpPr>
              <p:cNvPr id="17413" name="Oval 4"/>
              <p:cNvSpPr>
                <a:spLocks noChangeArrowheads="1"/>
              </p:cNvSpPr>
              <p:nvPr/>
            </p:nvSpPr>
            <p:spPr bwMode="auto">
              <a:xfrm>
                <a:off x="1524000" y="2743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19" name="Oval 10"/>
              <p:cNvSpPr>
                <a:spLocks noChangeArrowheads="1"/>
              </p:cNvSpPr>
              <p:nvPr/>
            </p:nvSpPr>
            <p:spPr bwMode="auto">
              <a:xfrm>
                <a:off x="4495800" y="1600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20" name="Oval 11"/>
              <p:cNvSpPr>
                <a:spLocks noChangeArrowheads="1"/>
              </p:cNvSpPr>
              <p:nvPr/>
            </p:nvSpPr>
            <p:spPr bwMode="auto">
              <a:xfrm>
                <a:off x="4419600" y="4038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37" name="Text Box 28"/>
              <p:cNvSpPr txBox="1">
                <a:spLocks noChangeArrowheads="1"/>
              </p:cNvSpPr>
              <p:nvPr/>
            </p:nvSpPr>
            <p:spPr bwMode="auto">
              <a:xfrm>
                <a:off x="2700349" y="4724400"/>
                <a:ext cx="187165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itchFamily="-128" charset="0"/>
                  </a:rPr>
                  <a:t>Door</a:t>
                </a:r>
              </a:p>
              <a:p>
                <a:r>
                  <a:rPr lang="en-US" dirty="0">
                    <a:latin typeface="Comic Sans MS" pitchFamily="-128" charset="0"/>
                  </a:rPr>
                  <a:t>Picked</a:t>
                </a:r>
              </a:p>
            </p:txBody>
          </p:sp>
          <p:cxnSp>
            <p:nvCxnSpPr>
              <p:cNvPr id="17450" name="AutoShape 41"/>
              <p:cNvCxnSpPr>
                <a:cxnSpLocks noChangeShapeType="1"/>
                <a:stCxn id="17413" idx="6"/>
                <a:endCxn id="17419" idx="2"/>
              </p:cNvCxnSpPr>
              <p:nvPr/>
            </p:nvCxnSpPr>
            <p:spPr bwMode="auto">
              <a:xfrm flipV="1">
                <a:off x="1676400" y="1676400"/>
                <a:ext cx="2819400" cy="11430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451" name="AutoShape 42"/>
              <p:cNvCxnSpPr>
                <a:cxnSpLocks noChangeShapeType="1"/>
                <a:stCxn id="17413" idx="6"/>
                <a:endCxn id="17420" idx="2"/>
              </p:cNvCxnSpPr>
              <p:nvPr/>
            </p:nvCxnSpPr>
            <p:spPr bwMode="auto">
              <a:xfrm>
                <a:off x="1676400" y="2819400"/>
                <a:ext cx="2743200" cy="12954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7529" name="Text Box 122"/>
              <p:cNvSpPr txBox="1">
                <a:spLocks noChangeArrowheads="1"/>
              </p:cNvSpPr>
              <p:nvPr/>
            </p:nvSpPr>
            <p:spPr bwMode="auto">
              <a:xfrm>
                <a:off x="4800600" y="1295400"/>
                <a:ext cx="44114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sp>
            <p:nvSpPr>
              <p:cNvPr id="17534" name="Text Box 127"/>
              <p:cNvSpPr txBox="1">
                <a:spLocks noChangeArrowheads="1"/>
              </p:cNvSpPr>
              <p:nvPr/>
            </p:nvSpPr>
            <p:spPr bwMode="auto">
              <a:xfrm>
                <a:off x="4572000" y="4038600"/>
                <a:ext cx="66459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008000"/>
                    </a:solidFill>
                    <a:latin typeface="Comic Sans MS" pitchFamily="-128" charset="0"/>
                  </a:rPr>
                  <a:t>W</a:t>
                </a:r>
                <a:r>
                  <a:rPr lang="en-US" sz="2400" b="1" dirty="0">
                    <a:solidFill>
                      <a:srgbClr val="008000"/>
                    </a:solidFill>
                    <a:latin typeface="Comic Sans MS" pitchFamily="-128" charset="0"/>
                  </a:rPr>
                  <a:t> </a:t>
                </a:r>
              </a:p>
            </p:txBody>
          </p:sp>
          <p:sp>
            <p:nvSpPr>
              <p:cNvPr id="153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1676400"/>
                <a:ext cx="91052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3600" dirty="0">
                  <a:solidFill>
                    <a:srgbClr val="FF0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4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3276600"/>
                <a:ext cx="98446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2/</a:t>
                </a:r>
                <a:r>
                  <a:rPr lang="en-US" sz="3600" dirty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3</a:t>
                </a:r>
                <a:endParaRPr lang="en-US" sz="3600" dirty="0">
                  <a:solidFill>
                    <a:srgbClr val="008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14600" y="4016514"/>
                <a:ext cx="2097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no prize</a:t>
                </a:r>
                <a:endParaRPr lang="en-US" sz="4000" dirty="0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953000" y="914400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wins </a:t>
            </a:r>
          </a:p>
          <a:p>
            <a:r>
              <a:rPr lang="en-US" u="sng" dirty="0" err="1" smtClean="0">
                <a:latin typeface="Comic Sans MS" pitchFamily="-128" charset="0"/>
              </a:rPr>
              <a:t>iff</a:t>
            </a:r>
            <a:r>
              <a:rPr lang="en-US" u="sng" dirty="0" smtClean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prize door</a:t>
            </a:r>
          </a:p>
          <a:p>
            <a:r>
              <a:rPr lang="en-US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dirty="0" smtClean="0">
                <a:latin typeface="Comic Sans MS" pitchFamily="-128" charset="0"/>
              </a:rPr>
              <a:t> picked</a:t>
            </a:r>
            <a:endParaRPr lang="en-US" dirty="0">
              <a:latin typeface="Comic Sans MS" pitchFamily="-12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098755" y="228600"/>
            <a:ext cx="4987845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>
                <a:latin typeface="Comic Sans MS" pitchFamily="-128" charset="0"/>
              </a:rPr>
              <a:t>R</a:t>
            </a:r>
            <a:r>
              <a:rPr lang="en-US" sz="4100" b="1" dirty="0" smtClean="0">
                <a:latin typeface="Comic Sans MS" pitchFamily="-128" charset="0"/>
              </a:rPr>
              <a:t>eally </a:t>
            </a:r>
            <a:r>
              <a:rPr lang="en-US" sz="4100" b="1" dirty="0">
                <a:latin typeface="Comic Sans MS" pitchFamily="-128" charset="0"/>
              </a:rPr>
              <a:t>S</a:t>
            </a:r>
            <a:r>
              <a:rPr lang="en-US" sz="4100" b="1" dirty="0" smtClean="0">
                <a:latin typeface="Comic Sans MS" pitchFamily="-128" charset="0"/>
              </a:rPr>
              <a:t>imple Tree</a:t>
            </a:r>
            <a:endParaRPr lang="en-US" sz="4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048000"/>
            <a:ext cx="450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</a:rPr>
              <a:t>Pr{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wins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</a:rPr>
              <a:t>}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endParaRPr lang="en-US" sz="4800" dirty="0">
              <a:latin typeface="Comic Sans MS" pitchFamily="-12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25213"/>
              </p:ext>
            </p:extLst>
          </p:nvPr>
        </p:nvGraphicFramePr>
        <p:xfrm>
          <a:off x="6172200" y="3733800"/>
          <a:ext cx="1431272" cy="191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Equation" r:id="rId4" imgW="609600" imgH="1079500" progId="Equation.DSMT4">
                  <p:embed/>
                </p:oleObj>
              </mc:Choice>
              <mc:Fallback>
                <p:oleObj name="Equation" r:id="rId4" imgW="6096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33800"/>
                        <a:ext cx="1431272" cy="19174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0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1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438400"/>
            <a:chOff x="4343400" y="3200400"/>
            <a:chExt cx="4695516" cy="24384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650594"/>
                </p:ext>
              </p:extLst>
            </p:nvPr>
          </p:nvGraphicFramePr>
          <p:xfrm>
            <a:off x="5486400" y="3784600"/>
            <a:ext cx="1589314" cy="185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2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89314" cy="18542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14553</TotalTime>
  <Words>391</Words>
  <Application>Microsoft Macintosh PowerPoint</Application>
  <PresentationFormat>On-screen Show (4:3)</PresentationFormat>
  <Paragraphs>201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1800</cp:revision>
  <cp:lastPrinted>2012-04-20T17:51:30Z</cp:lastPrinted>
  <dcterms:created xsi:type="dcterms:W3CDTF">2011-04-15T22:26:53Z</dcterms:created>
  <dcterms:modified xsi:type="dcterms:W3CDTF">2013-04-30T05:09:40Z</dcterms:modified>
</cp:coreProperties>
</file>