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vml" ContentType="application/vnd.openxmlformats-officedocument.vmlDrawin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embeddings/oleObject1.bin" ContentType="application/vnd.openxmlformats-officedocument.oleObject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embeddings/oleObject2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  <p:sldMasterId id="2147483676" r:id="rId2"/>
  </p:sldMasterIdLst>
  <p:notesMasterIdLst>
    <p:notesMasterId r:id="rId17"/>
  </p:notesMasterIdLst>
  <p:handoutMasterIdLst>
    <p:handoutMasterId r:id="rId18"/>
  </p:handoutMasterIdLst>
  <p:sldIdLst>
    <p:sldId id="276" r:id="rId3"/>
    <p:sldId id="459" r:id="rId4"/>
    <p:sldId id="392" r:id="rId5"/>
    <p:sldId id="417" r:id="rId6"/>
    <p:sldId id="418" r:id="rId7"/>
    <p:sldId id="419" r:id="rId8"/>
    <p:sldId id="432" r:id="rId9"/>
    <p:sldId id="421" r:id="rId10"/>
    <p:sldId id="461" r:id="rId11"/>
    <p:sldId id="460" r:id="rId12"/>
    <p:sldId id="462" r:id="rId13"/>
    <p:sldId id="420" r:id="rId14"/>
    <p:sldId id="424" r:id="rId15"/>
    <p:sldId id="422" r:id="rId16"/>
  </p:sldIdLst>
  <p:sldSz cx="9144000" cy="6858000" type="screen4x3"/>
  <p:notesSz cx="9601200" cy="7315200"/>
  <p:custDataLst>
    <p:tags r:id="rId2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clrMru>
    <a:srgbClr val="8F008F"/>
    <a:srgbClr val="660066"/>
    <a:srgbClr val="0033CC"/>
    <a:srgbClr val="028822"/>
    <a:srgbClr val="009900"/>
    <a:srgbClr val="0000FF"/>
    <a:srgbClr val="FF33CC"/>
    <a:srgbClr val="029C27"/>
    <a:srgbClr val="05AB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28683" autoAdjust="0"/>
    <p:restoredTop sz="94660"/>
  </p:normalViewPr>
  <p:slideViewPr>
    <p:cSldViewPr showGuides="1">
      <p:cViewPr varScale="1">
        <p:scale>
          <a:sx n="153" d="100"/>
          <a:sy n="153" d="100"/>
        </p:scale>
        <p:origin x="-74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tags" Target="tags/tag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notesMaster" Target="notesMasters/notesMaster1.xml"/><Relationship Id="rId18" Type="http://schemas.openxmlformats.org/officeDocument/2006/relationships/handoutMaster" Target="handoutMasters/handout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438458" y="0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D875CB5D-1501-4E8C-8449-8F562B53033D}" type="datetimeFigureOut">
              <a:rPr lang="en-US" smtClean="0"/>
              <a:pPr/>
              <a:t>3/17/12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948171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438458" y="6948171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F3351E57-A9D8-41C5-BD4F-DBD2D117E3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3616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438458" y="0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2E64E5CB-D4EF-403A-9BB6-139C52688DF7}" type="datetimeFigureOut">
              <a:rPr lang="en-US" smtClean="0"/>
              <a:pPr/>
              <a:t>3/17/12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60120" y="3474720"/>
            <a:ext cx="7680960" cy="32918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948171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438458" y="6948171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4E59DC59-ED3D-4108-AF3A-3AFD121587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224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60625F2-1B0D-4157-8EFD-6FFD04995FF7}" type="slidenum">
              <a:rPr lang="en-US"/>
              <a:pPr/>
              <a:t>1</a:t>
            </a:fld>
            <a:endParaRPr lang="en-US"/>
          </a:p>
        </p:txBody>
      </p:sp>
      <p:sp>
        <p:nvSpPr>
          <p:cNvPr id="68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5043CD-B8DD-4C28-B91F-82BC4DF56AF0}" type="slidenum">
              <a:rPr lang="en-US"/>
              <a:pPr/>
              <a:t>10</a:t>
            </a:fld>
            <a:endParaRPr lang="en-US"/>
          </a:p>
        </p:txBody>
      </p:sp>
      <p:sp>
        <p:nvSpPr>
          <p:cNvPr id="611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1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82CBA68-1A8A-4E1E-B48D-335D29983FA7}" type="slidenum">
              <a:rPr lang="en-US">
                <a:solidFill>
                  <a:prstClr val="black"/>
                </a:solidFill>
              </a:rPr>
              <a:pPr/>
              <a:t>11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7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59DC59-ED3D-4108-AF3A-3AFD1215876E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52C0FD9-01BA-49C9-862B-3DBB9ED90316}" type="slidenum">
              <a:rPr lang="en-US"/>
              <a:pPr/>
              <a:t>13</a:t>
            </a:fld>
            <a:endParaRPr lang="en-US"/>
          </a:p>
        </p:txBody>
      </p:sp>
      <p:sp>
        <p:nvSpPr>
          <p:cNvPr id="74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E254194-A2EE-4DB4-B2A1-83E0952B5054}" type="slidenum">
              <a:rPr lang="en-US"/>
              <a:pPr/>
              <a:t>2</a:t>
            </a:fld>
            <a:endParaRPr lang="en-US"/>
          </a:p>
        </p:txBody>
      </p:sp>
      <p:sp>
        <p:nvSpPr>
          <p:cNvPr id="73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E254194-A2EE-4DB4-B2A1-83E0952B5054}" type="slidenum">
              <a:rPr lang="en-US"/>
              <a:pPr/>
              <a:t>3</a:t>
            </a:fld>
            <a:endParaRPr lang="en-US"/>
          </a:p>
        </p:txBody>
      </p:sp>
      <p:sp>
        <p:nvSpPr>
          <p:cNvPr id="73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DBDA39-025B-4392-9FB8-FDD920679165}" type="slidenum">
              <a:rPr lang="en-US"/>
              <a:pPr/>
              <a:t>4</a:t>
            </a:fld>
            <a:endParaRPr lang="en-US"/>
          </a:p>
        </p:txBody>
      </p:sp>
      <p:sp>
        <p:nvSpPr>
          <p:cNvPr id="74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1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1000FD-81A5-4DEA-B6E7-C7006B6DE16D}" type="slidenum">
              <a:rPr lang="en-US"/>
              <a:pPr/>
              <a:t>5</a:t>
            </a:fld>
            <a:endParaRPr lang="en-US"/>
          </a:p>
        </p:txBody>
      </p:sp>
      <p:sp>
        <p:nvSpPr>
          <p:cNvPr id="74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3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E254194-A2EE-4DB4-B2A1-83E0952B5054}" type="slidenum">
              <a:rPr lang="en-US"/>
              <a:pPr/>
              <a:t>6</a:t>
            </a:fld>
            <a:endParaRPr lang="en-US"/>
          </a:p>
        </p:txBody>
      </p:sp>
      <p:sp>
        <p:nvSpPr>
          <p:cNvPr id="73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DBDA39-025B-4392-9FB8-FDD920679165}" type="slidenum">
              <a:rPr lang="en-US"/>
              <a:pPr/>
              <a:t>7</a:t>
            </a:fld>
            <a:endParaRPr lang="en-US"/>
          </a:p>
        </p:txBody>
      </p:sp>
      <p:sp>
        <p:nvSpPr>
          <p:cNvPr id="74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1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1000FD-81A5-4DEA-B6E7-C7006B6DE16D}" type="slidenum">
              <a:rPr lang="en-US"/>
              <a:pPr/>
              <a:t>8</a:t>
            </a:fld>
            <a:endParaRPr lang="en-US"/>
          </a:p>
        </p:txBody>
      </p:sp>
      <p:sp>
        <p:nvSpPr>
          <p:cNvPr id="74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3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00F1CD8-CF1A-4651-87AE-465770144312}" type="slidenum">
              <a:rPr lang="en-US">
                <a:solidFill>
                  <a:prstClr val="black"/>
                </a:solidFill>
              </a:rPr>
              <a:pPr/>
              <a:t>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6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>
                <a:solidFill>
                  <a:srgbClr val="000000"/>
                </a:solidFill>
                <a:latin typeface="Comic Sans MS"/>
              </a:rPr>
              <a:t>lec</a:t>
            </a:r>
            <a:r>
              <a:rPr lang="en-US" dirty="0" smtClean="0">
                <a:solidFill>
                  <a:srgbClr val="000000"/>
                </a:solidFill>
                <a:latin typeface="Comic Sans MS"/>
              </a:rPr>
              <a:t> 8M.</a:t>
            </a:r>
            <a:fld id="{23581F62-E8B7-48F2-9B8D-F880FB41BDA1}" type="slidenum">
              <a:rPr lang="en-US" smtClean="0">
                <a:solidFill>
                  <a:srgbClr val="000000"/>
                </a:solidFill>
                <a:latin typeface="Comic Sans MS"/>
              </a:rPr>
              <a:pPr/>
              <a:t>‹#›</a:t>
            </a:fld>
            <a:endParaRPr lang="en-US" dirty="0">
              <a:solidFill>
                <a:srgbClr val="000000"/>
              </a:solidFill>
              <a:latin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33501177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 smtClean="0">
                <a:solidFill>
                  <a:srgbClr val="000000"/>
                </a:solidFill>
                <a:latin typeface="Comic Sans MS"/>
              </a:rPr>
              <a:t>lec</a:t>
            </a:r>
            <a:r>
              <a:rPr lang="en-US" dirty="0" smtClean="0">
                <a:solidFill>
                  <a:srgbClr val="000000"/>
                </a:solidFill>
                <a:latin typeface="Comic Sans MS"/>
              </a:rPr>
              <a:t> 8M.</a:t>
            </a:r>
            <a:fld id="{0D9BACEC-3AFE-4D6A-95F7-22928FA1E0D4}" type="slidenum">
              <a:rPr lang="en-US" smtClean="0">
                <a:solidFill>
                  <a:srgbClr val="000000"/>
                </a:solidFill>
                <a:latin typeface="Comic Sans MS"/>
              </a:rPr>
              <a:pPr/>
              <a:t>‹#›</a:t>
            </a:fld>
            <a:endParaRPr lang="en-US" dirty="0">
              <a:solidFill>
                <a:srgbClr val="000000"/>
              </a:solidFill>
              <a:latin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14888817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 smtClean="0">
                <a:solidFill>
                  <a:srgbClr val="000000"/>
                </a:solidFill>
                <a:latin typeface="Comic Sans MS"/>
              </a:rPr>
              <a:t>lec</a:t>
            </a:r>
            <a:r>
              <a:rPr lang="en-US" dirty="0" smtClean="0">
                <a:solidFill>
                  <a:srgbClr val="000000"/>
                </a:solidFill>
                <a:latin typeface="Comic Sans MS"/>
              </a:rPr>
              <a:t> 8M.</a:t>
            </a:r>
            <a:fld id="{F6BE0579-943A-465D-AC8F-BB4FC82F6263}" type="slidenum">
              <a:rPr lang="en-US" smtClean="0">
                <a:solidFill>
                  <a:srgbClr val="000000"/>
                </a:solidFill>
                <a:latin typeface="Comic Sans MS"/>
              </a:rPr>
              <a:pPr/>
              <a:t>‹#›</a:t>
            </a:fld>
            <a:endParaRPr lang="en-US" dirty="0">
              <a:solidFill>
                <a:srgbClr val="000000"/>
              </a:solidFill>
              <a:latin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3170737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>
                <a:solidFill>
                  <a:srgbClr val="000000"/>
                </a:solidFill>
                <a:latin typeface="Comic Sans MS"/>
              </a:rPr>
              <a:t>lec</a:t>
            </a:r>
            <a:r>
              <a:rPr lang="en-US" dirty="0" smtClean="0">
                <a:solidFill>
                  <a:srgbClr val="000000"/>
                </a:solidFill>
                <a:latin typeface="Comic Sans MS"/>
              </a:rPr>
              <a:t> 8M.</a:t>
            </a:r>
            <a:fld id="{9ABFFDF2-8EF6-4F3E-BC91-5F16E330E069}" type="slidenum">
              <a:rPr lang="en-US" smtClean="0">
                <a:solidFill>
                  <a:srgbClr val="000000"/>
                </a:solidFill>
                <a:latin typeface="Comic Sans MS"/>
              </a:rPr>
              <a:pPr/>
              <a:t>‹#›</a:t>
            </a:fld>
            <a:endParaRPr lang="en-US" dirty="0">
              <a:solidFill>
                <a:srgbClr val="000000"/>
              </a:solidFill>
              <a:latin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26238518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>
                <a:solidFill>
                  <a:srgbClr val="000000"/>
                </a:solidFill>
                <a:latin typeface="Comic Sans MS"/>
              </a:rPr>
              <a:t>lec</a:t>
            </a:r>
            <a:r>
              <a:rPr lang="en-US" dirty="0" smtClean="0">
                <a:solidFill>
                  <a:srgbClr val="000000"/>
                </a:solidFill>
                <a:latin typeface="Comic Sans MS"/>
              </a:rPr>
              <a:t> 8M.</a:t>
            </a:r>
            <a:fld id="{2AF49EA3-B1C2-4437-84E9-F0A2054D847B}" type="slidenum">
              <a:rPr lang="en-US" smtClean="0">
                <a:solidFill>
                  <a:srgbClr val="000000"/>
                </a:solidFill>
                <a:latin typeface="Comic Sans MS"/>
              </a:rPr>
              <a:pPr/>
              <a:t>‹#›</a:t>
            </a:fld>
            <a:endParaRPr lang="en-US" dirty="0">
              <a:solidFill>
                <a:srgbClr val="000000"/>
              </a:solidFill>
              <a:latin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28340104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 smtClean="0">
                <a:solidFill>
                  <a:srgbClr val="000000"/>
                </a:solidFill>
                <a:latin typeface="Comic Sans MS"/>
              </a:rPr>
              <a:t>lec</a:t>
            </a:r>
            <a:r>
              <a:rPr lang="en-US" dirty="0" smtClean="0">
                <a:solidFill>
                  <a:srgbClr val="000000"/>
                </a:solidFill>
                <a:latin typeface="Comic Sans MS"/>
              </a:rPr>
              <a:t> 8M.</a:t>
            </a:r>
            <a:fld id="{96F619E6-6DF7-40A3-ABA3-08075F9C9DE7}" type="slidenum">
              <a:rPr lang="en-US" smtClean="0">
                <a:solidFill>
                  <a:srgbClr val="000000"/>
                </a:solidFill>
                <a:latin typeface="Comic Sans MS"/>
              </a:rPr>
              <a:pPr/>
              <a:t>‹#›</a:t>
            </a:fld>
            <a:endParaRPr lang="en-US" dirty="0">
              <a:solidFill>
                <a:srgbClr val="000000"/>
              </a:solidFill>
              <a:latin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22964426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9" Type="http://schemas.openxmlformats.org/officeDocument/2006/relationships/image" Target="../media/image1.png"/><Relationship Id="rId1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4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3.xml"/><Relationship Id="rId7" Type="http://schemas.openxmlformats.org/officeDocument/2006/relationships/theme" Target="../theme/theme2.xml"/><Relationship Id="rId8" Type="http://schemas.openxmlformats.org/officeDocument/2006/relationships/image" Target="../media/image1.png"/><Relationship Id="rId9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2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  <a:alpha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086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8229600" y="6553200"/>
            <a:ext cx="914400" cy="304800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lec7M.</a:t>
            </a:r>
            <a:fld id="{CA4C0C47-BA92-4669-BC5C-D64A96AF3D0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pic>
        <p:nvPicPr>
          <p:cNvPr id="10" name="Picture 7" descr="board"/>
          <p:cNvPicPr>
            <a:picLocks noChangeAspect="1" noChangeArrowheads="1"/>
          </p:cNvPicPr>
          <p:nvPr userDrawn="1"/>
        </p:nvPicPr>
        <p:blipFill>
          <a:blip r:embed="rId9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</p:spPr>
      </p:pic>
      <p:sp>
        <p:nvSpPr>
          <p:cNvPr id="8" name="Date Placeholder 5"/>
          <p:cNvSpPr txBox="1">
            <a:spLocks/>
          </p:cNvSpPr>
          <p:nvPr userDrawn="1"/>
        </p:nvSpPr>
        <p:spPr>
          <a:xfrm>
            <a:off x="3048000" y="6477000"/>
            <a:ext cx="2921000" cy="304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         March 19, 2012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13" name="Picture 12" descr="license.img"/>
          <p:cNvPicPr>
            <a:picLocks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76200" y="6477000"/>
            <a:ext cx="990600" cy="3048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4" r:id="rId4"/>
    <p:sldLayoutId id="2147483655" r:id="rId5"/>
    <p:sldLayoutId id="2147483657" r:id="rId6"/>
    <p:sldLayoutId id="2147483675" r:id="rId7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000" b="1" kern="1200">
          <a:solidFill>
            <a:schemeClr val="tx1"/>
          </a:solidFill>
          <a:latin typeface="Comic Sans MS" pitchFamily="66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None/>
        <a:defRPr sz="40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36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8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229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05713" y="6583363"/>
            <a:ext cx="148113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spcBef>
                <a:spcPct val="0"/>
              </a:spcBef>
              <a:buFontTx/>
              <a:buNone/>
              <a:defRPr sz="1000">
                <a:latin typeface="+mj-lt"/>
              </a:defRPr>
            </a:lvl1pPr>
          </a:lstStyle>
          <a:p>
            <a:pPr fontAlgn="base">
              <a:spcAft>
                <a:spcPct val="0"/>
              </a:spcAft>
            </a:pPr>
            <a:r>
              <a:rPr lang="en-US" dirty="0" smtClean="0">
                <a:solidFill>
                  <a:srgbClr val="000000"/>
                </a:solidFill>
                <a:latin typeface="Comic Sans MS"/>
              </a:rPr>
              <a:t>lec 8M.</a:t>
            </a:r>
            <a:fld id="{EA14F88D-777A-4299-8570-DC348E624953}" type="slidenum">
              <a:rPr lang="en-US" smtClean="0">
                <a:solidFill>
                  <a:srgbClr val="000000"/>
                </a:solidFill>
                <a:latin typeface="Comic Sans MS"/>
              </a:rPr>
              <a:pPr fontAlgn="base">
                <a:spcAft>
                  <a:spcPct val="0"/>
                </a:spcAft>
              </a:pPr>
              <a:t>‹#›</a:t>
            </a:fld>
            <a:endParaRPr lang="en-US" dirty="0">
              <a:solidFill>
                <a:srgbClr val="000000"/>
              </a:solidFill>
              <a:latin typeface="Comic Sans MS"/>
            </a:endParaRPr>
          </a:p>
        </p:txBody>
      </p:sp>
      <p:pic>
        <p:nvPicPr>
          <p:cNvPr id="12300" name="Picture 12" descr="board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</p:spPr>
      </p:pic>
      <p:sp>
        <p:nvSpPr>
          <p:cNvPr id="8" name="Date Placeholder 5"/>
          <p:cNvSpPr txBox="1">
            <a:spLocks/>
          </p:cNvSpPr>
          <p:nvPr userDrawn="1"/>
        </p:nvSpPr>
        <p:spPr>
          <a:xfrm>
            <a:off x="3158955" y="6609416"/>
            <a:ext cx="2948887" cy="238173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rgbClr val="000000"/>
                </a:solidFill>
                <a:latin typeface="Comic Sans MS" pitchFamily="66" charset="0"/>
              </a:rPr>
              <a:t>Albert R </a:t>
            </a:r>
            <a:r>
              <a:rPr lang="en-US" sz="1200" dirty="0" smtClean="0">
                <a:solidFill>
                  <a:srgbClr val="000000"/>
                </a:solidFill>
                <a:latin typeface="Comic Sans MS" pitchFamily="66" charset="0"/>
              </a:rPr>
              <a:t>Meyer     October 24, 2011</a:t>
            </a:r>
            <a:endParaRPr lang="en-US" sz="1200" dirty="0">
              <a:solidFill>
                <a:srgbClr val="000000"/>
              </a:solidFill>
              <a:latin typeface="Comic Sans MS" pitchFamily="66" charset="0"/>
            </a:endParaRPr>
          </a:p>
        </p:txBody>
      </p:sp>
      <p:pic>
        <p:nvPicPr>
          <p:cNvPr id="9" name="Picture 8" descr="license.img"/>
          <p:cNvPicPr>
            <a:picLocks/>
          </p:cNvPicPr>
          <p:nvPr userDrawn="1"/>
        </p:nvPicPr>
        <p:blipFill>
          <a:blip r:embed="rId9"/>
          <a:srcRect/>
          <a:stretch>
            <a:fillRect/>
          </a:stretch>
        </p:blipFill>
        <p:spPr bwMode="auto">
          <a:xfrm>
            <a:off x="40104" y="6448925"/>
            <a:ext cx="1271338" cy="37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19462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2pPr>
      <a:lvl3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3pPr>
      <a:lvl4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4pPr>
      <a:lvl5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None/>
        <a:defRPr sz="4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None/>
        <a:defRPr sz="40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None/>
        <a:defRPr sz="36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None/>
        <a:defRPr sz="32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None/>
        <a:defRPr sz="32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image" Target="../media/image4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378" name="Text Box 2"/>
          <p:cNvSpPr txBox="1">
            <a:spLocks noChangeArrowheads="1"/>
          </p:cNvSpPr>
          <p:nvPr/>
        </p:nvSpPr>
        <p:spPr bwMode="auto">
          <a:xfrm>
            <a:off x="2054225" y="381000"/>
            <a:ext cx="6316153" cy="107721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800" b="1" i="1" dirty="0">
                <a:solidFill>
                  <a:schemeClr val="tx2"/>
                </a:solidFill>
                <a:latin typeface="Comic Sans MS" pitchFamily="66" charset="0"/>
              </a:rPr>
              <a:t>Mathematics for Computer Science</a:t>
            </a:r>
            <a:r>
              <a:rPr lang="en-US" sz="3600" b="1" i="1" dirty="0">
                <a:solidFill>
                  <a:schemeClr val="tx2"/>
                </a:solidFill>
                <a:latin typeface="Comic Sans MS" pitchFamily="66" charset="0"/>
              </a:rPr>
              <a:t/>
            </a:r>
            <a:br>
              <a:rPr lang="en-US" sz="3600" b="1" i="1" dirty="0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sz="2400" b="1" dirty="0">
                <a:solidFill>
                  <a:srgbClr val="008000"/>
                </a:solidFill>
                <a:latin typeface="Comic Sans MS" pitchFamily="66" charset="0"/>
              </a:rPr>
              <a:t>MIT</a:t>
            </a:r>
            <a:r>
              <a:rPr lang="en-US" sz="3600" b="1" i="1" dirty="0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2400" b="1" dirty="0">
                <a:solidFill>
                  <a:srgbClr val="008000"/>
                </a:solidFill>
                <a:latin typeface="Comic Sans MS" pitchFamily="66" charset="0"/>
              </a:rPr>
              <a:t>6.042J/18.062J</a:t>
            </a:r>
          </a:p>
        </p:txBody>
      </p:sp>
      <p:sp>
        <p:nvSpPr>
          <p:cNvPr id="4" name="Title 3"/>
          <p:cNvSpPr txBox="1">
            <a:spLocks/>
          </p:cNvSpPr>
          <p:nvPr/>
        </p:nvSpPr>
        <p:spPr>
          <a:xfrm>
            <a:off x="228600" y="1752600"/>
            <a:ext cx="8686800" cy="28194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Comic Sans MS" pitchFamily="66" charset="0"/>
                <a:ea typeface="+mj-ea"/>
                <a:cs typeface="+mj-cs"/>
              </a:defRPr>
            </a:lvl1pPr>
          </a:lstStyle>
          <a:p>
            <a:r>
              <a:rPr lang="en-US" sz="8800" smtClean="0"/>
              <a:t>Representing</a:t>
            </a:r>
            <a:br>
              <a:rPr lang="en-US" sz="8800" smtClean="0"/>
            </a:br>
            <a:r>
              <a:rPr lang="en-US" sz="8800" smtClean="0"/>
              <a:t>Partial Orders</a:t>
            </a:r>
            <a:endParaRPr lang="en-US" sz="8800" dirty="0">
              <a:solidFill>
                <a:srgbClr val="8F008F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226" name="Rectangle 2"/>
          <p:cNvSpPr>
            <a:spLocks noGrp="1" noChangeArrowheads="1"/>
          </p:cNvSpPr>
          <p:nvPr>
            <p:ph type="title"/>
          </p:nvPr>
        </p:nvSpPr>
        <p:spPr>
          <a:xfrm>
            <a:off x="1931988" y="55563"/>
            <a:ext cx="5322887" cy="1177925"/>
          </a:xfrm>
        </p:spPr>
        <p:txBody>
          <a:bodyPr/>
          <a:lstStyle/>
          <a:p>
            <a:pPr algn="ctr"/>
            <a:r>
              <a:rPr lang="en-US" sz="4800" dirty="0"/>
              <a:t>Isomorphism</a:t>
            </a:r>
          </a:p>
        </p:txBody>
      </p:sp>
      <p:sp>
        <p:nvSpPr>
          <p:cNvPr id="564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534" y="1447800"/>
            <a:ext cx="8702932" cy="4937771"/>
          </a:xfrm>
        </p:spPr>
        <p:txBody>
          <a:bodyPr/>
          <a:lstStyle/>
          <a:p>
            <a:pPr>
              <a:buFontTx/>
              <a:buNone/>
            </a:pPr>
            <a:r>
              <a:rPr lang="en-US" sz="5400" dirty="0" smtClean="0"/>
              <a:t>two graphs are </a:t>
            </a:r>
            <a:r>
              <a:rPr lang="en-US" sz="5400" dirty="0" smtClean="0">
                <a:solidFill>
                  <a:srgbClr val="0033CC"/>
                </a:solidFill>
              </a:rPr>
              <a:t>isomorphic</a:t>
            </a:r>
          </a:p>
          <a:p>
            <a:pPr>
              <a:buFontTx/>
              <a:buNone/>
            </a:pPr>
            <a:r>
              <a:rPr lang="en-US" sz="5400" dirty="0" smtClean="0"/>
              <a:t> when there </a:t>
            </a:r>
            <a:r>
              <a:rPr lang="en-US" sz="5400" dirty="0"/>
              <a:t>is</a:t>
            </a:r>
            <a:r>
              <a:rPr lang="en-US" sz="5400" dirty="0">
                <a:solidFill>
                  <a:srgbClr val="0033CC"/>
                </a:solidFill>
              </a:rPr>
              <a:t> </a:t>
            </a:r>
            <a:r>
              <a:rPr lang="en-US" sz="5400" dirty="0" smtClean="0"/>
              <a:t>an</a:t>
            </a:r>
          </a:p>
          <a:p>
            <a:pPr algn="ctr">
              <a:buFontTx/>
              <a:buNone/>
            </a:pPr>
            <a:r>
              <a:rPr lang="en-US" sz="5400" dirty="0" smtClean="0">
                <a:solidFill>
                  <a:srgbClr val="FF00FF"/>
                </a:solidFill>
              </a:rPr>
              <a:t>edge-preserving</a:t>
            </a:r>
            <a:endParaRPr lang="en-US" sz="5400" dirty="0">
              <a:solidFill>
                <a:srgbClr val="FF00FF"/>
              </a:solidFill>
            </a:endParaRPr>
          </a:p>
          <a:p>
            <a:pPr algn="ctr">
              <a:buFontTx/>
              <a:buNone/>
            </a:pPr>
            <a:r>
              <a:rPr lang="en-US" sz="5400" dirty="0" smtClean="0">
                <a:solidFill>
                  <a:srgbClr val="FF00FF"/>
                </a:solidFill>
              </a:rPr>
              <a:t>matching</a:t>
            </a:r>
          </a:p>
          <a:p>
            <a:pPr>
              <a:buFontTx/>
              <a:buNone/>
            </a:pPr>
            <a:r>
              <a:rPr lang="en-US" sz="5400" dirty="0" smtClean="0"/>
              <a:t>of their vertices.</a:t>
            </a:r>
            <a:endParaRPr lang="en-US" sz="5400" dirty="0"/>
          </a:p>
        </p:txBody>
      </p:sp>
      <p:sp useBgFill="1">
        <p:nvSpPr>
          <p:cNvPr id="2" name="TextBox 1"/>
          <p:cNvSpPr txBox="1"/>
          <p:nvPr/>
        </p:nvSpPr>
        <p:spPr>
          <a:xfrm>
            <a:off x="2590800" y="4419600"/>
            <a:ext cx="3962400" cy="990600"/>
          </a:xfrm>
          <a:prstGeom prst="rect">
            <a:avLst/>
          </a:prstGeom>
        </p:spPr>
        <p:txBody>
          <a:bodyPr wrap="none" rtlCol="0">
            <a:noAutofit/>
          </a:bodyPr>
          <a:lstStyle/>
          <a:p>
            <a:r>
              <a:rPr lang="en-US" sz="6000" dirty="0" smtClean="0">
                <a:solidFill>
                  <a:srgbClr val="FF33CC"/>
                </a:solidFill>
                <a:latin typeface="Comic Sans MS" pitchFamily="66" charset="0"/>
              </a:rPr>
              <a:t> </a:t>
            </a:r>
            <a:r>
              <a:rPr lang="en-US" sz="6000" dirty="0" err="1" smtClean="0">
                <a:solidFill>
                  <a:srgbClr val="FF33CC"/>
                </a:solidFill>
                <a:latin typeface="Comic Sans MS" pitchFamily="66" charset="0"/>
              </a:rPr>
              <a:t>bijection</a:t>
            </a:r>
            <a:endParaRPr lang="en-US" sz="6000" dirty="0" smtClean="0">
              <a:solidFill>
                <a:srgbClr val="FF33CC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4632747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64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64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4227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0000"/>
                </a:solidFill>
                <a:latin typeface="Comic Sans MS"/>
              </a:rPr>
              <a:t>lec</a:t>
            </a:r>
            <a:r>
              <a:rPr lang="en-US" dirty="0" smtClean="0">
                <a:solidFill>
                  <a:srgbClr val="000000"/>
                </a:solidFill>
                <a:latin typeface="Comic Sans MS"/>
              </a:rPr>
              <a:t> 8M.</a:t>
            </a:r>
            <a:fld id="{A0329A7B-0CDF-4474-9D5E-25E9C11592CB}" type="slidenum">
              <a:rPr lang="en-US" smtClean="0">
                <a:solidFill>
                  <a:srgbClr val="000000"/>
                </a:solidFill>
                <a:latin typeface="Comic Sans MS"/>
              </a:rPr>
              <a:pPr/>
              <a:t>11</a:t>
            </a:fld>
            <a:endParaRPr lang="en-US" dirty="0">
              <a:solidFill>
                <a:srgbClr val="000000"/>
              </a:solidFill>
              <a:latin typeface="Comic Sans MS"/>
            </a:endParaRPr>
          </a:p>
        </p:txBody>
      </p:sp>
      <p:sp>
        <p:nvSpPr>
          <p:cNvPr id="66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Formal Def of Graph </a:t>
            </a:r>
            <a:r>
              <a:rPr lang="en-US" dirty="0"/>
              <a:t>Isomorphism</a:t>
            </a:r>
          </a:p>
        </p:txBody>
      </p:sp>
      <p:sp>
        <p:nvSpPr>
          <p:cNvPr id="66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9793" y="1289050"/>
            <a:ext cx="8732837" cy="4272654"/>
          </a:xfrm>
        </p:spPr>
        <p:txBody>
          <a:bodyPr/>
          <a:lstStyle/>
          <a:p>
            <a:pPr>
              <a:buFontTx/>
              <a:buNone/>
            </a:pPr>
            <a:r>
              <a:rPr lang="en-US" sz="4000" dirty="0"/>
              <a:t>G</a:t>
            </a:r>
            <a:r>
              <a:rPr lang="en-US" sz="4000" baseline="-25000" dirty="0"/>
              <a:t>1</a:t>
            </a:r>
            <a:r>
              <a:rPr lang="en-US" sz="4000" dirty="0"/>
              <a:t> </a:t>
            </a:r>
            <a:r>
              <a:rPr lang="en-US" sz="4000" dirty="0">
                <a:solidFill>
                  <a:srgbClr val="0033CC"/>
                </a:solidFill>
              </a:rPr>
              <a:t>isomorphic </a:t>
            </a:r>
            <a:r>
              <a:rPr lang="en-US" sz="4000" dirty="0"/>
              <a:t>to G</a:t>
            </a:r>
            <a:r>
              <a:rPr lang="en-US" sz="4000" baseline="-25000" dirty="0"/>
              <a:t>2</a:t>
            </a:r>
            <a:r>
              <a:rPr lang="en-US" sz="4000" i="1" baseline="-25000" dirty="0"/>
              <a:t>  </a:t>
            </a:r>
            <a:r>
              <a:rPr lang="en-US" sz="4000" dirty="0"/>
              <a:t>means</a:t>
            </a:r>
          </a:p>
          <a:p>
            <a:pPr>
              <a:buFontTx/>
              <a:buNone/>
            </a:pPr>
            <a:r>
              <a:rPr lang="en-US" sz="4000" dirty="0" smtClean="0"/>
              <a:t>edge-preserving vertex matching:</a:t>
            </a:r>
          </a:p>
          <a:p>
            <a:pPr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n-US" sz="54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∃ </a:t>
            </a:r>
            <a:r>
              <a:rPr lang="en-US" sz="4800" dirty="0" err="1" smtClean="0"/>
              <a:t>bijection</a:t>
            </a:r>
            <a:r>
              <a:rPr lang="en-US" sz="4800" dirty="0" smtClean="0">
                <a:solidFill>
                  <a:srgbClr val="0033CC"/>
                </a:solidFill>
              </a:rPr>
              <a:t> </a:t>
            </a:r>
            <a:r>
              <a:rPr lang="en-US" sz="4800" dirty="0" smtClean="0"/>
              <a:t>f:</a:t>
            </a:r>
            <a:r>
              <a:rPr lang="en-US" sz="4800" dirty="0" smtClean="0">
                <a:solidFill>
                  <a:srgbClr val="008000"/>
                </a:solidFill>
              </a:rPr>
              <a:t>V</a:t>
            </a:r>
            <a:r>
              <a:rPr lang="en-US" sz="4800" baseline="-25000" dirty="0" smtClean="0">
                <a:solidFill>
                  <a:srgbClr val="008000"/>
                </a:solidFill>
              </a:rPr>
              <a:t>1</a:t>
            </a:r>
            <a:r>
              <a:rPr lang="en-US" sz="4800" baseline="-25000" dirty="0" smtClean="0"/>
              <a:t> </a:t>
            </a:r>
            <a:r>
              <a:rPr lang="en-US" sz="4800" dirty="0">
                <a:cs typeface="Times New Roman" pitchFamily="18" charset="0"/>
              </a:rPr>
              <a:t>→</a:t>
            </a:r>
            <a:r>
              <a:rPr lang="en-US" sz="4800" baseline="-25000" dirty="0"/>
              <a:t> </a:t>
            </a:r>
            <a:r>
              <a:rPr lang="en-US" sz="4800" dirty="0" smtClean="0">
                <a:solidFill>
                  <a:srgbClr val="0033CC"/>
                </a:solidFill>
              </a:rPr>
              <a:t>V</a:t>
            </a:r>
            <a:r>
              <a:rPr lang="en-US" sz="4800" baseline="-25000" dirty="0" smtClean="0">
                <a:solidFill>
                  <a:srgbClr val="0033CC"/>
                </a:solidFill>
              </a:rPr>
              <a:t>2</a:t>
            </a:r>
            <a:r>
              <a:rPr lang="en-US" sz="4800" dirty="0"/>
              <a:t> </a:t>
            </a:r>
            <a:r>
              <a:rPr lang="en-US" sz="4800" dirty="0" smtClean="0"/>
              <a:t>with</a:t>
            </a:r>
          </a:p>
          <a:p>
            <a:pPr>
              <a:spcBef>
                <a:spcPts val="0"/>
              </a:spcBef>
            </a:pPr>
            <a:r>
              <a:rPr lang="en-US" sz="4800" dirty="0" err="1">
                <a:solidFill>
                  <a:srgbClr val="008000"/>
                </a:solidFill>
              </a:rPr>
              <a:t>u</a:t>
            </a:r>
            <a:r>
              <a:rPr lang="en-US" sz="4800" dirty="0" err="1" smtClean="0">
                <a:solidFill>
                  <a:srgbClr val="008000"/>
                </a:solidFill>
              </a:rPr>
              <a:t>→</a:t>
            </a:r>
            <a:r>
              <a:rPr lang="en-US" sz="4800" dirty="0" err="1" smtClean="0">
                <a:solidFill>
                  <a:srgbClr val="008000"/>
                </a:solidFill>
              </a:rPr>
              <a:t>v</a:t>
            </a:r>
            <a:r>
              <a:rPr lang="en-US" sz="4800" dirty="0" smtClean="0"/>
              <a:t> </a:t>
            </a:r>
            <a:r>
              <a:rPr lang="en-US" sz="4800" dirty="0"/>
              <a:t>in</a:t>
            </a:r>
            <a:r>
              <a:rPr lang="en-US" sz="4800" dirty="0">
                <a:solidFill>
                  <a:schemeClr val="accent2"/>
                </a:solidFill>
              </a:rPr>
              <a:t> </a:t>
            </a:r>
            <a:r>
              <a:rPr lang="en-US" sz="4800" dirty="0">
                <a:solidFill>
                  <a:srgbClr val="008000"/>
                </a:solidFill>
              </a:rPr>
              <a:t>E</a:t>
            </a:r>
            <a:r>
              <a:rPr lang="en-US" sz="4800" baseline="-25000" dirty="0">
                <a:solidFill>
                  <a:srgbClr val="008000"/>
                </a:solidFill>
              </a:rPr>
              <a:t>1</a:t>
            </a:r>
            <a:r>
              <a:rPr lang="en-US" sz="4800" dirty="0">
                <a:solidFill>
                  <a:srgbClr val="0033CC"/>
                </a:solidFill>
              </a:rPr>
              <a:t> </a:t>
            </a:r>
            <a:r>
              <a:rPr lang="en-US" sz="4800" dirty="0" smtClean="0">
                <a:solidFill>
                  <a:srgbClr val="0033CC"/>
                </a:solidFill>
              </a:rPr>
              <a:t> </a:t>
            </a:r>
            <a:r>
              <a:rPr lang="en-US" sz="4000" dirty="0" smtClean="0"/>
              <a:t>IFF</a:t>
            </a:r>
            <a:r>
              <a:rPr lang="en-US" sz="4800" dirty="0" smtClean="0"/>
              <a:t>  </a:t>
            </a:r>
            <a:r>
              <a:rPr lang="en-US" sz="4800" dirty="0" smtClean="0">
                <a:solidFill>
                  <a:srgbClr val="0033CC"/>
                </a:solidFill>
              </a:rPr>
              <a:t>f(u</a:t>
            </a:r>
            <a:r>
              <a:rPr lang="en-US" sz="4800" dirty="0" smtClean="0">
                <a:solidFill>
                  <a:srgbClr val="0033CC"/>
                </a:solidFill>
              </a:rPr>
              <a:t>)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→</a:t>
            </a:r>
            <a:r>
              <a:rPr lang="en-US" sz="4800" dirty="0" smtClean="0">
                <a:solidFill>
                  <a:srgbClr val="0033CC"/>
                </a:solidFill>
              </a:rPr>
              <a:t>f</a:t>
            </a:r>
            <a:r>
              <a:rPr lang="en-US" sz="4800" dirty="0" smtClean="0">
                <a:solidFill>
                  <a:srgbClr val="0033CC"/>
                </a:solidFill>
              </a:rPr>
              <a:t>(v</a:t>
            </a:r>
            <a:r>
              <a:rPr lang="en-US" sz="4800" dirty="0">
                <a:solidFill>
                  <a:srgbClr val="0033CC"/>
                </a:solidFill>
              </a:rPr>
              <a:t>)</a:t>
            </a:r>
            <a:r>
              <a:rPr lang="en-US" sz="4800" dirty="0"/>
              <a:t> in</a:t>
            </a:r>
            <a:r>
              <a:rPr lang="en-US" sz="4800" dirty="0">
                <a:solidFill>
                  <a:schemeClr val="accent2"/>
                </a:solidFill>
              </a:rPr>
              <a:t> </a:t>
            </a:r>
            <a:r>
              <a:rPr lang="en-US" sz="4800" dirty="0">
                <a:solidFill>
                  <a:srgbClr val="0033CC"/>
                </a:solidFill>
              </a:rPr>
              <a:t>E</a:t>
            </a:r>
            <a:r>
              <a:rPr lang="en-US" sz="4800" baseline="-25000" dirty="0">
                <a:solidFill>
                  <a:srgbClr val="0033CC"/>
                </a:solidFill>
              </a:rPr>
              <a:t>2</a:t>
            </a:r>
            <a:r>
              <a:rPr lang="en-US" sz="4400" dirty="0"/>
              <a:t> </a:t>
            </a:r>
          </a:p>
        </p:txBody>
      </p:sp>
      <p:sp>
        <p:nvSpPr>
          <p:cNvPr id="669700" name="Rectangle 4"/>
          <p:cNvSpPr>
            <a:spLocks noChangeArrowheads="1"/>
          </p:cNvSpPr>
          <p:nvPr/>
        </p:nvSpPr>
        <p:spPr bwMode="auto">
          <a:xfrm>
            <a:off x="197241" y="2742152"/>
            <a:ext cx="8731605" cy="2452744"/>
          </a:xfrm>
          <a:prstGeom prst="rect">
            <a:avLst/>
          </a:prstGeom>
          <a:noFill/>
          <a:ln w="38100">
            <a:solidFill>
              <a:srgbClr val="FF00FF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pPr fontAlgn="base"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endParaRPr lang="en-US" sz="3200">
              <a:solidFill>
                <a:srgbClr val="000000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1427999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697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697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970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304800"/>
            <a:ext cx="7391400" cy="1143000"/>
          </a:xfrm>
        </p:spPr>
        <p:txBody>
          <a:bodyPr>
            <a:noAutofit/>
          </a:bodyPr>
          <a:lstStyle/>
          <a:p>
            <a:r>
              <a:rPr lang="en-US" sz="4400" dirty="0" err="1" smtClean="0"/>
              <a:t>p.o.</a:t>
            </a:r>
            <a:r>
              <a:rPr lang="en-US" sz="4400" dirty="0" smtClean="0"/>
              <a:t> represented by </a:t>
            </a:r>
            <a:r>
              <a:rPr lang="en-US" sz="4400" dirty="0" smtClean="0">
                <a:solidFill>
                  <a:srgbClr val="0033CC"/>
                </a:solidFill>
                <a:latin typeface="Euclid Symbol" charset="2"/>
                <a:cs typeface="Euclid Symbol" charset="2"/>
                <a:sym typeface="Euclid Symbol"/>
              </a:rPr>
              <a:t>⊂</a:t>
            </a:r>
            <a:endParaRPr lang="en-US" sz="4400" dirty="0">
              <a:solidFill>
                <a:srgbClr val="0033CC"/>
              </a:solidFill>
              <a:latin typeface="Euclid Symbol" charset="2"/>
              <a:cs typeface="Euclid Symbol" charset="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752600"/>
            <a:ext cx="8305800" cy="3352800"/>
          </a:xfrm>
        </p:spPr>
        <p:txBody>
          <a:bodyPr>
            <a:noAutofit/>
          </a:bodyPr>
          <a:lstStyle/>
          <a:p>
            <a:r>
              <a:rPr lang="en-US" sz="4800" dirty="0" smtClean="0">
                <a:solidFill>
                  <a:srgbClr val="8F008F"/>
                </a:solidFill>
              </a:rPr>
              <a:t>Theorem: </a:t>
            </a:r>
            <a:r>
              <a:rPr lang="en-US" sz="4800" i="1" dirty="0" smtClean="0"/>
              <a:t> </a:t>
            </a:r>
            <a:r>
              <a:rPr lang="en-US" sz="4800" dirty="0" smtClean="0"/>
              <a:t>Every strict partial order is isomorphic to a collection of subsets partially ordered by</a:t>
            </a:r>
            <a:r>
              <a:rPr lang="en-US" sz="4800" dirty="0" smtClean="0">
                <a:solidFill>
                  <a:srgbClr val="0033CC"/>
                </a:solidFill>
              </a:rPr>
              <a:t> </a:t>
            </a:r>
            <a:r>
              <a:rPr lang="en-US" sz="4800" b="1" dirty="0" smtClean="0">
                <a:solidFill>
                  <a:srgbClr val="0033CC"/>
                </a:solidFill>
                <a:latin typeface="Euclid Symbol" charset="2"/>
                <a:cs typeface="Euclid Symbol" charset="2"/>
                <a:sym typeface="Euclid Symbol"/>
              </a:rPr>
              <a:t>⊂</a:t>
            </a:r>
            <a:r>
              <a:rPr lang="en-US" sz="4800" b="1" dirty="0" smtClean="0">
                <a:ea typeface="+mj-ea"/>
                <a:cs typeface="+mj-cs"/>
                <a:sym typeface="Euclid Symbol"/>
              </a:rPr>
              <a:t>.</a:t>
            </a:r>
            <a:endParaRPr lang="en-US" sz="4800" dirty="0" smtClean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1342" name="AutoShape 14"/>
          <p:cNvCxnSpPr>
            <a:cxnSpLocks noChangeShapeType="1"/>
            <a:stCxn id="611341" idx="3"/>
          </p:cNvCxnSpPr>
          <p:nvPr/>
        </p:nvCxnSpPr>
        <p:spPr bwMode="auto">
          <a:xfrm>
            <a:off x="1851025" y="4048125"/>
            <a:ext cx="1911350" cy="17462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sp>
        <p:nvSpPr>
          <p:cNvPr id="611330" name="Text Box 2"/>
          <p:cNvSpPr txBox="1">
            <a:spLocks noChangeArrowheads="1"/>
          </p:cNvSpPr>
          <p:nvPr/>
        </p:nvSpPr>
        <p:spPr bwMode="auto">
          <a:xfrm>
            <a:off x="3403600" y="5759450"/>
            <a:ext cx="1641475" cy="6413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3600"/>
              <a:t>1 </a:t>
            </a:r>
            <a:r>
              <a:rPr lang="en-US" sz="3600">
                <a:sym typeface="Wingdings" pitchFamily="2" charset="2"/>
              </a:rPr>
              <a:t></a:t>
            </a:r>
            <a:r>
              <a:rPr lang="en-US" sz="3600"/>
              <a:t>{1}</a:t>
            </a:r>
          </a:p>
        </p:txBody>
      </p:sp>
      <p:sp>
        <p:nvSpPr>
          <p:cNvPr id="611331" name="Rectangle 3"/>
          <p:cNvSpPr>
            <a:spLocks noGrp="1" noChangeArrowheads="1"/>
          </p:cNvSpPr>
          <p:nvPr>
            <p:ph type="title"/>
          </p:nvPr>
        </p:nvSpPr>
        <p:spPr>
          <a:xfrm>
            <a:off x="1219200" y="304800"/>
            <a:ext cx="7543800" cy="1143000"/>
          </a:xfrm>
        </p:spPr>
        <p:txBody>
          <a:bodyPr>
            <a:normAutofit/>
          </a:bodyPr>
          <a:lstStyle/>
          <a:p>
            <a:r>
              <a:rPr lang="en-US" sz="4400" b="0" dirty="0" smtClean="0"/>
              <a:t>subsets </a:t>
            </a:r>
            <a:r>
              <a:rPr lang="en-US" sz="4400" b="0" dirty="0"/>
              <a:t>from </a:t>
            </a:r>
            <a:r>
              <a:rPr lang="en-US" sz="4400" b="0" dirty="0" smtClean="0"/>
              <a:t>divides</a:t>
            </a:r>
            <a:endParaRPr lang="en-US" sz="4400" b="0" dirty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860800" y="3630613"/>
            <a:ext cx="4224338" cy="2160587"/>
            <a:chOff x="2928" y="2191"/>
            <a:chExt cx="2661" cy="1361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2928" y="2400"/>
              <a:ext cx="1536" cy="1152"/>
              <a:chOff x="2928" y="2400"/>
              <a:chExt cx="1536" cy="1152"/>
            </a:xfrm>
          </p:grpSpPr>
          <p:sp>
            <p:nvSpPr>
              <p:cNvPr id="611334" name="Oval 6"/>
              <p:cNvSpPr>
                <a:spLocks noChangeArrowheads="1"/>
              </p:cNvSpPr>
              <p:nvPr/>
            </p:nvSpPr>
            <p:spPr bwMode="auto">
              <a:xfrm>
                <a:off x="4368" y="2400"/>
                <a:ext cx="96" cy="96"/>
              </a:xfrm>
              <a:prstGeom prst="ellipse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611335" name="AutoShape 7"/>
              <p:cNvCxnSpPr>
                <a:cxnSpLocks noChangeShapeType="1"/>
              </p:cNvCxnSpPr>
              <p:nvPr/>
            </p:nvCxnSpPr>
            <p:spPr bwMode="auto">
              <a:xfrm flipH="1">
                <a:off x="2928" y="2496"/>
                <a:ext cx="1488" cy="1056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</p:cxnSp>
        </p:grpSp>
        <p:grpSp>
          <p:nvGrpSpPr>
            <p:cNvPr id="4" name="Group 8"/>
            <p:cNvGrpSpPr>
              <a:grpSpLocks/>
            </p:cNvGrpSpPr>
            <p:nvPr/>
          </p:nvGrpSpPr>
          <p:grpSpPr bwMode="auto">
            <a:xfrm>
              <a:off x="3688" y="2191"/>
              <a:ext cx="1901" cy="1073"/>
              <a:chOff x="3688" y="2191"/>
              <a:chExt cx="1901" cy="1073"/>
            </a:xfrm>
          </p:grpSpPr>
          <p:sp>
            <p:nvSpPr>
              <p:cNvPr id="611337" name="Text Box 9"/>
              <p:cNvSpPr txBox="1">
                <a:spLocks noChangeArrowheads="1"/>
              </p:cNvSpPr>
              <p:nvPr/>
            </p:nvSpPr>
            <p:spPr bwMode="auto">
              <a:xfrm>
                <a:off x="4464" y="2191"/>
                <a:ext cx="1125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 wrap="none">
                <a:spAutoFit/>
              </a:bodyPr>
              <a:lstStyle/>
              <a:p>
                <a:pPr algn="l">
                  <a:spcBef>
                    <a:spcPct val="0"/>
                  </a:spcBef>
                </a:pPr>
                <a:r>
                  <a:rPr lang="en-US" sz="3200"/>
                  <a:t>2 </a:t>
                </a:r>
                <a:r>
                  <a:rPr lang="en-US" sz="3200">
                    <a:sym typeface="Wingdings" pitchFamily="2" charset="2"/>
                  </a:rPr>
                  <a:t></a:t>
                </a:r>
                <a:r>
                  <a:rPr lang="en-US" sz="3200"/>
                  <a:t>{1,2}</a:t>
                </a:r>
              </a:p>
            </p:txBody>
          </p:sp>
          <p:sp>
            <p:nvSpPr>
              <p:cNvPr id="611338" name="Freeform 10"/>
              <p:cNvSpPr>
                <a:spLocks/>
              </p:cNvSpPr>
              <p:nvPr/>
            </p:nvSpPr>
            <p:spPr bwMode="auto">
              <a:xfrm>
                <a:off x="3688" y="2976"/>
                <a:ext cx="344" cy="288"/>
              </a:xfrm>
              <a:custGeom>
                <a:avLst/>
                <a:gdLst/>
                <a:ahLst/>
                <a:cxnLst>
                  <a:cxn ang="0">
                    <a:pos x="200" y="0"/>
                  </a:cxn>
                  <a:cxn ang="0">
                    <a:pos x="56" y="96"/>
                  </a:cxn>
                  <a:cxn ang="0">
                    <a:pos x="8" y="240"/>
                  </a:cxn>
                  <a:cxn ang="0">
                    <a:pos x="104" y="288"/>
                  </a:cxn>
                  <a:cxn ang="0">
                    <a:pos x="248" y="240"/>
                  </a:cxn>
                  <a:cxn ang="0">
                    <a:pos x="344" y="144"/>
                  </a:cxn>
                </a:cxnLst>
                <a:rect l="0" t="0" r="r" b="b"/>
                <a:pathLst>
                  <a:path w="344" h="288">
                    <a:moveTo>
                      <a:pt x="200" y="0"/>
                    </a:moveTo>
                    <a:cubicBezTo>
                      <a:pt x="144" y="28"/>
                      <a:pt x="88" y="56"/>
                      <a:pt x="56" y="96"/>
                    </a:cubicBezTo>
                    <a:cubicBezTo>
                      <a:pt x="24" y="136"/>
                      <a:pt x="0" y="208"/>
                      <a:pt x="8" y="240"/>
                    </a:cubicBezTo>
                    <a:cubicBezTo>
                      <a:pt x="16" y="272"/>
                      <a:pt x="64" y="288"/>
                      <a:pt x="104" y="288"/>
                    </a:cubicBezTo>
                    <a:cubicBezTo>
                      <a:pt x="144" y="288"/>
                      <a:pt x="208" y="264"/>
                      <a:pt x="248" y="240"/>
                    </a:cubicBezTo>
                    <a:cubicBezTo>
                      <a:pt x="288" y="216"/>
                      <a:pt x="316" y="180"/>
                      <a:pt x="344" y="144"/>
                    </a:cubicBezTo>
                  </a:path>
                </a:pathLst>
              </a:custGeom>
              <a:noFill/>
              <a:ln w="25400" cap="flat" cmpd="sng">
                <a:solidFill>
                  <a:srgbClr val="0033CC"/>
                </a:solidFill>
                <a:prstDash val="solid"/>
                <a:round/>
                <a:headEnd type="none" w="med" len="med"/>
                <a:tailEnd type="non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611339" name="Oval 11"/>
          <p:cNvSpPr>
            <a:spLocks noChangeArrowheads="1"/>
          </p:cNvSpPr>
          <p:nvPr/>
        </p:nvSpPr>
        <p:spPr bwMode="auto">
          <a:xfrm>
            <a:off x="3708400" y="5715000"/>
            <a:ext cx="152400" cy="152400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1341" name="Oval 13"/>
          <p:cNvSpPr>
            <a:spLocks noChangeArrowheads="1"/>
          </p:cNvSpPr>
          <p:nvPr/>
        </p:nvSpPr>
        <p:spPr bwMode="auto">
          <a:xfrm>
            <a:off x="1828800" y="3886200"/>
            <a:ext cx="152400" cy="188913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1343" name="Text Box 15"/>
          <p:cNvSpPr txBox="1">
            <a:spLocks noChangeArrowheads="1"/>
          </p:cNvSpPr>
          <p:nvPr/>
        </p:nvSpPr>
        <p:spPr bwMode="auto">
          <a:xfrm>
            <a:off x="152400" y="4114800"/>
            <a:ext cx="1785938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3200"/>
              <a:t>3 </a:t>
            </a:r>
            <a:r>
              <a:rPr lang="en-US" sz="3200">
                <a:sym typeface="Wingdings" pitchFamily="2" charset="2"/>
              </a:rPr>
              <a:t></a:t>
            </a:r>
            <a:r>
              <a:rPr lang="en-US" sz="3200"/>
              <a:t>{1,3}</a:t>
            </a:r>
          </a:p>
        </p:txBody>
      </p:sp>
      <p:grpSp>
        <p:nvGrpSpPr>
          <p:cNvPr id="5" name="Group 16"/>
          <p:cNvGrpSpPr>
            <a:grpSpLocks/>
          </p:cNvGrpSpPr>
          <p:nvPr/>
        </p:nvGrpSpPr>
        <p:grpSpPr bwMode="auto">
          <a:xfrm>
            <a:off x="3708400" y="3706813"/>
            <a:ext cx="1862138" cy="2030412"/>
            <a:chOff x="2832" y="2239"/>
            <a:chExt cx="1173" cy="1279"/>
          </a:xfrm>
        </p:grpSpPr>
        <p:sp>
          <p:nvSpPr>
            <p:cNvPr id="611345" name="Oval 17"/>
            <p:cNvSpPr>
              <a:spLocks noChangeArrowheads="1"/>
            </p:cNvSpPr>
            <p:nvPr/>
          </p:nvSpPr>
          <p:spPr bwMode="auto">
            <a:xfrm>
              <a:off x="2832" y="2400"/>
              <a:ext cx="96" cy="96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611346" name="AutoShape 18"/>
            <p:cNvCxnSpPr>
              <a:cxnSpLocks noChangeShapeType="1"/>
              <a:stCxn id="611345" idx="4"/>
              <a:endCxn id="611339" idx="7"/>
            </p:cNvCxnSpPr>
            <p:nvPr/>
          </p:nvCxnSpPr>
          <p:spPr bwMode="auto">
            <a:xfrm>
              <a:off x="2880" y="2496"/>
              <a:ext cx="34" cy="102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sp>
          <p:nvSpPr>
            <p:cNvPr id="611347" name="Text Box 19"/>
            <p:cNvSpPr txBox="1">
              <a:spLocks noChangeArrowheads="1"/>
            </p:cNvSpPr>
            <p:nvPr/>
          </p:nvSpPr>
          <p:spPr bwMode="auto">
            <a:xfrm>
              <a:off x="2880" y="2239"/>
              <a:ext cx="1125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3200"/>
                <a:t>5 </a:t>
              </a:r>
              <a:r>
                <a:rPr lang="en-US" sz="3200">
                  <a:sym typeface="Wingdings" pitchFamily="2" charset="2"/>
                </a:rPr>
                <a:t></a:t>
              </a:r>
              <a:r>
                <a:rPr lang="en-US" sz="3200"/>
                <a:t>{1,5}</a:t>
              </a:r>
            </a:p>
          </p:txBody>
        </p:sp>
      </p:grpSp>
      <p:sp>
        <p:nvSpPr>
          <p:cNvPr id="611349" name="Oval 21"/>
          <p:cNvSpPr>
            <a:spLocks noChangeArrowheads="1"/>
          </p:cNvSpPr>
          <p:nvPr/>
        </p:nvSpPr>
        <p:spPr bwMode="auto">
          <a:xfrm>
            <a:off x="2311400" y="2312988"/>
            <a:ext cx="152400" cy="152400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1350" name="Text Box 22"/>
          <p:cNvSpPr txBox="1">
            <a:spLocks noChangeArrowheads="1"/>
          </p:cNvSpPr>
          <p:nvPr/>
        </p:nvSpPr>
        <p:spPr bwMode="auto">
          <a:xfrm>
            <a:off x="152400" y="1600200"/>
            <a:ext cx="2700338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3200"/>
              <a:t>15</a:t>
            </a:r>
            <a:r>
              <a:rPr lang="en-US" sz="3200">
                <a:sym typeface="Wingdings" pitchFamily="2" charset="2"/>
              </a:rPr>
              <a:t></a:t>
            </a:r>
            <a:r>
              <a:rPr lang="en-US" sz="3200"/>
              <a:t>{1,3,5,15}</a:t>
            </a:r>
          </a:p>
        </p:txBody>
      </p:sp>
      <p:cxnSp>
        <p:nvCxnSpPr>
          <p:cNvPr id="611351" name="AutoShape 23"/>
          <p:cNvCxnSpPr>
            <a:cxnSpLocks noChangeShapeType="1"/>
            <a:stCxn id="611349" idx="5"/>
            <a:endCxn id="611341" idx="7"/>
          </p:cNvCxnSpPr>
          <p:nvPr/>
        </p:nvCxnSpPr>
        <p:spPr bwMode="auto">
          <a:xfrm flipH="1">
            <a:off x="1958975" y="2443163"/>
            <a:ext cx="482600" cy="14700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611352" name="AutoShape 24"/>
          <p:cNvCxnSpPr>
            <a:cxnSpLocks noChangeShapeType="1"/>
            <a:stCxn id="611349" idx="6"/>
            <a:endCxn id="611345" idx="2"/>
          </p:cNvCxnSpPr>
          <p:nvPr/>
        </p:nvCxnSpPr>
        <p:spPr bwMode="auto">
          <a:xfrm>
            <a:off x="2463800" y="2389188"/>
            <a:ext cx="1244600" cy="164941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grpSp>
        <p:nvGrpSpPr>
          <p:cNvPr id="6" name="Group 25"/>
          <p:cNvGrpSpPr>
            <a:grpSpLocks/>
          </p:cNvGrpSpPr>
          <p:nvPr/>
        </p:nvGrpSpPr>
        <p:grpSpPr bwMode="auto">
          <a:xfrm>
            <a:off x="3784600" y="2151063"/>
            <a:ext cx="4237038" cy="1833562"/>
            <a:chOff x="2880" y="1259"/>
            <a:chExt cx="2669" cy="1155"/>
          </a:xfrm>
        </p:grpSpPr>
        <p:sp>
          <p:nvSpPr>
            <p:cNvPr id="611354" name="Text Box 26"/>
            <p:cNvSpPr txBox="1">
              <a:spLocks noChangeArrowheads="1"/>
            </p:cNvSpPr>
            <p:nvPr/>
          </p:nvSpPr>
          <p:spPr bwMode="auto">
            <a:xfrm>
              <a:off x="3784" y="1259"/>
              <a:ext cx="1765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3200"/>
                <a:t>10 </a:t>
              </a:r>
              <a:r>
                <a:rPr lang="en-US" sz="3200">
                  <a:sym typeface="Wingdings" pitchFamily="2" charset="2"/>
                </a:rPr>
                <a:t></a:t>
              </a:r>
              <a:r>
                <a:rPr lang="en-US" sz="3200"/>
                <a:t>{1,2,5,10}</a:t>
              </a:r>
            </a:p>
          </p:txBody>
        </p:sp>
        <p:cxnSp>
          <p:nvCxnSpPr>
            <p:cNvPr id="611355" name="AutoShape 27"/>
            <p:cNvCxnSpPr>
              <a:cxnSpLocks noChangeShapeType="1"/>
              <a:stCxn id="611334" idx="1"/>
            </p:cNvCxnSpPr>
            <p:nvPr/>
          </p:nvCxnSpPr>
          <p:spPr bwMode="auto">
            <a:xfrm flipH="1" flipV="1">
              <a:off x="3696" y="1536"/>
              <a:ext cx="686" cy="87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sp>
          <p:nvSpPr>
            <p:cNvPr id="611356" name="Oval 28"/>
            <p:cNvSpPr>
              <a:spLocks noChangeArrowheads="1"/>
            </p:cNvSpPr>
            <p:nvPr/>
          </p:nvSpPr>
          <p:spPr bwMode="auto">
            <a:xfrm>
              <a:off x="3600" y="1440"/>
              <a:ext cx="96" cy="96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611357" name="AutoShape 29"/>
            <p:cNvCxnSpPr>
              <a:cxnSpLocks noChangeShapeType="1"/>
              <a:stCxn id="611347" idx="1"/>
              <a:endCxn id="611356" idx="3"/>
            </p:cNvCxnSpPr>
            <p:nvPr/>
          </p:nvCxnSpPr>
          <p:spPr bwMode="auto">
            <a:xfrm flipV="1">
              <a:off x="2880" y="1522"/>
              <a:ext cx="734" cy="88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7" name="Group 30"/>
          <p:cNvGrpSpPr>
            <a:grpSpLocks/>
          </p:cNvGrpSpPr>
          <p:nvPr/>
        </p:nvGrpSpPr>
        <p:grpSpPr bwMode="auto">
          <a:xfrm>
            <a:off x="2489200" y="1114425"/>
            <a:ext cx="6696075" cy="1400175"/>
            <a:chOff x="1568" y="702"/>
            <a:chExt cx="4218" cy="882"/>
          </a:xfrm>
        </p:grpSpPr>
        <p:grpSp>
          <p:nvGrpSpPr>
            <p:cNvPr id="8" name="Group 31"/>
            <p:cNvGrpSpPr>
              <a:grpSpLocks/>
            </p:cNvGrpSpPr>
            <p:nvPr/>
          </p:nvGrpSpPr>
          <p:grpSpPr bwMode="auto">
            <a:xfrm>
              <a:off x="1568" y="864"/>
              <a:ext cx="1550" cy="720"/>
              <a:chOff x="2064" y="768"/>
              <a:chExt cx="1550" cy="720"/>
            </a:xfrm>
          </p:grpSpPr>
          <p:sp>
            <p:nvSpPr>
              <p:cNvPr id="611360" name="Oval 32"/>
              <p:cNvSpPr>
                <a:spLocks noChangeArrowheads="1"/>
              </p:cNvSpPr>
              <p:nvPr/>
            </p:nvSpPr>
            <p:spPr bwMode="auto">
              <a:xfrm>
                <a:off x="3168" y="768"/>
                <a:ext cx="96" cy="96"/>
              </a:xfrm>
              <a:prstGeom prst="ellipse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611361" name="AutoShape 33"/>
              <p:cNvCxnSpPr>
                <a:cxnSpLocks noChangeShapeType="1"/>
                <a:stCxn id="611349" idx="6"/>
                <a:endCxn id="611360" idx="2"/>
              </p:cNvCxnSpPr>
              <p:nvPr/>
            </p:nvCxnSpPr>
            <p:spPr bwMode="auto">
              <a:xfrm flipV="1">
                <a:off x="2064" y="816"/>
                <a:ext cx="1104" cy="672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611362" name="AutoShape 34"/>
              <p:cNvCxnSpPr>
                <a:cxnSpLocks noChangeShapeType="1"/>
                <a:stCxn id="611360" idx="5"/>
                <a:endCxn id="611356" idx="1"/>
              </p:cNvCxnSpPr>
              <p:nvPr/>
            </p:nvCxnSpPr>
            <p:spPr bwMode="auto">
              <a:xfrm>
                <a:off x="3250" y="850"/>
                <a:ext cx="364" cy="604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</p:grpSp>
        <p:sp>
          <p:nvSpPr>
            <p:cNvPr id="611363" name="Text Box 35"/>
            <p:cNvSpPr txBox="1">
              <a:spLocks noChangeArrowheads="1"/>
            </p:cNvSpPr>
            <p:nvPr/>
          </p:nvSpPr>
          <p:spPr bwMode="auto">
            <a:xfrm>
              <a:off x="2592" y="702"/>
              <a:ext cx="3194" cy="40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742950" indent="-285750" algn="l"/>
              <a:r>
                <a:rPr lang="en-US" sz="3600"/>
                <a:t>30 </a:t>
              </a:r>
              <a:r>
                <a:rPr lang="en-US" sz="3600">
                  <a:sym typeface="Wingdings" pitchFamily="2" charset="2"/>
                </a:rPr>
                <a:t>{</a:t>
              </a:r>
              <a:r>
                <a:rPr lang="en-US" sz="3600"/>
                <a:t>1,2,3,5,10,15,30}</a:t>
              </a:r>
            </a:p>
          </p:txBody>
        </p:sp>
      </p:grp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1"/>
            <a:ext cx="8153400" cy="1676399"/>
          </a:xfrm>
        </p:spPr>
        <p:txBody>
          <a:bodyPr/>
          <a:lstStyle/>
          <a:p>
            <a:r>
              <a:rPr lang="en-US" dirty="0" smtClean="0"/>
              <a:t>proof: map each element,</a:t>
            </a:r>
            <a:r>
              <a:rPr lang="en-US" dirty="0" smtClean="0">
                <a:solidFill>
                  <a:srgbClr val="0000FF"/>
                </a:solidFill>
              </a:rPr>
              <a:t> a</a:t>
            </a:r>
            <a:r>
              <a:rPr lang="en-US" dirty="0" smtClean="0"/>
              <a:t>, </a:t>
            </a:r>
          </a:p>
          <a:p>
            <a:r>
              <a:rPr lang="en-US" dirty="0" smtClean="0"/>
              <a:t>to the set of elements below it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371600" y="304800"/>
            <a:ext cx="7391400" cy="1143000"/>
          </a:xfrm>
        </p:spPr>
        <p:txBody>
          <a:bodyPr>
            <a:noAutofit/>
          </a:bodyPr>
          <a:lstStyle/>
          <a:p>
            <a:r>
              <a:rPr lang="en-US" sz="4400" dirty="0" err="1" smtClean="0"/>
              <a:t>p.o</a:t>
            </a:r>
            <a:r>
              <a:rPr lang="en-US" sz="4400" dirty="0" smtClean="0"/>
              <a:t>. has same shape as </a:t>
            </a:r>
            <a:r>
              <a:rPr lang="en-US" sz="4400" dirty="0" smtClean="0">
                <a:solidFill>
                  <a:srgbClr val="0033CC"/>
                </a:solidFill>
                <a:latin typeface="Euclid Symbol" charset="2"/>
                <a:cs typeface="Euclid Symbol" charset="2"/>
                <a:sym typeface="Euclid Symbol"/>
              </a:rPr>
              <a:t>⊂</a:t>
            </a:r>
            <a:endParaRPr lang="en-US" sz="4400" dirty="0">
              <a:solidFill>
                <a:srgbClr val="0033CC"/>
              </a:solidFill>
              <a:latin typeface="Euclid Symbol" charset="2"/>
              <a:cs typeface="Euclid Symbol" charset="2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1228036"/>
              </p:ext>
            </p:extLst>
          </p:nvPr>
        </p:nvGraphicFramePr>
        <p:xfrm>
          <a:off x="889000" y="3109912"/>
          <a:ext cx="7342188" cy="3138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890" name="Equation" r:id="rId3" imgW="1841500" imgH="787400" progId="Equation.3">
                  <p:embed/>
                </p:oleObj>
              </mc:Choice>
              <mc:Fallback>
                <p:oleObj name="Equation" r:id="rId3" imgW="1841500" imgH="787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89000" y="3109912"/>
                        <a:ext cx="7342188" cy="31384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/>
          <p:cNvSpPr txBox="1"/>
          <p:nvPr/>
        </p:nvSpPr>
        <p:spPr>
          <a:xfrm>
            <a:off x="838200" y="1524000"/>
            <a:ext cx="7848600" cy="48006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8000" dirty="0" smtClean="0">
                <a:solidFill>
                  <a:srgbClr val="0000FF"/>
                </a:solidFill>
                <a:latin typeface="Comic Sans MS" pitchFamily="66" charset="0"/>
                <a:sym typeface="Euclid Symbol"/>
              </a:rPr>
              <a:t>           </a:t>
            </a:r>
            <a:r>
              <a:rPr lang="en-US" sz="6000" dirty="0" smtClean="0">
                <a:latin typeface="Comic Sans MS" pitchFamily="66" charset="0"/>
                <a:sym typeface="Euclid Symbol"/>
              </a:rPr>
              <a:t>means</a:t>
            </a:r>
          </a:p>
          <a:p>
            <a:pPr lvl="2"/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  <a:sym typeface="Euclid Symbol"/>
              </a:rPr>
              <a:t>B </a:t>
            </a:r>
            <a:r>
              <a:rPr lang="en-US" sz="6000" dirty="0" smtClean="0">
                <a:latin typeface="Comic Sans MS" pitchFamily="66" charset="0"/>
                <a:sym typeface="Euclid Symbol"/>
              </a:rPr>
              <a:t>has everything</a:t>
            </a:r>
          </a:p>
          <a:p>
            <a:pPr lvl="2"/>
            <a:r>
              <a:rPr lang="en-US" sz="6000" dirty="0" smtClean="0">
                <a:latin typeface="Comic Sans MS" pitchFamily="66" charset="0"/>
                <a:sym typeface="Euclid Symbol"/>
              </a:rPr>
              <a:t>that 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  <a:sym typeface="Euclid Symbol"/>
              </a:rPr>
              <a:t>A </a:t>
            </a:r>
            <a:r>
              <a:rPr lang="en-US" sz="6000" dirty="0" smtClean="0">
                <a:latin typeface="Comic Sans MS" pitchFamily="66" charset="0"/>
                <a:sym typeface="Euclid Symbol"/>
              </a:rPr>
              <a:t>has</a:t>
            </a:r>
          </a:p>
          <a:p>
            <a:pPr lvl="2"/>
            <a:r>
              <a:rPr lang="en-US" sz="6000" dirty="0" smtClean="0">
                <a:latin typeface="Comic Sans MS" pitchFamily="66" charset="0"/>
                <a:sym typeface="Euclid Symbol"/>
              </a:rPr>
              <a:t>and more:</a:t>
            </a:r>
            <a:endParaRPr lang="en-US" sz="7200" dirty="0">
              <a:solidFill>
                <a:srgbClr val="0000FF"/>
              </a:solidFill>
              <a:latin typeface="Comic Sans MS" pitchFamily="66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524000" y="304800"/>
            <a:ext cx="7010400" cy="12954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kumimoji="0" lang="en-US" sz="4800" b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+mj-ea"/>
                <a:cs typeface="+mj-cs"/>
              </a:rPr>
              <a:t>proper</a:t>
            </a:r>
            <a:r>
              <a:rPr kumimoji="0" lang="en-US" sz="4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+mj-ea"/>
                <a:cs typeface="+mj-cs"/>
              </a:rPr>
              <a:t> subset r</a:t>
            </a:r>
            <a:r>
              <a:rPr lang="en-US" sz="4800" b="1" dirty="0" smtClean="0">
                <a:solidFill>
                  <a:srgbClr val="000000"/>
                </a:solidFill>
                <a:latin typeface="Comic Sans MS" pitchFamily="66" charset="0"/>
                <a:sym typeface="Euclid Symbol"/>
              </a:rPr>
              <a:t>elation</a:t>
            </a:r>
            <a:endParaRPr kumimoji="0" lang="en-US" sz="4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+mj-ea"/>
              <a:cs typeface="+mj-cs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1676400" y="1905000"/>
          <a:ext cx="2286000" cy="9698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877" name="Equation" r:id="rId4" imgW="419100" imgH="177800" progId="Equation.DSMT4">
                  <p:embed/>
                </p:oleObj>
              </mc:Choice>
              <mc:Fallback>
                <p:oleObj name="Equation" r:id="rId4" imgW="419100" imgH="177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1905000"/>
                        <a:ext cx="2286000" cy="96981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943600" y="4572000"/>
            <a:ext cx="2209800" cy="11430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6600" dirty="0" smtClean="0">
                <a:solidFill>
                  <a:srgbClr val="0033CC"/>
                </a:solidFill>
                <a:latin typeface="Comic Sans MS" pitchFamily="66" charset="0"/>
                <a:sym typeface="Euclid Symbol"/>
              </a:rPr>
              <a:t>B</a:t>
            </a:r>
            <a:r>
              <a:rPr lang="en-US" sz="6600" b="1" dirty="0" smtClean="0">
                <a:solidFill>
                  <a:srgbClr val="FF0000"/>
                </a:solidFill>
                <a:latin typeface="Euclid Symbol" charset="2"/>
                <a:cs typeface="Euclid Symbol" charset="2"/>
                <a:sym typeface="Euclid Symbol"/>
              </a:rPr>
              <a:t>⊄</a:t>
            </a:r>
            <a:r>
              <a:rPr lang="en-US" sz="6600" dirty="0" smtClean="0">
                <a:solidFill>
                  <a:srgbClr val="0033CC"/>
                </a:solidFill>
                <a:latin typeface="Comic Sans MS" pitchFamily="66" charset="0"/>
                <a:sym typeface="Euclid Symbol"/>
              </a:rPr>
              <a:t>A</a:t>
            </a:r>
            <a:endParaRPr lang="en-US" sz="6600" dirty="0" smtClean="0">
              <a:solidFill>
                <a:srgbClr val="0033CC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06869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1"/>
          <p:cNvGrpSpPr/>
          <p:nvPr/>
        </p:nvGrpSpPr>
        <p:grpSpPr>
          <a:xfrm>
            <a:off x="457200" y="1219200"/>
            <a:ext cx="8153400" cy="4724400"/>
            <a:chOff x="457200" y="1219200"/>
            <a:chExt cx="8153400" cy="4724400"/>
          </a:xfrm>
        </p:grpSpPr>
        <p:sp>
          <p:nvSpPr>
            <p:cNvPr id="588804" name="Text Box 4"/>
            <p:cNvSpPr txBox="1">
              <a:spLocks noChangeArrowheads="1"/>
            </p:cNvSpPr>
            <p:nvPr/>
          </p:nvSpPr>
          <p:spPr bwMode="auto">
            <a:xfrm>
              <a:off x="2889536" y="5278616"/>
              <a:ext cx="732815" cy="6649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3600" dirty="0">
                  <a:latin typeface="Comic Sans MS" pitchFamily="66" charset="0"/>
                </a:rPr>
                <a:t>{1}</a:t>
              </a:r>
            </a:p>
          </p:txBody>
        </p:sp>
        <p:grpSp>
          <p:nvGrpSpPr>
            <p:cNvPr id="3" name="Group 40"/>
            <p:cNvGrpSpPr/>
            <p:nvPr/>
          </p:nvGrpSpPr>
          <p:grpSpPr>
            <a:xfrm>
              <a:off x="457200" y="1219200"/>
              <a:ext cx="8153400" cy="4509655"/>
              <a:chOff x="457200" y="1219200"/>
              <a:chExt cx="8153400" cy="4509655"/>
            </a:xfrm>
          </p:grpSpPr>
          <p:sp>
            <p:nvSpPr>
              <p:cNvPr id="588826" name="Text Box 26"/>
              <p:cNvSpPr txBox="1">
                <a:spLocks noChangeArrowheads="1"/>
              </p:cNvSpPr>
              <p:nvPr/>
            </p:nvSpPr>
            <p:spPr bwMode="auto">
              <a:xfrm>
                <a:off x="457200" y="2292927"/>
                <a:ext cx="2212708" cy="6649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 wrap="none">
                <a:spAutoFit/>
              </a:bodyPr>
              <a:lstStyle/>
              <a:p>
                <a:pPr algn="l">
                  <a:spcBef>
                    <a:spcPct val="0"/>
                  </a:spcBef>
                </a:pPr>
                <a:r>
                  <a:rPr lang="en-US" sz="3600" dirty="0">
                    <a:latin typeface="Comic Sans MS" pitchFamily="66" charset="0"/>
                  </a:rPr>
                  <a:t>{1,3,5,15}</a:t>
                </a:r>
              </a:p>
            </p:txBody>
          </p:sp>
          <p:grpSp>
            <p:nvGrpSpPr>
              <p:cNvPr id="4" name="Group 39"/>
              <p:cNvGrpSpPr/>
              <p:nvPr/>
            </p:nvGrpSpPr>
            <p:grpSpPr>
              <a:xfrm>
                <a:off x="1022243" y="2191521"/>
                <a:ext cx="6415597" cy="3537334"/>
                <a:chOff x="1022243" y="2191521"/>
                <a:chExt cx="6415597" cy="3537334"/>
              </a:xfrm>
            </p:grpSpPr>
            <p:grpSp>
              <p:nvGrpSpPr>
                <p:cNvPr id="5" name="Group 38"/>
                <p:cNvGrpSpPr/>
                <p:nvPr/>
              </p:nvGrpSpPr>
              <p:grpSpPr>
                <a:xfrm>
                  <a:off x="3965178" y="3581400"/>
                  <a:ext cx="3415276" cy="2075873"/>
                  <a:chOff x="3965178" y="3581400"/>
                  <a:chExt cx="3415276" cy="2075873"/>
                </a:xfrm>
              </p:grpSpPr>
              <p:grpSp>
                <p:nvGrpSpPr>
                  <p:cNvPr id="6" name="Group 37"/>
                  <p:cNvGrpSpPr>
                    <a:grpSpLocks/>
                  </p:cNvGrpSpPr>
                  <p:nvPr/>
                </p:nvGrpSpPr>
                <p:grpSpPr bwMode="auto">
                  <a:xfrm>
                    <a:off x="3965178" y="3939309"/>
                    <a:ext cx="2260174" cy="1717964"/>
                    <a:chOff x="2928" y="2400"/>
                    <a:chExt cx="1536" cy="1152"/>
                  </a:xfrm>
                </p:grpSpPr>
                <p:sp>
                  <p:nvSpPr>
                    <p:cNvPr id="588806" name="Oval 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368" y="2400"/>
                      <a:ext cx="96" cy="96"/>
                    </a:xfrm>
                    <a:prstGeom prst="ellipse">
                      <a:avLst/>
                    </a:prstGeom>
                    <a:solidFill>
                      <a:srgbClr val="008000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 type="none" w="lg" len="lg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 sz="3600">
                        <a:latin typeface="Comic Sans MS" pitchFamily="66" charset="0"/>
                      </a:endParaRPr>
                    </a:p>
                  </p:txBody>
                </p:sp>
                <p:cxnSp>
                  <p:nvCxnSpPr>
                    <p:cNvPr id="588807" name="AutoShape 7"/>
                    <p:cNvCxnSpPr>
                      <a:cxnSpLocks noChangeShapeType="1"/>
                    </p:cNvCxnSpPr>
                    <p:nvPr/>
                  </p:nvCxnSpPr>
                  <p:spPr bwMode="auto">
                    <a:xfrm flipH="1">
                      <a:off x="2928" y="2496"/>
                      <a:ext cx="1488" cy="1056"/>
                    </a:xfrm>
                    <a:prstGeom prst="straightConnector1">
                      <a:avLst/>
                    </a:prstGeom>
                    <a:noFill/>
                    <a:ln w="25400">
                      <a:solidFill>
                        <a:schemeClr val="tx1"/>
                      </a:solidFill>
                      <a:round/>
                      <a:headEnd/>
                      <a:tailEnd type="none" w="lg" len="lg"/>
                    </a:ln>
                    <a:effectLst/>
                  </p:spPr>
                </p:cxnSp>
              </p:grpSp>
              <p:sp>
                <p:nvSpPr>
                  <p:cNvPr id="588808" name="Text Box 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225352" y="3581400"/>
                    <a:ext cx="1155102" cy="66511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 type="none" w="lg" len="lg"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pPr algn="l">
                      <a:spcBef>
                        <a:spcPct val="0"/>
                      </a:spcBef>
                    </a:pPr>
                    <a:r>
                      <a:rPr lang="en-US" sz="3600">
                        <a:latin typeface="Comic Sans MS" pitchFamily="66" charset="0"/>
                      </a:rPr>
                      <a:t>{1,2}</a:t>
                    </a:r>
                  </a:p>
                </p:txBody>
              </p:sp>
            </p:grpSp>
            <p:sp>
              <p:nvSpPr>
                <p:cNvPr id="588803" name="Oval 3"/>
                <p:cNvSpPr>
                  <a:spLocks noChangeArrowheads="1"/>
                </p:cNvSpPr>
                <p:nvPr/>
              </p:nvSpPr>
              <p:spPr bwMode="auto">
                <a:xfrm>
                  <a:off x="3823917" y="5585691"/>
                  <a:ext cx="141261" cy="143164"/>
                </a:xfrm>
                <a:prstGeom prst="ellipse">
                  <a:avLst/>
                </a:prstGeom>
                <a:solidFill>
                  <a:srgbClr val="008000"/>
                </a:solidFill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en-US" sz="3600">
                    <a:latin typeface="Comic Sans MS" pitchFamily="66" charset="0"/>
                  </a:endParaRPr>
                </a:p>
              </p:txBody>
            </p:sp>
            <p:grpSp>
              <p:nvGrpSpPr>
                <p:cNvPr id="7" name="Group 39"/>
                <p:cNvGrpSpPr>
                  <a:grpSpLocks/>
                </p:cNvGrpSpPr>
                <p:nvPr/>
              </p:nvGrpSpPr>
              <p:grpSpPr bwMode="auto">
                <a:xfrm>
                  <a:off x="1022243" y="3652982"/>
                  <a:ext cx="2801674" cy="2004291"/>
                  <a:chOff x="928" y="2208"/>
                  <a:chExt cx="1904" cy="1344"/>
                </a:xfrm>
              </p:grpSpPr>
              <p:sp>
                <p:nvSpPr>
                  <p:cNvPr id="588810" name="Oval 10"/>
                  <p:cNvSpPr>
                    <a:spLocks noChangeArrowheads="1"/>
                  </p:cNvSpPr>
                  <p:nvPr/>
                </p:nvSpPr>
                <p:spPr bwMode="auto">
                  <a:xfrm>
                    <a:off x="1632" y="2400"/>
                    <a:ext cx="96" cy="96"/>
                  </a:xfrm>
                  <a:prstGeom prst="ellipse">
                    <a:avLst/>
                  </a:prstGeom>
                  <a:solidFill>
                    <a:srgbClr val="0080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ffectLst/>
                </p:spPr>
                <p:txBody>
                  <a:bodyPr wrap="none" anchor="ctr"/>
                  <a:lstStyle/>
                  <a:p>
                    <a:endParaRPr lang="en-US" sz="3600">
                      <a:latin typeface="Comic Sans MS" pitchFamily="66" charset="0"/>
                    </a:endParaRPr>
                  </a:p>
                </p:txBody>
              </p:sp>
              <p:cxnSp>
                <p:nvCxnSpPr>
                  <p:cNvPr id="588811" name="AutoShape 11"/>
                  <p:cNvCxnSpPr>
                    <a:cxnSpLocks noChangeShapeType="1"/>
                    <a:stCxn id="588810" idx="7"/>
                    <a:endCxn id="588803" idx="2"/>
                  </p:cNvCxnSpPr>
                  <p:nvPr/>
                </p:nvCxnSpPr>
                <p:spPr bwMode="auto">
                  <a:xfrm>
                    <a:off x="1714" y="2414"/>
                    <a:ext cx="1118" cy="1138"/>
                  </a:xfrm>
                  <a:prstGeom prst="straightConnector1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ffectLst/>
                </p:spPr>
              </p:cxnSp>
              <p:sp>
                <p:nvSpPr>
                  <p:cNvPr id="588812" name="Text Box 1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928" y="2208"/>
                    <a:ext cx="785" cy="446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 type="none" w="lg" len="lg"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pPr algn="l">
                      <a:spcBef>
                        <a:spcPct val="0"/>
                      </a:spcBef>
                    </a:pPr>
                    <a:r>
                      <a:rPr lang="en-US" sz="3600">
                        <a:latin typeface="Comic Sans MS" pitchFamily="66" charset="0"/>
                      </a:rPr>
                      <a:t>{1,3}</a:t>
                    </a:r>
                  </a:p>
                </p:txBody>
              </p:sp>
            </p:grpSp>
            <p:grpSp>
              <p:nvGrpSpPr>
                <p:cNvPr id="8" name="Group 40"/>
                <p:cNvGrpSpPr>
                  <a:grpSpLocks/>
                </p:cNvGrpSpPr>
                <p:nvPr/>
              </p:nvGrpSpPr>
              <p:grpSpPr bwMode="auto">
                <a:xfrm>
                  <a:off x="3823918" y="3652982"/>
                  <a:ext cx="1225733" cy="1953587"/>
                  <a:chOff x="2832" y="2208"/>
                  <a:chExt cx="833" cy="1310"/>
                </a:xfrm>
              </p:grpSpPr>
              <p:sp>
                <p:nvSpPr>
                  <p:cNvPr id="588815" name="Oval 15"/>
                  <p:cNvSpPr>
                    <a:spLocks noChangeArrowheads="1"/>
                  </p:cNvSpPr>
                  <p:nvPr/>
                </p:nvSpPr>
                <p:spPr bwMode="auto">
                  <a:xfrm>
                    <a:off x="2832" y="2400"/>
                    <a:ext cx="96" cy="96"/>
                  </a:xfrm>
                  <a:prstGeom prst="ellipse">
                    <a:avLst/>
                  </a:prstGeom>
                  <a:solidFill>
                    <a:srgbClr val="0080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ffectLst/>
                </p:spPr>
                <p:txBody>
                  <a:bodyPr wrap="none" anchor="ctr"/>
                  <a:lstStyle/>
                  <a:p>
                    <a:endParaRPr lang="en-US" sz="3600">
                      <a:latin typeface="Comic Sans MS" pitchFamily="66" charset="0"/>
                    </a:endParaRPr>
                  </a:p>
                </p:txBody>
              </p:sp>
              <p:cxnSp>
                <p:nvCxnSpPr>
                  <p:cNvPr id="588816" name="AutoShape 16"/>
                  <p:cNvCxnSpPr>
                    <a:cxnSpLocks noChangeShapeType="1"/>
                    <a:stCxn id="588815" idx="4"/>
                    <a:endCxn id="588803" idx="7"/>
                  </p:cNvCxnSpPr>
                  <p:nvPr/>
                </p:nvCxnSpPr>
                <p:spPr bwMode="auto">
                  <a:xfrm>
                    <a:off x="2880" y="2496"/>
                    <a:ext cx="34" cy="1022"/>
                  </a:xfrm>
                  <a:prstGeom prst="straightConnector1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ffectLst/>
                </p:spPr>
              </p:cxnSp>
              <p:sp>
                <p:nvSpPr>
                  <p:cNvPr id="588817" name="Text Box 1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880" y="2208"/>
                    <a:ext cx="785" cy="446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 type="none" w="lg" len="lg"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pPr algn="l">
                      <a:spcBef>
                        <a:spcPct val="0"/>
                      </a:spcBef>
                    </a:pPr>
                    <a:r>
                      <a:rPr lang="en-US" sz="3600">
                        <a:latin typeface="Comic Sans MS" pitchFamily="66" charset="0"/>
                      </a:rPr>
                      <a:t>{1,5}</a:t>
                    </a:r>
                  </a:p>
                </p:txBody>
              </p:sp>
            </p:grpSp>
            <p:sp>
              <p:nvSpPr>
                <p:cNvPr id="588825" name="Oval 25"/>
                <p:cNvSpPr>
                  <a:spLocks noChangeArrowheads="1"/>
                </p:cNvSpPr>
                <p:nvPr/>
              </p:nvSpPr>
              <p:spPr bwMode="auto">
                <a:xfrm>
                  <a:off x="2623199" y="2507673"/>
                  <a:ext cx="141261" cy="143164"/>
                </a:xfrm>
                <a:prstGeom prst="ellipse">
                  <a:avLst/>
                </a:prstGeom>
                <a:solidFill>
                  <a:srgbClr val="008000"/>
                </a:solidFill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en-US" sz="3600">
                    <a:latin typeface="Comic Sans MS" pitchFamily="66" charset="0"/>
                  </a:endParaRPr>
                </a:p>
              </p:txBody>
            </p:sp>
            <p:cxnSp>
              <p:nvCxnSpPr>
                <p:cNvPr id="588827" name="AutoShape 27"/>
                <p:cNvCxnSpPr>
                  <a:cxnSpLocks noChangeShapeType="1"/>
                  <a:stCxn id="588825" idx="5"/>
                  <a:endCxn id="588810" idx="7"/>
                </p:cNvCxnSpPr>
                <p:nvPr/>
              </p:nvCxnSpPr>
              <p:spPr bwMode="auto">
                <a:xfrm flipH="1">
                  <a:off x="2178816" y="2629959"/>
                  <a:ext cx="565043" cy="1330229"/>
                </a:xfrm>
                <a:prstGeom prst="straightConnector1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</p:cxnSp>
            <p:cxnSp>
              <p:nvCxnSpPr>
                <p:cNvPr id="588828" name="AutoShape 28"/>
                <p:cNvCxnSpPr>
                  <a:cxnSpLocks noChangeShapeType="1"/>
                  <a:stCxn id="588825" idx="6"/>
                  <a:endCxn id="588815" idx="2"/>
                </p:cNvCxnSpPr>
                <p:nvPr/>
              </p:nvCxnSpPr>
              <p:spPr bwMode="auto">
                <a:xfrm>
                  <a:off x="2764460" y="2579255"/>
                  <a:ext cx="1059456" cy="1431636"/>
                </a:xfrm>
                <a:prstGeom prst="straightConnector1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</p:cxnSp>
            <p:grpSp>
              <p:nvGrpSpPr>
                <p:cNvPr id="9" name="Group 45"/>
                <p:cNvGrpSpPr>
                  <a:grpSpLocks/>
                </p:cNvGrpSpPr>
                <p:nvPr/>
              </p:nvGrpSpPr>
              <p:grpSpPr bwMode="auto">
                <a:xfrm>
                  <a:off x="3894547" y="2191521"/>
                  <a:ext cx="3543293" cy="1794020"/>
                  <a:chOff x="2880" y="1228"/>
                  <a:chExt cx="2408" cy="1203"/>
                </a:xfrm>
              </p:grpSpPr>
              <p:sp>
                <p:nvSpPr>
                  <p:cNvPr id="588821" name="Text Box 2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784" y="1228"/>
                    <a:ext cx="1504" cy="446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 type="none" w="lg" len="lg"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pPr algn="l">
                      <a:spcBef>
                        <a:spcPct val="0"/>
                      </a:spcBef>
                    </a:pPr>
                    <a:r>
                      <a:rPr lang="en-US" sz="3600" dirty="0">
                        <a:latin typeface="Comic Sans MS" pitchFamily="66" charset="0"/>
                      </a:rPr>
                      <a:t>{1,2,5,10}</a:t>
                    </a:r>
                  </a:p>
                </p:txBody>
              </p:sp>
              <p:cxnSp>
                <p:nvCxnSpPr>
                  <p:cNvPr id="588823" name="AutoShape 23"/>
                  <p:cNvCxnSpPr>
                    <a:cxnSpLocks noChangeShapeType="1"/>
                    <a:stCxn id="588806" idx="1"/>
                  </p:cNvCxnSpPr>
                  <p:nvPr/>
                </p:nvCxnSpPr>
                <p:spPr bwMode="auto">
                  <a:xfrm flipH="1" flipV="1">
                    <a:off x="3696" y="1536"/>
                    <a:ext cx="686" cy="878"/>
                  </a:xfrm>
                  <a:prstGeom prst="straightConnector1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ffectLst/>
                </p:spPr>
              </p:cxnSp>
              <p:sp>
                <p:nvSpPr>
                  <p:cNvPr id="588843" name="Oval 43"/>
                  <p:cNvSpPr>
                    <a:spLocks noChangeArrowheads="1"/>
                  </p:cNvSpPr>
                  <p:nvPr/>
                </p:nvSpPr>
                <p:spPr bwMode="auto">
                  <a:xfrm>
                    <a:off x="3600" y="1440"/>
                    <a:ext cx="96" cy="96"/>
                  </a:xfrm>
                  <a:prstGeom prst="ellipse">
                    <a:avLst/>
                  </a:prstGeom>
                  <a:solidFill>
                    <a:srgbClr val="0080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ffectLst/>
                </p:spPr>
                <p:txBody>
                  <a:bodyPr wrap="none" anchor="ctr"/>
                  <a:lstStyle/>
                  <a:p>
                    <a:endParaRPr lang="en-US" sz="3600">
                      <a:latin typeface="Comic Sans MS" pitchFamily="66" charset="0"/>
                    </a:endParaRPr>
                  </a:p>
                </p:txBody>
              </p:sp>
              <p:cxnSp>
                <p:nvCxnSpPr>
                  <p:cNvPr id="588844" name="AutoShape 44"/>
                  <p:cNvCxnSpPr>
                    <a:cxnSpLocks noChangeShapeType="1"/>
                    <a:stCxn id="588817" idx="1"/>
                    <a:endCxn id="588843" idx="3"/>
                  </p:cNvCxnSpPr>
                  <p:nvPr/>
                </p:nvCxnSpPr>
                <p:spPr bwMode="auto">
                  <a:xfrm rot="10800000" flipH="1">
                    <a:off x="2880" y="1522"/>
                    <a:ext cx="734" cy="909"/>
                  </a:xfrm>
                  <a:prstGeom prst="straightConnector1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</p:cxnSp>
            </p:grpSp>
          </p:grpSp>
          <p:grpSp>
            <p:nvGrpSpPr>
              <p:cNvPr id="10" name="Group 50"/>
              <p:cNvGrpSpPr>
                <a:grpSpLocks/>
              </p:cNvGrpSpPr>
              <p:nvPr/>
            </p:nvGrpSpPr>
            <p:grpSpPr bwMode="auto">
              <a:xfrm>
                <a:off x="2693830" y="1219200"/>
                <a:ext cx="5916770" cy="1360055"/>
                <a:chOff x="1568" y="672"/>
                <a:chExt cx="4021" cy="912"/>
              </a:xfrm>
            </p:grpSpPr>
            <p:grpSp>
              <p:nvGrpSpPr>
                <p:cNvPr id="11" name="Group 47"/>
                <p:cNvGrpSpPr>
                  <a:grpSpLocks/>
                </p:cNvGrpSpPr>
                <p:nvPr/>
              </p:nvGrpSpPr>
              <p:grpSpPr bwMode="auto">
                <a:xfrm>
                  <a:off x="1568" y="864"/>
                  <a:ext cx="1550" cy="720"/>
                  <a:chOff x="2064" y="768"/>
                  <a:chExt cx="1550" cy="720"/>
                </a:xfrm>
              </p:grpSpPr>
              <p:sp>
                <p:nvSpPr>
                  <p:cNvPr id="588820" name="Oval 20"/>
                  <p:cNvSpPr>
                    <a:spLocks noChangeArrowheads="1"/>
                  </p:cNvSpPr>
                  <p:nvPr/>
                </p:nvSpPr>
                <p:spPr bwMode="auto">
                  <a:xfrm>
                    <a:off x="3168" y="768"/>
                    <a:ext cx="96" cy="96"/>
                  </a:xfrm>
                  <a:prstGeom prst="ellipse">
                    <a:avLst/>
                  </a:prstGeom>
                  <a:solidFill>
                    <a:srgbClr val="0080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ffectLst/>
                </p:spPr>
                <p:txBody>
                  <a:bodyPr wrap="none" anchor="ctr"/>
                  <a:lstStyle/>
                  <a:p>
                    <a:endParaRPr lang="en-US" sz="3600">
                      <a:latin typeface="Comic Sans MS" pitchFamily="66" charset="0"/>
                    </a:endParaRPr>
                  </a:p>
                </p:txBody>
              </p:sp>
              <p:cxnSp>
                <p:nvCxnSpPr>
                  <p:cNvPr id="588830" name="AutoShape 30"/>
                  <p:cNvCxnSpPr>
                    <a:cxnSpLocks noChangeShapeType="1"/>
                    <a:stCxn id="588825" idx="6"/>
                    <a:endCxn id="588820" idx="2"/>
                  </p:cNvCxnSpPr>
                  <p:nvPr/>
                </p:nvCxnSpPr>
                <p:spPr bwMode="auto">
                  <a:xfrm flipV="1">
                    <a:off x="2064" y="816"/>
                    <a:ext cx="1104" cy="672"/>
                  </a:xfrm>
                  <a:prstGeom prst="straightConnector1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</p:cxnSp>
              <p:cxnSp>
                <p:nvCxnSpPr>
                  <p:cNvPr id="588846" name="AutoShape 46"/>
                  <p:cNvCxnSpPr>
                    <a:cxnSpLocks noChangeShapeType="1"/>
                    <a:stCxn id="588820" idx="5"/>
                    <a:endCxn id="588843" idx="1"/>
                  </p:cNvCxnSpPr>
                  <p:nvPr/>
                </p:nvCxnSpPr>
                <p:spPr bwMode="auto">
                  <a:xfrm>
                    <a:off x="3250" y="850"/>
                    <a:ext cx="364" cy="604"/>
                  </a:xfrm>
                  <a:prstGeom prst="straightConnector1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</p:cxnSp>
            </p:grpSp>
            <p:sp>
              <p:nvSpPr>
                <p:cNvPr id="588848" name="Text Box 48"/>
                <p:cNvSpPr txBox="1">
                  <a:spLocks noChangeArrowheads="1"/>
                </p:cNvSpPr>
                <p:nvPr/>
              </p:nvSpPr>
              <p:spPr bwMode="auto">
                <a:xfrm>
                  <a:off x="2592" y="672"/>
                  <a:ext cx="2997" cy="446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marL="742950" indent="-285750" algn="l"/>
                  <a:r>
                    <a:rPr lang="en-US" sz="3600" dirty="0">
                      <a:latin typeface="Comic Sans MS" pitchFamily="66" charset="0"/>
                    </a:rPr>
                    <a:t>{1,2,3,5,10,15,30}</a:t>
                  </a:r>
                </a:p>
              </p:txBody>
            </p:sp>
          </p:grpSp>
        </p:grpSp>
      </p:grpSp>
      <p:sp>
        <p:nvSpPr>
          <p:cNvPr id="37" name="Rectangle 2"/>
          <p:cNvSpPr txBox="1">
            <a:spLocks noChangeArrowheads="1"/>
          </p:cNvSpPr>
          <p:nvPr/>
        </p:nvSpPr>
        <p:spPr>
          <a:xfrm>
            <a:off x="1524000" y="381000"/>
            <a:ext cx="7086600" cy="12192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kumimoji="0" lang="en-US" sz="4800" b="1" u="none" strike="noStrike" kern="120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mic Sans MS" pitchFamily="66" charset="0"/>
                <a:ea typeface="+mj-ea"/>
                <a:cs typeface="+mj-cs"/>
              </a:rPr>
              <a:t>proper</a:t>
            </a:r>
            <a:r>
              <a:rPr kumimoji="0" lang="en-US" sz="4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mic Sans MS" pitchFamily="66" charset="0"/>
                <a:ea typeface="+mj-ea"/>
                <a:cs typeface="+mj-cs"/>
              </a:rPr>
              <a:t> subset</a:t>
            </a:r>
            <a:r>
              <a:rPr kumimoji="0" lang="en-US" sz="4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j-ea"/>
                <a:cs typeface="+mj-cs"/>
              </a:rPr>
              <a:t> </a:t>
            </a:r>
            <a:r>
              <a:rPr lang="en-US" sz="4800" b="1" dirty="0" smtClean="0">
                <a:latin typeface="Comic Sans MS" pitchFamily="66" charset="0"/>
                <a:sym typeface="Euclid Symbol"/>
              </a:rPr>
              <a:t>relation</a:t>
            </a:r>
            <a:endParaRPr kumimoji="0" lang="en-US" sz="4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omic Sans MS" pitchFamily="66" charset="0"/>
              <a:ea typeface="+mj-ea"/>
              <a:cs typeface="+mj-cs"/>
            </a:endParaRP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6"/>
          <p:cNvGrpSpPr/>
          <p:nvPr/>
        </p:nvGrpSpPr>
        <p:grpSpPr>
          <a:xfrm>
            <a:off x="228600" y="1017588"/>
            <a:ext cx="6483350" cy="5395912"/>
            <a:chOff x="254000" y="1017588"/>
            <a:chExt cx="6483350" cy="5395912"/>
          </a:xfrm>
        </p:grpSpPr>
        <p:sp>
          <p:nvSpPr>
            <p:cNvPr id="589826" name="Text Box 2"/>
            <p:cNvSpPr txBox="1">
              <a:spLocks noChangeArrowheads="1"/>
            </p:cNvSpPr>
            <p:nvPr/>
          </p:nvSpPr>
          <p:spPr bwMode="auto">
            <a:xfrm>
              <a:off x="3403600" y="5711825"/>
              <a:ext cx="438150" cy="701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4000"/>
                <a:t>1</a:t>
              </a:r>
            </a:p>
          </p:txBody>
        </p:sp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3860800" y="3962400"/>
              <a:ext cx="2438400" cy="1828800"/>
              <a:chOff x="2928" y="2400"/>
              <a:chExt cx="1536" cy="1152"/>
            </a:xfrm>
          </p:grpSpPr>
          <p:sp>
            <p:nvSpPr>
              <p:cNvPr id="589830" name="Oval 6"/>
              <p:cNvSpPr>
                <a:spLocks noChangeArrowheads="1"/>
              </p:cNvSpPr>
              <p:nvPr/>
            </p:nvSpPr>
            <p:spPr bwMode="auto">
              <a:xfrm>
                <a:off x="4368" y="2400"/>
                <a:ext cx="96" cy="96"/>
              </a:xfrm>
              <a:prstGeom prst="ellipse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589831" name="AutoShape 7"/>
              <p:cNvCxnSpPr>
                <a:cxnSpLocks noChangeShapeType="1"/>
              </p:cNvCxnSpPr>
              <p:nvPr/>
            </p:nvCxnSpPr>
            <p:spPr bwMode="auto">
              <a:xfrm flipH="1">
                <a:off x="2928" y="2496"/>
                <a:ext cx="1488" cy="1056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</p:cxnSp>
        </p:grpSp>
        <p:sp>
          <p:nvSpPr>
            <p:cNvPr id="589833" name="Text Box 9"/>
            <p:cNvSpPr txBox="1">
              <a:spLocks noChangeArrowheads="1"/>
            </p:cNvSpPr>
            <p:nvPr/>
          </p:nvSpPr>
          <p:spPr bwMode="auto">
            <a:xfrm>
              <a:off x="6299200" y="3533775"/>
              <a:ext cx="438150" cy="701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4000"/>
                <a:t>2</a:t>
              </a:r>
            </a:p>
          </p:txBody>
        </p:sp>
        <p:sp>
          <p:nvSpPr>
            <p:cNvPr id="589835" name="Oval 11"/>
            <p:cNvSpPr>
              <a:spLocks noChangeArrowheads="1"/>
            </p:cNvSpPr>
            <p:nvPr/>
          </p:nvSpPr>
          <p:spPr bwMode="auto">
            <a:xfrm>
              <a:off x="3708400" y="5715000"/>
              <a:ext cx="152400" cy="152400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" name="Group 37"/>
            <p:cNvGrpSpPr>
              <a:grpSpLocks/>
            </p:cNvGrpSpPr>
            <p:nvPr/>
          </p:nvGrpSpPr>
          <p:grpSpPr bwMode="auto">
            <a:xfrm>
              <a:off x="4927600" y="2054225"/>
              <a:ext cx="1241425" cy="1930400"/>
              <a:chOff x="3104" y="1294"/>
              <a:chExt cx="782" cy="1216"/>
            </a:xfrm>
          </p:grpSpPr>
          <p:sp>
            <p:nvSpPr>
              <p:cNvPr id="589850" name="Text Box 26"/>
              <p:cNvSpPr txBox="1">
                <a:spLocks noChangeArrowheads="1"/>
              </p:cNvSpPr>
              <p:nvPr/>
            </p:nvSpPr>
            <p:spPr bwMode="auto">
              <a:xfrm>
                <a:off x="3288" y="1294"/>
                <a:ext cx="436" cy="4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 wrap="none">
                <a:spAutoFit/>
              </a:bodyPr>
              <a:lstStyle/>
              <a:p>
                <a:pPr algn="l">
                  <a:spcBef>
                    <a:spcPct val="0"/>
                  </a:spcBef>
                </a:pPr>
                <a:r>
                  <a:rPr lang="en-US" sz="4000"/>
                  <a:t>10</a:t>
                </a:r>
              </a:p>
            </p:txBody>
          </p:sp>
          <p:cxnSp>
            <p:nvCxnSpPr>
              <p:cNvPr id="589851" name="AutoShape 27"/>
              <p:cNvCxnSpPr>
                <a:cxnSpLocks noChangeShapeType="1"/>
                <a:stCxn id="589830" idx="1"/>
              </p:cNvCxnSpPr>
              <p:nvPr/>
            </p:nvCxnSpPr>
            <p:spPr bwMode="auto">
              <a:xfrm flipH="1" flipV="1">
                <a:off x="3200" y="1632"/>
                <a:ext cx="686" cy="878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</p:cxnSp>
          <p:sp>
            <p:nvSpPr>
              <p:cNvPr id="589852" name="Oval 28"/>
              <p:cNvSpPr>
                <a:spLocks noChangeArrowheads="1"/>
              </p:cNvSpPr>
              <p:nvPr/>
            </p:nvSpPr>
            <p:spPr bwMode="auto">
              <a:xfrm>
                <a:off x="3104" y="1536"/>
                <a:ext cx="96" cy="96"/>
              </a:xfrm>
              <a:prstGeom prst="ellipse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89841" name="Oval 17"/>
            <p:cNvSpPr>
              <a:spLocks noChangeArrowheads="1"/>
            </p:cNvSpPr>
            <p:nvPr/>
          </p:nvSpPr>
          <p:spPr bwMode="auto">
            <a:xfrm>
              <a:off x="3708400" y="3962400"/>
              <a:ext cx="152400" cy="152400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" name="Group 41"/>
            <p:cNvGrpSpPr>
              <a:grpSpLocks/>
            </p:cNvGrpSpPr>
            <p:nvPr/>
          </p:nvGrpSpPr>
          <p:grpSpPr bwMode="auto">
            <a:xfrm>
              <a:off x="254000" y="1017588"/>
              <a:ext cx="5060950" cy="4773612"/>
              <a:chOff x="160" y="641"/>
              <a:chExt cx="3188" cy="3007"/>
            </a:xfrm>
          </p:grpSpPr>
          <p:sp>
            <p:nvSpPr>
              <p:cNvPr id="589845" name="Oval 21"/>
              <p:cNvSpPr>
                <a:spLocks noChangeArrowheads="1"/>
              </p:cNvSpPr>
              <p:nvPr/>
            </p:nvSpPr>
            <p:spPr bwMode="auto">
              <a:xfrm>
                <a:off x="1520" y="1536"/>
                <a:ext cx="96" cy="96"/>
              </a:xfrm>
              <a:prstGeom prst="ellipse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589853" name="AutoShape 29"/>
              <p:cNvCxnSpPr>
                <a:cxnSpLocks noChangeShapeType="1"/>
                <a:stCxn id="589843" idx="1"/>
                <a:endCxn id="589852" idx="3"/>
              </p:cNvCxnSpPr>
              <p:nvPr/>
            </p:nvCxnSpPr>
            <p:spPr bwMode="auto">
              <a:xfrm flipV="1">
                <a:off x="2384" y="1618"/>
                <a:ext cx="734" cy="877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grpSp>
            <p:nvGrpSpPr>
              <p:cNvPr id="6" name="Group 39"/>
              <p:cNvGrpSpPr>
                <a:grpSpLocks/>
              </p:cNvGrpSpPr>
              <p:nvPr/>
            </p:nvGrpSpPr>
            <p:grpSpPr bwMode="auto">
              <a:xfrm>
                <a:off x="160" y="641"/>
                <a:ext cx="3188" cy="3007"/>
                <a:chOff x="160" y="641"/>
                <a:chExt cx="3188" cy="3007"/>
              </a:xfrm>
            </p:grpSpPr>
            <p:grpSp>
              <p:nvGrpSpPr>
                <p:cNvPr id="7" name="Group 38"/>
                <p:cNvGrpSpPr>
                  <a:grpSpLocks/>
                </p:cNvGrpSpPr>
                <p:nvPr/>
              </p:nvGrpSpPr>
              <p:grpSpPr bwMode="auto">
                <a:xfrm>
                  <a:off x="432" y="2274"/>
                  <a:ext cx="2308" cy="1374"/>
                  <a:chOff x="432" y="2274"/>
                  <a:chExt cx="2308" cy="1374"/>
                </a:xfrm>
              </p:grpSpPr>
              <p:sp>
                <p:nvSpPr>
                  <p:cNvPr id="589837" name="Oval 13"/>
                  <p:cNvSpPr>
                    <a:spLocks noChangeArrowheads="1"/>
                  </p:cNvSpPr>
                  <p:nvPr/>
                </p:nvSpPr>
                <p:spPr bwMode="auto">
                  <a:xfrm>
                    <a:off x="1136" y="2496"/>
                    <a:ext cx="96" cy="96"/>
                  </a:xfrm>
                  <a:prstGeom prst="ellipse">
                    <a:avLst/>
                  </a:prstGeom>
                  <a:solidFill>
                    <a:srgbClr val="0080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cxnSp>
                <p:nvCxnSpPr>
                  <p:cNvPr id="589838" name="AutoShape 14"/>
                  <p:cNvCxnSpPr>
                    <a:cxnSpLocks noChangeShapeType="1"/>
                    <a:stCxn id="589837" idx="7"/>
                    <a:endCxn id="589835" idx="2"/>
                  </p:cNvCxnSpPr>
                  <p:nvPr/>
                </p:nvCxnSpPr>
                <p:spPr bwMode="auto">
                  <a:xfrm>
                    <a:off x="1218" y="2510"/>
                    <a:ext cx="1118" cy="1138"/>
                  </a:xfrm>
                  <a:prstGeom prst="straightConnector1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ffectLst/>
                </p:spPr>
              </p:cxnSp>
              <p:sp>
                <p:nvSpPr>
                  <p:cNvPr id="589839" name="Text Box 1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32" y="2274"/>
                    <a:ext cx="756" cy="44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 type="none" w="lg" len="lg"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pPr algn="l">
                      <a:spcBef>
                        <a:spcPct val="0"/>
                      </a:spcBef>
                    </a:pPr>
                    <a:r>
                      <a:rPr lang="en-US" sz="4000"/>
                      <a:t>      3</a:t>
                    </a:r>
                  </a:p>
                </p:txBody>
              </p:sp>
              <p:cxnSp>
                <p:nvCxnSpPr>
                  <p:cNvPr id="589842" name="AutoShape 18"/>
                  <p:cNvCxnSpPr>
                    <a:cxnSpLocks noChangeShapeType="1"/>
                    <a:stCxn id="589841" idx="4"/>
                    <a:endCxn id="589835" idx="7"/>
                  </p:cNvCxnSpPr>
                  <p:nvPr/>
                </p:nvCxnSpPr>
                <p:spPr bwMode="auto">
                  <a:xfrm>
                    <a:off x="2384" y="2592"/>
                    <a:ext cx="34" cy="1022"/>
                  </a:xfrm>
                  <a:prstGeom prst="straightConnector1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ffectLst/>
                </p:spPr>
              </p:cxnSp>
              <p:sp>
                <p:nvSpPr>
                  <p:cNvPr id="589843" name="Text Box 1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384" y="2274"/>
                    <a:ext cx="356" cy="44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 type="none" w="lg" len="lg"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pPr algn="l">
                      <a:spcBef>
                        <a:spcPct val="0"/>
                      </a:spcBef>
                    </a:pPr>
                    <a:r>
                      <a:rPr lang="en-US" sz="4000"/>
                      <a:t> 5</a:t>
                    </a:r>
                  </a:p>
                </p:txBody>
              </p:sp>
            </p:grpSp>
            <p:sp>
              <p:nvSpPr>
                <p:cNvPr id="589846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160" y="1362"/>
                  <a:ext cx="1396" cy="44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 type="none" w="lg" len="lg"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algn="l">
                    <a:spcBef>
                      <a:spcPct val="0"/>
                    </a:spcBef>
                  </a:pPr>
                  <a:r>
                    <a:rPr lang="en-US" sz="4000"/>
                    <a:t>            15</a:t>
                  </a:r>
                </a:p>
              </p:txBody>
            </p:sp>
            <p:cxnSp>
              <p:nvCxnSpPr>
                <p:cNvPr id="589847" name="AutoShape 23"/>
                <p:cNvCxnSpPr>
                  <a:cxnSpLocks noChangeShapeType="1"/>
                  <a:stCxn id="589845" idx="5"/>
                  <a:endCxn id="589837" idx="7"/>
                </p:cNvCxnSpPr>
                <p:nvPr/>
              </p:nvCxnSpPr>
              <p:spPr bwMode="auto">
                <a:xfrm flipH="1">
                  <a:off x="1218" y="1618"/>
                  <a:ext cx="384" cy="892"/>
                </a:xfrm>
                <a:prstGeom prst="straightConnector1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</p:cxnSp>
            <p:cxnSp>
              <p:nvCxnSpPr>
                <p:cNvPr id="589848" name="AutoShape 24"/>
                <p:cNvCxnSpPr>
                  <a:cxnSpLocks noChangeShapeType="1"/>
                  <a:stCxn id="589845" idx="6"/>
                  <a:endCxn id="589841" idx="2"/>
                </p:cNvCxnSpPr>
                <p:nvPr/>
              </p:nvCxnSpPr>
              <p:spPr bwMode="auto">
                <a:xfrm>
                  <a:off x="1616" y="1584"/>
                  <a:ext cx="720" cy="960"/>
                </a:xfrm>
                <a:prstGeom prst="straightConnector1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</p:cxnSp>
            <p:grpSp>
              <p:nvGrpSpPr>
                <p:cNvPr id="8" name="Group 31"/>
                <p:cNvGrpSpPr>
                  <a:grpSpLocks/>
                </p:cNvGrpSpPr>
                <p:nvPr/>
              </p:nvGrpSpPr>
              <p:grpSpPr bwMode="auto">
                <a:xfrm>
                  <a:off x="1568" y="864"/>
                  <a:ext cx="1550" cy="720"/>
                  <a:chOff x="2064" y="768"/>
                  <a:chExt cx="1550" cy="720"/>
                </a:xfrm>
              </p:grpSpPr>
              <p:sp>
                <p:nvSpPr>
                  <p:cNvPr id="589856" name="Oval 32"/>
                  <p:cNvSpPr>
                    <a:spLocks noChangeArrowheads="1"/>
                  </p:cNvSpPr>
                  <p:nvPr/>
                </p:nvSpPr>
                <p:spPr bwMode="auto">
                  <a:xfrm>
                    <a:off x="3168" y="768"/>
                    <a:ext cx="96" cy="96"/>
                  </a:xfrm>
                  <a:prstGeom prst="ellipse">
                    <a:avLst/>
                  </a:prstGeom>
                  <a:solidFill>
                    <a:srgbClr val="0080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cxnSp>
                <p:nvCxnSpPr>
                  <p:cNvPr id="589857" name="AutoShape 33"/>
                  <p:cNvCxnSpPr>
                    <a:cxnSpLocks noChangeShapeType="1"/>
                    <a:stCxn id="589845" idx="6"/>
                    <a:endCxn id="589856" idx="2"/>
                  </p:cNvCxnSpPr>
                  <p:nvPr/>
                </p:nvCxnSpPr>
                <p:spPr bwMode="auto">
                  <a:xfrm flipV="1">
                    <a:off x="2064" y="816"/>
                    <a:ext cx="1104" cy="672"/>
                  </a:xfrm>
                  <a:prstGeom prst="straightConnector1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</p:cxnSp>
              <p:cxnSp>
                <p:nvCxnSpPr>
                  <p:cNvPr id="589858" name="AutoShape 34"/>
                  <p:cNvCxnSpPr>
                    <a:cxnSpLocks noChangeShapeType="1"/>
                    <a:stCxn id="589856" idx="5"/>
                    <a:endCxn id="589852" idx="1"/>
                  </p:cNvCxnSpPr>
                  <p:nvPr/>
                </p:nvCxnSpPr>
                <p:spPr bwMode="auto">
                  <a:xfrm>
                    <a:off x="3250" y="850"/>
                    <a:ext cx="364" cy="604"/>
                  </a:xfrm>
                  <a:prstGeom prst="straightConnector1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</p:cxnSp>
            </p:grpSp>
            <p:sp>
              <p:nvSpPr>
                <p:cNvPr id="589859" name="Text Box 35"/>
                <p:cNvSpPr txBox="1">
                  <a:spLocks noChangeArrowheads="1"/>
                </p:cNvSpPr>
                <p:nvPr/>
              </p:nvSpPr>
              <p:spPr bwMode="auto">
                <a:xfrm>
                  <a:off x="2592" y="641"/>
                  <a:ext cx="756" cy="480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marL="742950" indent="-285750" algn="l"/>
                  <a:r>
                    <a:rPr lang="en-US" sz="4400" dirty="0"/>
                    <a:t>30</a:t>
                  </a:r>
                </a:p>
              </p:txBody>
            </p:sp>
          </p:grpSp>
        </p:grpSp>
      </p:grpSp>
      <p:sp>
        <p:nvSpPr>
          <p:cNvPr id="38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228600"/>
            <a:ext cx="6662057" cy="1105126"/>
          </a:xfrm>
        </p:spPr>
        <p:txBody>
          <a:bodyPr>
            <a:noAutofit/>
          </a:bodyPr>
          <a:lstStyle/>
          <a:p>
            <a:r>
              <a:rPr lang="en-US" sz="3600" b="0" dirty="0" smtClean="0"/>
              <a:t>partial order:</a:t>
            </a:r>
            <a:r>
              <a:rPr lang="en-US" sz="3600" b="0" dirty="0" smtClean="0">
                <a:solidFill>
                  <a:srgbClr val="0033CC"/>
                </a:solidFill>
              </a:rPr>
              <a:t> properly divides </a:t>
            </a:r>
            <a:endParaRPr lang="en-US" sz="3600" b="0" dirty="0"/>
          </a:p>
        </p:txBody>
      </p:sp>
      <p:sp>
        <p:nvSpPr>
          <p:cNvPr id="34" name="TextBox 33"/>
          <p:cNvSpPr txBox="1"/>
          <p:nvPr/>
        </p:nvSpPr>
        <p:spPr>
          <a:xfrm>
            <a:off x="4114800" y="5715000"/>
            <a:ext cx="49888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Comic Sans MS" pitchFamily="66" charset="0"/>
              </a:rPr>
              <a:t>on {1,2,3,5,10,15,30}</a:t>
            </a:r>
            <a:endParaRPr lang="en-US" sz="4000" dirty="0"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304800"/>
            <a:ext cx="7543800" cy="1143000"/>
          </a:xfrm>
        </p:spPr>
        <p:txBody>
          <a:bodyPr/>
          <a:lstStyle/>
          <a:p>
            <a:r>
              <a:rPr lang="en-US" sz="6600" b="0" dirty="0" smtClean="0">
                <a:solidFill>
                  <a:srgbClr val="006600"/>
                </a:solidFill>
                <a:ea typeface="+mn-ea"/>
                <a:cs typeface="+mn-cs"/>
              </a:rPr>
              <a:t>same shape</a:t>
            </a:r>
            <a:endParaRPr lang="en-US" sz="4800" b="0" dirty="0"/>
          </a:p>
        </p:txBody>
      </p:sp>
      <p:sp>
        <p:nvSpPr>
          <p:cNvPr id="506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447800"/>
            <a:ext cx="7924800" cy="3955032"/>
          </a:xfrm>
          <a:ln/>
        </p:spPr>
        <p:txBody>
          <a:bodyPr/>
          <a:lstStyle/>
          <a:p>
            <a:pPr>
              <a:buFontTx/>
              <a:buNone/>
            </a:pPr>
            <a:r>
              <a:rPr lang="en-US" sz="6600" dirty="0" smtClean="0">
                <a:solidFill>
                  <a:srgbClr val="0033CC"/>
                </a:solidFill>
              </a:rPr>
              <a:t> </a:t>
            </a:r>
            <a:r>
              <a:rPr lang="en-US" sz="6600" dirty="0" smtClean="0">
                <a:solidFill>
                  <a:srgbClr val="006600"/>
                </a:solidFill>
              </a:rPr>
              <a:t> as </a:t>
            </a:r>
            <a:r>
              <a:rPr lang="en-US" sz="6600" b="1" dirty="0" smtClean="0">
                <a:solidFill>
                  <a:srgbClr val="006600"/>
                </a:solidFill>
                <a:latin typeface="Euclid Symbol" charset="2"/>
                <a:cs typeface="Euclid Symbol" charset="2"/>
              </a:rPr>
              <a:t>⊂</a:t>
            </a:r>
            <a:r>
              <a:rPr lang="en-US" sz="6600" dirty="0" smtClean="0">
                <a:solidFill>
                  <a:srgbClr val="006600"/>
                </a:solidFill>
              </a:rPr>
              <a:t> example</a:t>
            </a:r>
          </a:p>
          <a:p>
            <a:pPr>
              <a:buFontTx/>
              <a:buNone/>
            </a:pPr>
            <a:endParaRPr lang="en-US" sz="8800" dirty="0" smtClean="0">
              <a:solidFill>
                <a:srgbClr val="006600"/>
              </a:solidFill>
            </a:endParaRPr>
          </a:p>
          <a:p>
            <a:pPr>
              <a:buFontTx/>
              <a:buNone/>
            </a:pPr>
            <a:endParaRPr lang="en-US" sz="8800" dirty="0" smtClean="0">
              <a:solidFill>
                <a:srgbClr val="006600"/>
              </a:solidFill>
            </a:endParaRPr>
          </a:p>
          <a:p>
            <a:pPr>
              <a:buFontTx/>
              <a:buNone/>
            </a:pPr>
            <a:endParaRPr lang="en-US" sz="8800" dirty="0">
              <a:solidFill>
                <a:srgbClr val="006600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8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447800" y="304800"/>
            <a:ext cx="6324600" cy="9906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4800" b="1" dirty="0">
                <a:latin typeface="Comic Sans MS" pitchFamily="66" charset="0"/>
              </a:rPr>
              <a:t>p</a:t>
            </a:r>
            <a:r>
              <a:rPr lang="en-US" sz="4800" b="1" dirty="0" smtClean="0">
                <a:latin typeface="Comic Sans MS" pitchFamily="66" charset="0"/>
              </a:rPr>
              <a:t>roper subset</a:t>
            </a:r>
            <a:endParaRPr lang="en-US" sz="4800" b="1" dirty="0">
              <a:latin typeface="Comic Sans MS" pitchFamily="66" charset="0"/>
            </a:endParaRPr>
          </a:p>
        </p:txBody>
      </p:sp>
      <p:grpSp>
        <p:nvGrpSpPr>
          <p:cNvPr id="2" name="Group 41"/>
          <p:cNvGrpSpPr/>
          <p:nvPr/>
        </p:nvGrpSpPr>
        <p:grpSpPr>
          <a:xfrm>
            <a:off x="457200" y="1219200"/>
            <a:ext cx="8153400" cy="4724400"/>
            <a:chOff x="457200" y="1219200"/>
            <a:chExt cx="8153400" cy="4724400"/>
          </a:xfrm>
        </p:grpSpPr>
        <p:sp>
          <p:nvSpPr>
            <p:cNvPr id="588804" name="Text Box 4"/>
            <p:cNvSpPr txBox="1">
              <a:spLocks noChangeArrowheads="1"/>
            </p:cNvSpPr>
            <p:nvPr/>
          </p:nvSpPr>
          <p:spPr bwMode="auto">
            <a:xfrm>
              <a:off x="2889536" y="5278616"/>
              <a:ext cx="732815" cy="6649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3600" dirty="0">
                  <a:latin typeface="Comic Sans MS" pitchFamily="66" charset="0"/>
                </a:rPr>
                <a:t>{1}</a:t>
              </a:r>
            </a:p>
          </p:txBody>
        </p:sp>
        <p:grpSp>
          <p:nvGrpSpPr>
            <p:cNvPr id="3" name="Group 40"/>
            <p:cNvGrpSpPr/>
            <p:nvPr/>
          </p:nvGrpSpPr>
          <p:grpSpPr>
            <a:xfrm>
              <a:off x="457200" y="1219200"/>
              <a:ext cx="8153400" cy="4509655"/>
              <a:chOff x="457200" y="1219200"/>
              <a:chExt cx="8153400" cy="4509655"/>
            </a:xfrm>
          </p:grpSpPr>
          <p:sp>
            <p:nvSpPr>
              <p:cNvPr id="588826" name="Text Box 26"/>
              <p:cNvSpPr txBox="1">
                <a:spLocks noChangeArrowheads="1"/>
              </p:cNvSpPr>
              <p:nvPr/>
            </p:nvSpPr>
            <p:spPr bwMode="auto">
              <a:xfrm>
                <a:off x="457200" y="2292927"/>
                <a:ext cx="2212708" cy="6649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 wrap="none">
                <a:spAutoFit/>
              </a:bodyPr>
              <a:lstStyle/>
              <a:p>
                <a:pPr algn="l">
                  <a:spcBef>
                    <a:spcPct val="0"/>
                  </a:spcBef>
                </a:pPr>
                <a:r>
                  <a:rPr lang="en-US" sz="3600" dirty="0">
                    <a:latin typeface="Comic Sans MS" pitchFamily="66" charset="0"/>
                  </a:rPr>
                  <a:t>{1,3,5,15}</a:t>
                </a:r>
              </a:p>
            </p:txBody>
          </p:sp>
          <p:grpSp>
            <p:nvGrpSpPr>
              <p:cNvPr id="4" name="Group 39"/>
              <p:cNvGrpSpPr/>
              <p:nvPr/>
            </p:nvGrpSpPr>
            <p:grpSpPr>
              <a:xfrm>
                <a:off x="1022243" y="2191521"/>
                <a:ext cx="6415597" cy="3537334"/>
                <a:chOff x="1022243" y="2191521"/>
                <a:chExt cx="6415597" cy="3537334"/>
              </a:xfrm>
            </p:grpSpPr>
            <p:grpSp>
              <p:nvGrpSpPr>
                <p:cNvPr id="5" name="Group 38"/>
                <p:cNvGrpSpPr/>
                <p:nvPr/>
              </p:nvGrpSpPr>
              <p:grpSpPr>
                <a:xfrm>
                  <a:off x="3965178" y="3581400"/>
                  <a:ext cx="3415276" cy="2075873"/>
                  <a:chOff x="3965178" y="3581400"/>
                  <a:chExt cx="3415276" cy="2075873"/>
                </a:xfrm>
              </p:grpSpPr>
              <p:grpSp>
                <p:nvGrpSpPr>
                  <p:cNvPr id="6" name="Group 37"/>
                  <p:cNvGrpSpPr>
                    <a:grpSpLocks/>
                  </p:cNvGrpSpPr>
                  <p:nvPr/>
                </p:nvGrpSpPr>
                <p:grpSpPr bwMode="auto">
                  <a:xfrm>
                    <a:off x="3965178" y="3939309"/>
                    <a:ext cx="2260174" cy="1717964"/>
                    <a:chOff x="2928" y="2400"/>
                    <a:chExt cx="1536" cy="1152"/>
                  </a:xfrm>
                </p:grpSpPr>
                <p:sp>
                  <p:nvSpPr>
                    <p:cNvPr id="588806" name="Oval 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368" y="2400"/>
                      <a:ext cx="96" cy="96"/>
                    </a:xfrm>
                    <a:prstGeom prst="ellipse">
                      <a:avLst/>
                    </a:prstGeom>
                    <a:solidFill>
                      <a:srgbClr val="008000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 type="none" w="lg" len="lg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 sz="3600">
                        <a:latin typeface="Comic Sans MS" pitchFamily="66" charset="0"/>
                      </a:endParaRPr>
                    </a:p>
                  </p:txBody>
                </p:sp>
                <p:cxnSp>
                  <p:nvCxnSpPr>
                    <p:cNvPr id="588807" name="AutoShape 7"/>
                    <p:cNvCxnSpPr>
                      <a:cxnSpLocks noChangeShapeType="1"/>
                    </p:cNvCxnSpPr>
                    <p:nvPr/>
                  </p:nvCxnSpPr>
                  <p:spPr bwMode="auto">
                    <a:xfrm flipH="1">
                      <a:off x="2928" y="2496"/>
                      <a:ext cx="1488" cy="1056"/>
                    </a:xfrm>
                    <a:prstGeom prst="straightConnector1">
                      <a:avLst/>
                    </a:prstGeom>
                    <a:noFill/>
                    <a:ln w="25400">
                      <a:solidFill>
                        <a:schemeClr val="tx1"/>
                      </a:solidFill>
                      <a:round/>
                      <a:headEnd/>
                      <a:tailEnd type="none" w="lg" len="lg"/>
                    </a:ln>
                    <a:effectLst/>
                  </p:spPr>
                </p:cxnSp>
              </p:grpSp>
              <p:sp>
                <p:nvSpPr>
                  <p:cNvPr id="588808" name="Text Box 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225352" y="3581400"/>
                    <a:ext cx="1155102" cy="66511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 type="none" w="lg" len="lg"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pPr algn="l">
                      <a:spcBef>
                        <a:spcPct val="0"/>
                      </a:spcBef>
                    </a:pPr>
                    <a:r>
                      <a:rPr lang="en-US" sz="3600">
                        <a:latin typeface="Comic Sans MS" pitchFamily="66" charset="0"/>
                      </a:rPr>
                      <a:t>{1,2}</a:t>
                    </a:r>
                  </a:p>
                </p:txBody>
              </p:sp>
            </p:grpSp>
            <p:sp>
              <p:nvSpPr>
                <p:cNvPr id="588803" name="Oval 3"/>
                <p:cNvSpPr>
                  <a:spLocks noChangeArrowheads="1"/>
                </p:cNvSpPr>
                <p:nvPr/>
              </p:nvSpPr>
              <p:spPr bwMode="auto">
                <a:xfrm>
                  <a:off x="3823917" y="5585691"/>
                  <a:ext cx="141261" cy="143164"/>
                </a:xfrm>
                <a:prstGeom prst="ellipse">
                  <a:avLst/>
                </a:prstGeom>
                <a:solidFill>
                  <a:srgbClr val="008000"/>
                </a:solidFill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en-US" sz="3600">
                    <a:latin typeface="Comic Sans MS" pitchFamily="66" charset="0"/>
                  </a:endParaRPr>
                </a:p>
              </p:txBody>
            </p:sp>
            <p:grpSp>
              <p:nvGrpSpPr>
                <p:cNvPr id="7" name="Group 39"/>
                <p:cNvGrpSpPr>
                  <a:grpSpLocks/>
                </p:cNvGrpSpPr>
                <p:nvPr/>
              </p:nvGrpSpPr>
              <p:grpSpPr bwMode="auto">
                <a:xfrm>
                  <a:off x="1022243" y="3652982"/>
                  <a:ext cx="2801674" cy="2004291"/>
                  <a:chOff x="928" y="2208"/>
                  <a:chExt cx="1904" cy="1344"/>
                </a:xfrm>
              </p:grpSpPr>
              <p:sp>
                <p:nvSpPr>
                  <p:cNvPr id="588810" name="Oval 10"/>
                  <p:cNvSpPr>
                    <a:spLocks noChangeArrowheads="1"/>
                  </p:cNvSpPr>
                  <p:nvPr/>
                </p:nvSpPr>
                <p:spPr bwMode="auto">
                  <a:xfrm>
                    <a:off x="1632" y="2400"/>
                    <a:ext cx="96" cy="96"/>
                  </a:xfrm>
                  <a:prstGeom prst="ellipse">
                    <a:avLst/>
                  </a:prstGeom>
                  <a:solidFill>
                    <a:srgbClr val="0080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ffectLst/>
                </p:spPr>
                <p:txBody>
                  <a:bodyPr wrap="none" anchor="ctr"/>
                  <a:lstStyle/>
                  <a:p>
                    <a:endParaRPr lang="en-US" sz="3600">
                      <a:latin typeface="Comic Sans MS" pitchFamily="66" charset="0"/>
                    </a:endParaRPr>
                  </a:p>
                </p:txBody>
              </p:sp>
              <p:cxnSp>
                <p:nvCxnSpPr>
                  <p:cNvPr id="588811" name="AutoShape 11"/>
                  <p:cNvCxnSpPr>
                    <a:cxnSpLocks noChangeShapeType="1"/>
                    <a:stCxn id="588810" idx="7"/>
                    <a:endCxn id="588803" idx="2"/>
                  </p:cNvCxnSpPr>
                  <p:nvPr/>
                </p:nvCxnSpPr>
                <p:spPr bwMode="auto">
                  <a:xfrm>
                    <a:off x="1714" y="2414"/>
                    <a:ext cx="1118" cy="1138"/>
                  </a:xfrm>
                  <a:prstGeom prst="straightConnector1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ffectLst/>
                </p:spPr>
              </p:cxnSp>
              <p:sp>
                <p:nvSpPr>
                  <p:cNvPr id="588812" name="Text Box 1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928" y="2208"/>
                    <a:ext cx="785" cy="446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 type="none" w="lg" len="lg"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pPr algn="l">
                      <a:spcBef>
                        <a:spcPct val="0"/>
                      </a:spcBef>
                    </a:pPr>
                    <a:r>
                      <a:rPr lang="en-US" sz="3600">
                        <a:latin typeface="Comic Sans MS" pitchFamily="66" charset="0"/>
                      </a:rPr>
                      <a:t>{1,3}</a:t>
                    </a:r>
                  </a:p>
                </p:txBody>
              </p:sp>
            </p:grpSp>
            <p:grpSp>
              <p:nvGrpSpPr>
                <p:cNvPr id="8" name="Group 40"/>
                <p:cNvGrpSpPr>
                  <a:grpSpLocks/>
                </p:cNvGrpSpPr>
                <p:nvPr/>
              </p:nvGrpSpPr>
              <p:grpSpPr bwMode="auto">
                <a:xfrm>
                  <a:off x="3823918" y="3652982"/>
                  <a:ext cx="1225733" cy="1953587"/>
                  <a:chOff x="2832" y="2208"/>
                  <a:chExt cx="833" cy="1310"/>
                </a:xfrm>
              </p:grpSpPr>
              <p:sp>
                <p:nvSpPr>
                  <p:cNvPr id="588815" name="Oval 15"/>
                  <p:cNvSpPr>
                    <a:spLocks noChangeArrowheads="1"/>
                  </p:cNvSpPr>
                  <p:nvPr/>
                </p:nvSpPr>
                <p:spPr bwMode="auto">
                  <a:xfrm>
                    <a:off x="2832" y="2400"/>
                    <a:ext cx="96" cy="96"/>
                  </a:xfrm>
                  <a:prstGeom prst="ellipse">
                    <a:avLst/>
                  </a:prstGeom>
                  <a:solidFill>
                    <a:srgbClr val="0080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ffectLst/>
                </p:spPr>
                <p:txBody>
                  <a:bodyPr wrap="none" anchor="ctr"/>
                  <a:lstStyle/>
                  <a:p>
                    <a:endParaRPr lang="en-US" sz="3600">
                      <a:latin typeface="Comic Sans MS" pitchFamily="66" charset="0"/>
                    </a:endParaRPr>
                  </a:p>
                </p:txBody>
              </p:sp>
              <p:cxnSp>
                <p:nvCxnSpPr>
                  <p:cNvPr id="588816" name="AutoShape 16"/>
                  <p:cNvCxnSpPr>
                    <a:cxnSpLocks noChangeShapeType="1"/>
                    <a:stCxn id="588815" idx="4"/>
                    <a:endCxn id="588803" idx="7"/>
                  </p:cNvCxnSpPr>
                  <p:nvPr/>
                </p:nvCxnSpPr>
                <p:spPr bwMode="auto">
                  <a:xfrm>
                    <a:off x="2880" y="2496"/>
                    <a:ext cx="34" cy="1022"/>
                  </a:xfrm>
                  <a:prstGeom prst="straightConnector1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ffectLst/>
                </p:spPr>
              </p:cxnSp>
              <p:sp>
                <p:nvSpPr>
                  <p:cNvPr id="588817" name="Text Box 1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880" y="2208"/>
                    <a:ext cx="785" cy="446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 type="none" w="lg" len="lg"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pPr algn="l">
                      <a:spcBef>
                        <a:spcPct val="0"/>
                      </a:spcBef>
                    </a:pPr>
                    <a:r>
                      <a:rPr lang="en-US" sz="3600">
                        <a:latin typeface="Comic Sans MS" pitchFamily="66" charset="0"/>
                      </a:rPr>
                      <a:t>{1,5}</a:t>
                    </a:r>
                  </a:p>
                </p:txBody>
              </p:sp>
            </p:grpSp>
            <p:sp>
              <p:nvSpPr>
                <p:cNvPr id="588825" name="Oval 25"/>
                <p:cNvSpPr>
                  <a:spLocks noChangeArrowheads="1"/>
                </p:cNvSpPr>
                <p:nvPr/>
              </p:nvSpPr>
              <p:spPr bwMode="auto">
                <a:xfrm>
                  <a:off x="2623199" y="2507673"/>
                  <a:ext cx="141261" cy="143164"/>
                </a:xfrm>
                <a:prstGeom prst="ellipse">
                  <a:avLst/>
                </a:prstGeom>
                <a:solidFill>
                  <a:srgbClr val="008000"/>
                </a:solidFill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en-US" sz="3600">
                    <a:latin typeface="Comic Sans MS" pitchFamily="66" charset="0"/>
                  </a:endParaRPr>
                </a:p>
              </p:txBody>
            </p:sp>
            <p:cxnSp>
              <p:nvCxnSpPr>
                <p:cNvPr id="588827" name="AutoShape 27"/>
                <p:cNvCxnSpPr>
                  <a:cxnSpLocks noChangeShapeType="1"/>
                  <a:stCxn id="588825" idx="5"/>
                  <a:endCxn id="588810" idx="7"/>
                </p:cNvCxnSpPr>
                <p:nvPr/>
              </p:nvCxnSpPr>
              <p:spPr bwMode="auto">
                <a:xfrm flipH="1">
                  <a:off x="2178816" y="2629959"/>
                  <a:ext cx="565043" cy="1330229"/>
                </a:xfrm>
                <a:prstGeom prst="straightConnector1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</p:cxnSp>
            <p:cxnSp>
              <p:nvCxnSpPr>
                <p:cNvPr id="588828" name="AutoShape 28"/>
                <p:cNvCxnSpPr>
                  <a:cxnSpLocks noChangeShapeType="1"/>
                  <a:stCxn id="588825" idx="6"/>
                  <a:endCxn id="588815" idx="2"/>
                </p:cNvCxnSpPr>
                <p:nvPr/>
              </p:nvCxnSpPr>
              <p:spPr bwMode="auto">
                <a:xfrm>
                  <a:off x="2764460" y="2579255"/>
                  <a:ext cx="1059456" cy="1431636"/>
                </a:xfrm>
                <a:prstGeom prst="straightConnector1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</p:cxnSp>
            <p:grpSp>
              <p:nvGrpSpPr>
                <p:cNvPr id="9" name="Group 45"/>
                <p:cNvGrpSpPr>
                  <a:grpSpLocks/>
                </p:cNvGrpSpPr>
                <p:nvPr/>
              </p:nvGrpSpPr>
              <p:grpSpPr bwMode="auto">
                <a:xfrm>
                  <a:off x="3894547" y="2191521"/>
                  <a:ext cx="3543293" cy="1794020"/>
                  <a:chOff x="2880" y="1228"/>
                  <a:chExt cx="2408" cy="1203"/>
                </a:xfrm>
              </p:grpSpPr>
              <p:sp>
                <p:nvSpPr>
                  <p:cNvPr id="588821" name="Text Box 2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784" y="1228"/>
                    <a:ext cx="1504" cy="446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 type="none" w="lg" len="lg"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pPr algn="l">
                      <a:spcBef>
                        <a:spcPct val="0"/>
                      </a:spcBef>
                    </a:pPr>
                    <a:r>
                      <a:rPr lang="en-US" sz="3600" dirty="0">
                        <a:latin typeface="Comic Sans MS" pitchFamily="66" charset="0"/>
                      </a:rPr>
                      <a:t>{1,2,5,10}</a:t>
                    </a:r>
                  </a:p>
                </p:txBody>
              </p:sp>
              <p:cxnSp>
                <p:nvCxnSpPr>
                  <p:cNvPr id="588823" name="AutoShape 23"/>
                  <p:cNvCxnSpPr>
                    <a:cxnSpLocks noChangeShapeType="1"/>
                    <a:stCxn id="588806" idx="1"/>
                  </p:cNvCxnSpPr>
                  <p:nvPr/>
                </p:nvCxnSpPr>
                <p:spPr bwMode="auto">
                  <a:xfrm flipH="1" flipV="1">
                    <a:off x="3696" y="1536"/>
                    <a:ext cx="686" cy="878"/>
                  </a:xfrm>
                  <a:prstGeom prst="straightConnector1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ffectLst/>
                </p:spPr>
              </p:cxnSp>
              <p:sp>
                <p:nvSpPr>
                  <p:cNvPr id="588843" name="Oval 43"/>
                  <p:cNvSpPr>
                    <a:spLocks noChangeArrowheads="1"/>
                  </p:cNvSpPr>
                  <p:nvPr/>
                </p:nvSpPr>
                <p:spPr bwMode="auto">
                  <a:xfrm>
                    <a:off x="3600" y="1440"/>
                    <a:ext cx="96" cy="96"/>
                  </a:xfrm>
                  <a:prstGeom prst="ellipse">
                    <a:avLst/>
                  </a:prstGeom>
                  <a:solidFill>
                    <a:srgbClr val="0080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ffectLst/>
                </p:spPr>
                <p:txBody>
                  <a:bodyPr wrap="none" anchor="ctr"/>
                  <a:lstStyle/>
                  <a:p>
                    <a:endParaRPr lang="en-US" sz="3600">
                      <a:latin typeface="Comic Sans MS" pitchFamily="66" charset="0"/>
                    </a:endParaRPr>
                  </a:p>
                </p:txBody>
              </p:sp>
              <p:cxnSp>
                <p:nvCxnSpPr>
                  <p:cNvPr id="588844" name="AutoShape 44"/>
                  <p:cNvCxnSpPr>
                    <a:cxnSpLocks noChangeShapeType="1"/>
                    <a:stCxn id="588817" idx="1"/>
                    <a:endCxn id="588843" idx="3"/>
                  </p:cNvCxnSpPr>
                  <p:nvPr/>
                </p:nvCxnSpPr>
                <p:spPr bwMode="auto">
                  <a:xfrm rot="10800000" flipH="1">
                    <a:off x="2880" y="1522"/>
                    <a:ext cx="734" cy="909"/>
                  </a:xfrm>
                  <a:prstGeom prst="straightConnector1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</p:cxnSp>
            </p:grpSp>
          </p:grpSp>
          <p:grpSp>
            <p:nvGrpSpPr>
              <p:cNvPr id="10" name="Group 50"/>
              <p:cNvGrpSpPr>
                <a:grpSpLocks/>
              </p:cNvGrpSpPr>
              <p:nvPr/>
            </p:nvGrpSpPr>
            <p:grpSpPr bwMode="auto">
              <a:xfrm>
                <a:off x="2693830" y="1219200"/>
                <a:ext cx="5916770" cy="1360055"/>
                <a:chOff x="1568" y="672"/>
                <a:chExt cx="4021" cy="912"/>
              </a:xfrm>
            </p:grpSpPr>
            <p:grpSp>
              <p:nvGrpSpPr>
                <p:cNvPr id="11" name="Group 47"/>
                <p:cNvGrpSpPr>
                  <a:grpSpLocks/>
                </p:cNvGrpSpPr>
                <p:nvPr/>
              </p:nvGrpSpPr>
              <p:grpSpPr bwMode="auto">
                <a:xfrm>
                  <a:off x="1568" y="864"/>
                  <a:ext cx="1550" cy="720"/>
                  <a:chOff x="2064" y="768"/>
                  <a:chExt cx="1550" cy="720"/>
                </a:xfrm>
              </p:grpSpPr>
              <p:sp>
                <p:nvSpPr>
                  <p:cNvPr id="588820" name="Oval 20"/>
                  <p:cNvSpPr>
                    <a:spLocks noChangeArrowheads="1"/>
                  </p:cNvSpPr>
                  <p:nvPr/>
                </p:nvSpPr>
                <p:spPr bwMode="auto">
                  <a:xfrm>
                    <a:off x="3168" y="768"/>
                    <a:ext cx="96" cy="96"/>
                  </a:xfrm>
                  <a:prstGeom prst="ellipse">
                    <a:avLst/>
                  </a:prstGeom>
                  <a:solidFill>
                    <a:srgbClr val="0080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ffectLst/>
                </p:spPr>
                <p:txBody>
                  <a:bodyPr wrap="none" anchor="ctr"/>
                  <a:lstStyle/>
                  <a:p>
                    <a:endParaRPr lang="en-US" sz="3600">
                      <a:latin typeface="Comic Sans MS" pitchFamily="66" charset="0"/>
                    </a:endParaRPr>
                  </a:p>
                </p:txBody>
              </p:sp>
              <p:cxnSp>
                <p:nvCxnSpPr>
                  <p:cNvPr id="588830" name="AutoShape 30"/>
                  <p:cNvCxnSpPr>
                    <a:cxnSpLocks noChangeShapeType="1"/>
                    <a:stCxn id="588825" idx="6"/>
                    <a:endCxn id="588820" idx="2"/>
                  </p:cNvCxnSpPr>
                  <p:nvPr/>
                </p:nvCxnSpPr>
                <p:spPr bwMode="auto">
                  <a:xfrm flipV="1">
                    <a:off x="2064" y="816"/>
                    <a:ext cx="1104" cy="672"/>
                  </a:xfrm>
                  <a:prstGeom prst="straightConnector1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</p:cxnSp>
              <p:cxnSp>
                <p:nvCxnSpPr>
                  <p:cNvPr id="588846" name="AutoShape 46"/>
                  <p:cNvCxnSpPr>
                    <a:cxnSpLocks noChangeShapeType="1"/>
                    <a:stCxn id="588820" idx="5"/>
                    <a:endCxn id="588843" idx="1"/>
                  </p:cNvCxnSpPr>
                  <p:nvPr/>
                </p:nvCxnSpPr>
                <p:spPr bwMode="auto">
                  <a:xfrm>
                    <a:off x="3250" y="850"/>
                    <a:ext cx="364" cy="604"/>
                  </a:xfrm>
                  <a:prstGeom prst="straightConnector1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</p:cxnSp>
            </p:grpSp>
            <p:sp>
              <p:nvSpPr>
                <p:cNvPr id="588848" name="Text Box 48"/>
                <p:cNvSpPr txBox="1">
                  <a:spLocks noChangeArrowheads="1"/>
                </p:cNvSpPr>
                <p:nvPr/>
              </p:nvSpPr>
              <p:spPr bwMode="auto">
                <a:xfrm>
                  <a:off x="2592" y="672"/>
                  <a:ext cx="2997" cy="446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marL="742950" indent="-285750" algn="l"/>
                  <a:r>
                    <a:rPr lang="en-US" sz="3600" dirty="0">
                      <a:latin typeface="Comic Sans MS" pitchFamily="66" charset="0"/>
                    </a:rPr>
                    <a:t>{1,2,3,5,10,15,30}</a:t>
                  </a:r>
                </a:p>
              </p:txBody>
            </p:sp>
          </p:grpSp>
        </p:grpSp>
      </p:grp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6"/>
          <p:cNvGrpSpPr/>
          <p:nvPr/>
        </p:nvGrpSpPr>
        <p:grpSpPr>
          <a:xfrm>
            <a:off x="228600" y="1017588"/>
            <a:ext cx="6483350" cy="5395912"/>
            <a:chOff x="254000" y="1017588"/>
            <a:chExt cx="6483350" cy="5395912"/>
          </a:xfrm>
        </p:grpSpPr>
        <p:sp>
          <p:nvSpPr>
            <p:cNvPr id="589826" name="Text Box 2"/>
            <p:cNvSpPr txBox="1">
              <a:spLocks noChangeArrowheads="1"/>
            </p:cNvSpPr>
            <p:nvPr/>
          </p:nvSpPr>
          <p:spPr bwMode="auto">
            <a:xfrm>
              <a:off x="3403600" y="5711825"/>
              <a:ext cx="438150" cy="701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4000"/>
                <a:t>1</a:t>
              </a:r>
            </a:p>
          </p:txBody>
        </p:sp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3860800" y="3962400"/>
              <a:ext cx="2438400" cy="1828800"/>
              <a:chOff x="2928" y="2400"/>
              <a:chExt cx="1536" cy="1152"/>
            </a:xfrm>
          </p:grpSpPr>
          <p:sp>
            <p:nvSpPr>
              <p:cNvPr id="589830" name="Oval 6"/>
              <p:cNvSpPr>
                <a:spLocks noChangeArrowheads="1"/>
              </p:cNvSpPr>
              <p:nvPr/>
            </p:nvSpPr>
            <p:spPr bwMode="auto">
              <a:xfrm>
                <a:off x="4368" y="2400"/>
                <a:ext cx="96" cy="96"/>
              </a:xfrm>
              <a:prstGeom prst="ellipse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589831" name="AutoShape 7"/>
              <p:cNvCxnSpPr>
                <a:cxnSpLocks noChangeShapeType="1"/>
              </p:cNvCxnSpPr>
              <p:nvPr/>
            </p:nvCxnSpPr>
            <p:spPr bwMode="auto">
              <a:xfrm flipH="1">
                <a:off x="2928" y="2496"/>
                <a:ext cx="1488" cy="1056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</p:cxnSp>
        </p:grpSp>
        <p:sp>
          <p:nvSpPr>
            <p:cNvPr id="589833" name="Text Box 9"/>
            <p:cNvSpPr txBox="1">
              <a:spLocks noChangeArrowheads="1"/>
            </p:cNvSpPr>
            <p:nvPr/>
          </p:nvSpPr>
          <p:spPr bwMode="auto">
            <a:xfrm>
              <a:off x="6299200" y="3533775"/>
              <a:ext cx="438150" cy="701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4000"/>
                <a:t>2</a:t>
              </a:r>
            </a:p>
          </p:txBody>
        </p:sp>
        <p:sp>
          <p:nvSpPr>
            <p:cNvPr id="589835" name="Oval 11"/>
            <p:cNvSpPr>
              <a:spLocks noChangeArrowheads="1"/>
            </p:cNvSpPr>
            <p:nvPr/>
          </p:nvSpPr>
          <p:spPr bwMode="auto">
            <a:xfrm>
              <a:off x="3708400" y="5715000"/>
              <a:ext cx="152400" cy="152400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" name="Group 37"/>
            <p:cNvGrpSpPr>
              <a:grpSpLocks/>
            </p:cNvGrpSpPr>
            <p:nvPr/>
          </p:nvGrpSpPr>
          <p:grpSpPr bwMode="auto">
            <a:xfrm>
              <a:off x="4927600" y="2054225"/>
              <a:ext cx="1241425" cy="1930400"/>
              <a:chOff x="3104" y="1294"/>
              <a:chExt cx="782" cy="1216"/>
            </a:xfrm>
          </p:grpSpPr>
          <p:sp>
            <p:nvSpPr>
              <p:cNvPr id="589850" name="Text Box 26"/>
              <p:cNvSpPr txBox="1">
                <a:spLocks noChangeArrowheads="1"/>
              </p:cNvSpPr>
              <p:nvPr/>
            </p:nvSpPr>
            <p:spPr bwMode="auto">
              <a:xfrm>
                <a:off x="3288" y="1294"/>
                <a:ext cx="436" cy="4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 wrap="none">
                <a:spAutoFit/>
              </a:bodyPr>
              <a:lstStyle/>
              <a:p>
                <a:pPr algn="l">
                  <a:spcBef>
                    <a:spcPct val="0"/>
                  </a:spcBef>
                </a:pPr>
                <a:r>
                  <a:rPr lang="en-US" sz="4000"/>
                  <a:t>10</a:t>
                </a:r>
              </a:p>
            </p:txBody>
          </p:sp>
          <p:cxnSp>
            <p:nvCxnSpPr>
              <p:cNvPr id="589851" name="AutoShape 27"/>
              <p:cNvCxnSpPr>
                <a:cxnSpLocks noChangeShapeType="1"/>
                <a:stCxn id="589830" idx="1"/>
              </p:cNvCxnSpPr>
              <p:nvPr/>
            </p:nvCxnSpPr>
            <p:spPr bwMode="auto">
              <a:xfrm flipH="1" flipV="1">
                <a:off x="3200" y="1632"/>
                <a:ext cx="686" cy="878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</p:cxnSp>
          <p:sp>
            <p:nvSpPr>
              <p:cNvPr id="589852" name="Oval 28"/>
              <p:cNvSpPr>
                <a:spLocks noChangeArrowheads="1"/>
              </p:cNvSpPr>
              <p:nvPr/>
            </p:nvSpPr>
            <p:spPr bwMode="auto">
              <a:xfrm>
                <a:off x="3104" y="1536"/>
                <a:ext cx="96" cy="96"/>
              </a:xfrm>
              <a:prstGeom prst="ellipse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89841" name="Oval 17"/>
            <p:cNvSpPr>
              <a:spLocks noChangeArrowheads="1"/>
            </p:cNvSpPr>
            <p:nvPr/>
          </p:nvSpPr>
          <p:spPr bwMode="auto">
            <a:xfrm>
              <a:off x="3708400" y="3962400"/>
              <a:ext cx="152400" cy="152400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" name="Group 41"/>
            <p:cNvGrpSpPr>
              <a:grpSpLocks/>
            </p:cNvGrpSpPr>
            <p:nvPr/>
          </p:nvGrpSpPr>
          <p:grpSpPr bwMode="auto">
            <a:xfrm>
              <a:off x="254000" y="1017588"/>
              <a:ext cx="5060950" cy="4773612"/>
              <a:chOff x="160" y="641"/>
              <a:chExt cx="3188" cy="3007"/>
            </a:xfrm>
          </p:grpSpPr>
          <p:sp>
            <p:nvSpPr>
              <p:cNvPr id="589845" name="Oval 21"/>
              <p:cNvSpPr>
                <a:spLocks noChangeArrowheads="1"/>
              </p:cNvSpPr>
              <p:nvPr/>
            </p:nvSpPr>
            <p:spPr bwMode="auto">
              <a:xfrm>
                <a:off x="1520" y="1536"/>
                <a:ext cx="96" cy="96"/>
              </a:xfrm>
              <a:prstGeom prst="ellipse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589853" name="AutoShape 29"/>
              <p:cNvCxnSpPr>
                <a:cxnSpLocks noChangeShapeType="1"/>
                <a:stCxn id="589843" idx="1"/>
                <a:endCxn id="589852" idx="3"/>
              </p:cNvCxnSpPr>
              <p:nvPr/>
            </p:nvCxnSpPr>
            <p:spPr bwMode="auto">
              <a:xfrm flipV="1">
                <a:off x="2384" y="1618"/>
                <a:ext cx="734" cy="877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grpSp>
            <p:nvGrpSpPr>
              <p:cNvPr id="6" name="Group 39"/>
              <p:cNvGrpSpPr>
                <a:grpSpLocks/>
              </p:cNvGrpSpPr>
              <p:nvPr/>
            </p:nvGrpSpPr>
            <p:grpSpPr bwMode="auto">
              <a:xfrm>
                <a:off x="160" y="641"/>
                <a:ext cx="3188" cy="3007"/>
                <a:chOff x="160" y="641"/>
                <a:chExt cx="3188" cy="3007"/>
              </a:xfrm>
            </p:grpSpPr>
            <p:grpSp>
              <p:nvGrpSpPr>
                <p:cNvPr id="7" name="Group 38"/>
                <p:cNvGrpSpPr>
                  <a:grpSpLocks/>
                </p:cNvGrpSpPr>
                <p:nvPr/>
              </p:nvGrpSpPr>
              <p:grpSpPr bwMode="auto">
                <a:xfrm>
                  <a:off x="432" y="2274"/>
                  <a:ext cx="2308" cy="1374"/>
                  <a:chOff x="432" y="2274"/>
                  <a:chExt cx="2308" cy="1374"/>
                </a:xfrm>
              </p:grpSpPr>
              <p:sp>
                <p:nvSpPr>
                  <p:cNvPr id="589837" name="Oval 13"/>
                  <p:cNvSpPr>
                    <a:spLocks noChangeArrowheads="1"/>
                  </p:cNvSpPr>
                  <p:nvPr/>
                </p:nvSpPr>
                <p:spPr bwMode="auto">
                  <a:xfrm>
                    <a:off x="1136" y="2496"/>
                    <a:ext cx="96" cy="96"/>
                  </a:xfrm>
                  <a:prstGeom prst="ellipse">
                    <a:avLst/>
                  </a:prstGeom>
                  <a:solidFill>
                    <a:srgbClr val="0080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cxnSp>
                <p:nvCxnSpPr>
                  <p:cNvPr id="589838" name="AutoShape 14"/>
                  <p:cNvCxnSpPr>
                    <a:cxnSpLocks noChangeShapeType="1"/>
                    <a:stCxn id="589837" idx="7"/>
                    <a:endCxn id="589835" idx="2"/>
                  </p:cNvCxnSpPr>
                  <p:nvPr/>
                </p:nvCxnSpPr>
                <p:spPr bwMode="auto">
                  <a:xfrm>
                    <a:off x="1218" y="2510"/>
                    <a:ext cx="1118" cy="1138"/>
                  </a:xfrm>
                  <a:prstGeom prst="straightConnector1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ffectLst/>
                </p:spPr>
              </p:cxnSp>
              <p:sp>
                <p:nvSpPr>
                  <p:cNvPr id="589839" name="Text Box 1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32" y="2274"/>
                    <a:ext cx="756" cy="44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 type="none" w="lg" len="lg"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pPr algn="l">
                      <a:spcBef>
                        <a:spcPct val="0"/>
                      </a:spcBef>
                    </a:pPr>
                    <a:r>
                      <a:rPr lang="en-US" sz="4000"/>
                      <a:t>      3</a:t>
                    </a:r>
                  </a:p>
                </p:txBody>
              </p:sp>
              <p:cxnSp>
                <p:nvCxnSpPr>
                  <p:cNvPr id="589842" name="AutoShape 18"/>
                  <p:cNvCxnSpPr>
                    <a:cxnSpLocks noChangeShapeType="1"/>
                    <a:stCxn id="589841" idx="4"/>
                    <a:endCxn id="589835" idx="7"/>
                  </p:cNvCxnSpPr>
                  <p:nvPr/>
                </p:nvCxnSpPr>
                <p:spPr bwMode="auto">
                  <a:xfrm>
                    <a:off x="2384" y="2592"/>
                    <a:ext cx="34" cy="1022"/>
                  </a:xfrm>
                  <a:prstGeom prst="straightConnector1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ffectLst/>
                </p:spPr>
              </p:cxnSp>
              <p:sp>
                <p:nvSpPr>
                  <p:cNvPr id="589843" name="Text Box 1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384" y="2274"/>
                    <a:ext cx="356" cy="44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 type="none" w="lg" len="lg"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pPr algn="l">
                      <a:spcBef>
                        <a:spcPct val="0"/>
                      </a:spcBef>
                    </a:pPr>
                    <a:r>
                      <a:rPr lang="en-US" sz="4000"/>
                      <a:t> 5</a:t>
                    </a:r>
                  </a:p>
                </p:txBody>
              </p:sp>
            </p:grpSp>
            <p:sp>
              <p:nvSpPr>
                <p:cNvPr id="589846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160" y="1362"/>
                  <a:ext cx="1396" cy="44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 type="none" w="lg" len="lg"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algn="l">
                    <a:spcBef>
                      <a:spcPct val="0"/>
                    </a:spcBef>
                  </a:pPr>
                  <a:r>
                    <a:rPr lang="en-US" sz="4000"/>
                    <a:t>            15</a:t>
                  </a:r>
                </a:p>
              </p:txBody>
            </p:sp>
            <p:cxnSp>
              <p:nvCxnSpPr>
                <p:cNvPr id="589847" name="AutoShape 23"/>
                <p:cNvCxnSpPr>
                  <a:cxnSpLocks noChangeShapeType="1"/>
                  <a:stCxn id="589845" idx="5"/>
                  <a:endCxn id="589837" idx="7"/>
                </p:cNvCxnSpPr>
                <p:nvPr/>
              </p:nvCxnSpPr>
              <p:spPr bwMode="auto">
                <a:xfrm flipH="1">
                  <a:off x="1218" y="1618"/>
                  <a:ext cx="384" cy="892"/>
                </a:xfrm>
                <a:prstGeom prst="straightConnector1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</p:cxnSp>
            <p:cxnSp>
              <p:nvCxnSpPr>
                <p:cNvPr id="589848" name="AutoShape 24"/>
                <p:cNvCxnSpPr>
                  <a:cxnSpLocks noChangeShapeType="1"/>
                  <a:stCxn id="589845" idx="6"/>
                  <a:endCxn id="589841" idx="2"/>
                </p:cNvCxnSpPr>
                <p:nvPr/>
              </p:nvCxnSpPr>
              <p:spPr bwMode="auto">
                <a:xfrm>
                  <a:off x="1616" y="1584"/>
                  <a:ext cx="720" cy="960"/>
                </a:xfrm>
                <a:prstGeom prst="straightConnector1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</p:cxnSp>
            <p:grpSp>
              <p:nvGrpSpPr>
                <p:cNvPr id="8" name="Group 31"/>
                <p:cNvGrpSpPr>
                  <a:grpSpLocks/>
                </p:cNvGrpSpPr>
                <p:nvPr/>
              </p:nvGrpSpPr>
              <p:grpSpPr bwMode="auto">
                <a:xfrm>
                  <a:off x="1568" y="864"/>
                  <a:ext cx="1550" cy="720"/>
                  <a:chOff x="2064" y="768"/>
                  <a:chExt cx="1550" cy="720"/>
                </a:xfrm>
              </p:grpSpPr>
              <p:sp>
                <p:nvSpPr>
                  <p:cNvPr id="589856" name="Oval 32"/>
                  <p:cNvSpPr>
                    <a:spLocks noChangeArrowheads="1"/>
                  </p:cNvSpPr>
                  <p:nvPr/>
                </p:nvSpPr>
                <p:spPr bwMode="auto">
                  <a:xfrm>
                    <a:off x="3168" y="768"/>
                    <a:ext cx="96" cy="96"/>
                  </a:xfrm>
                  <a:prstGeom prst="ellipse">
                    <a:avLst/>
                  </a:prstGeom>
                  <a:solidFill>
                    <a:srgbClr val="0080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cxnSp>
                <p:nvCxnSpPr>
                  <p:cNvPr id="589857" name="AutoShape 33"/>
                  <p:cNvCxnSpPr>
                    <a:cxnSpLocks noChangeShapeType="1"/>
                    <a:stCxn id="589845" idx="6"/>
                    <a:endCxn id="589856" idx="2"/>
                  </p:cNvCxnSpPr>
                  <p:nvPr/>
                </p:nvCxnSpPr>
                <p:spPr bwMode="auto">
                  <a:xfrm flipV="1">
                    <a:off x="2064" y="816"/>
                    <a:ext cx="1104" cy="672"/>
                  </a:xfrm>
                  <a:prstGeom prst="straightConnector1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</p:cxnSp>
              <p:cxnSp>
                <p:nvCxnSpPr>
                  <p:cNvPr id="589858" name="AutoShape 34"/>
                  <p:cNvCxnSpPr>
                    <a:cxnSpLocks noChangeShapeType="1"/>
                    <a:stCxn id="589856" idx="5"/>
                    <a:endCxn id="589852" idx="1"/>
                  </p:cNvCxnSpPr>
                  <p:nvPr/>
                </p:nvCxnSpPr>
                <p:spPr bwMode="auto">
                  <a:xfrm>
                    <a:off x="3250" y="850"/>
                    <a:ext cx="364" cy="604"/>
                  </a:xfrm>
                  <a:prstGeom prst="straightConnector1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</p:cxnSp>
            </p:grpSp>
            <p:sp>
              <p:nvSpPr>
                <p:cNvPr id="589859" name="Text Box 35"/>
                <p:cNvSpPr txBox="1">
                  <a:spLocks noChangeArrowheads="1"/>
                </p:cNvSpPr>
                <p:nvPr/>
              </p:nvSpPr>
              <p:spPr bwMode="auto">
                <a:xfrm>
                  <a:off x="2592" y="641"/>
                  <a:ext cx="756" cy="480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marL="742950" indent="-285750" algn="l"/>
                  <a:r>
                    <a:rPr lang="en-US" sz="4400" dirty="0"/>
                    <a:t>30</a:t>
                  </a:r>
                </a:p>
              </p:txBody>
            </p:sp>
          </p:grpSp>
        </p:grpSp>
      </p:grpSp>
      <p:sp>
        <p:nvSpPr>
          <p:cNvPr id="38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228600"/>
            <a:ext cx="6662057" cy="1105126"/>
          </a:xfrm>
        </p:spPr>
        <p:txBody>
          <a:bodyPr>
            <a:noAutofit/>
          </a:bodyPr>
          <a:lstStyle/>
          <a:p>
            <a:r>
              <a:rPr lang="en-US" sz="3600" b="0" dirty="0" smtClean="0"/>
              <a:t>partial order:</a:t>
            </a:r>
            <a:r>
              <a:rPr lang="en-US" sz="3600" b="0" dirty="0" smtClean="0">
                <a:solidFill>
                  <a:srgbClr val="0033CC"/>
                </a:solidFill>
              </a:rPr>
              <a:t> properly divides </a:t>
            </a:r>
            <a:endParaRPr lang="en-US" sz="3600" b="0" dirty="0"/>
          </a:p>
        </p:txBody>
      </p:sp>
      <p:sp>
        <p:nvSpPr>
          <p:cNvPr id="34" name="TextBox 33"/>
          <p:cNvSpPr txBox="1"/>
          <p:nvPr/>
        </p:nvSpPr>
        <p:spPr>
          <a:xfrm>
            <a:off x="4114800" y="5715000"/>
            <a:ext cx="49888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Comic Sans MS" pitchFamily="66" charset="0"/>
              </a:rPr>
              <a:t>on {1,2,3,5,10,15,30}</a:t>
            </a:r>
            <a:endParaRPr lang="en-US" sz="4000" dirty="0"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304800"/>
            <a:ext cx="7543800" cy="1143000"/>
          </a:xfrm>
        </p:spPr>
        <p:txBody>
          <a:bodyPr/>
          <a:lstStyle/>
          <a:p>
            <a:r>
              <a:rPr lang="en-US" sz="6600" b="0" dirty="0" smtClean="0">
                <a:solidFill>
                  <a:srgbClr val="006600"/>
                </a:solidFill>
                <a:ea typeface="+mn-ea"/>
                <a:cs typeface="+mn-cs"/>
              </a:rPr>
              <a:t>same shape</a:t>
            </a:r>
            <a:endParaRPr lang="en-US" sz="4800" b="0" dirty="0"/>
          </a:p>
        </p:txBody>
      </p:sp>
      <p:sp>
        <p:nvSpPr>
          <p:cNvPr id="506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447800"/>
            <a:ext cx="7924800" cy="3955032"/>
          </a:xfrm>
          <a:ln/>
        </p:spPr>
        <p:txBody>
          <a:bodyPr/>
          <a:lstStyle/>
          <a:p>
            <a:pPr>
              <a:buFontTx/>
              <a:buNone/>
            </a:pPr>
            <a:r>
              <a:rPr lang="en-US" sz="6600" dirty="0" smtClean="0">
                <a:solidFill>
                  <a:srgbClr val="0033CC"/>
                </a:solidFill>
              </a:rPr>
              <a:t> </a:t>
            </a:r>
            <a:r>
              <a:rPr lang="en-US" sz="6600" dirty="0" smtClean="0">
                <a:solidFill>
                  <a:srgbClr val="006600"/>
                </a:solidFill>
              </a:rPr>
              <a:t> as </a:t>
            </a:r>
            <a:r>
              <a:rPr lang="en-US" sz="6600" b="1" dirty="0" smtClean="0">
                <a:solidFill>
                  <a:srgbClr val="006600"/>
                </a:solidFill>
                <a:latin typeface="Euclid Symbol" charset="2"/>
                <a:cs typeface="Euclid Symbol" charset="2"/>
              </a:rPr>
              <a:t>⊂</a:t>
            </a:r>
            <a:r>
              <a:rPr lang="en-US" sz="6600" dirty="0" smtClean="0">
                <a:solidFill>
                  <a:srgbClr val="006600"/>
                </a:solidFill>
              </a:rPr>
              <a:t> example</a:t>
            </a:r>
          </a:p>
          <a:p>
            <a:pPr algn="ctr">
              <a:buFontTx/>
              <a:buNone/>
            </a:pPr>
            <a:r>
              <a:rPr lang="en-US" sz="8800" dirty="0" smtClean="0">
                <a:solidFill>
                  <a:srgbClr val="8F008F"/>
                </a:solidFill>
              </a:rPr>
              <a:t>isomorphic</a:t>
            </a:r>
          </a:p>
          <a:p>
            <a:pPr>
              <a:buFontTx/>
              <a:buNone/>
            </a:pPr>
            <a:endParaRPr lang="en-US" sz="8800" dirty="0" smtClean="0">
              <a:solidFill>
                <a:srgbClr val="006600"/>
              </a:solidFill>
            </a:endParaRPr>
          </a:p>
          <a:p>
            <a:pPr>
              <a:buFontTx/>
              <a:buNone/>
            </a:pPr>
            <a:endParaRPr lang="en-US" sz="8800" dirty="0" smtClean="0">
              <a:solidFill>
                <a:srgbClr val="006600"/>
              </a:solidFill>
            </a:endParaRPr>
          </a:p>
          <a:p>
            <a:pPr>
              <a:buFontTx/>
              <a:buNone/>
            </a:pPr>
            <a:endParaRPr lang="en-US" sz="8800" dirty="0">
              <a:solidFill>
                <a:srgbClr val="006600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06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688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0000"/>
                </a:solidFill>
                <a:latin typeface="Comic Sans MS"/>
              </a:rPr>
              <a:t>lec</a:t>
            </a:r>
            <a:r>
              <a:rPr lang="en-US" dirty="0" smtClean="0">
                <a:solidFill>
                  <a:srgbClr val="000000"/>
                </a:solidFill>
                <a:latin typeface="Comic Sans MS"/>
              </a:rPr>
              <a:t> 8M.</a:t>
            </a:r>
            <a:fld id="{68A93573-C3A1-4216-A253-FAD638233C5A}" type="slidenum">
              <a:rPr lang="en-US" smtClean="0">
                <a:solidFill>
                  <a:srgbClr val="000000"/>
                </a:solidFill>
                <a:latin typeface="Comic Sans MS"/>
              </a:rPr>
              <a:pPr/>
              <a:t>9</a:t>
            </a:fld>
            <a:endParaRPr lang="en-US" dirty="0">
              <a:solidFill>
                <a:srgbClr val="000000"/>
              </a:solidFill>
              <a:latin typeface="Comic Sans MS"/>
            </a:endParaRPr>
          </a:p>
        </p:txBody>
      </p:sp>
      <p:sp>
        <p:nvSpPr>
          <p:cNvPr id="661551" name="Text Box 47"/>
          <p:cNvSpPr txBox="1">
            <a:spLocks noChangeArrowheads="1"/>
          </p:cNvSpPr>
          <p:nvPr/>
        </p:nvSpPr>
        <p:spPr bwMode="auto">
          <a:xfrm>
            <a:off x="896121" y="1068773"/>
            <a:ext cx="7468711" cy="4708981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6000" dirty="0">
                <a:solidFill>
                  <a:srgbClr val="000000"/>
                </a:solidFill>
                <a:latin typeface="Comic Sans MS" pitchFamily="66" charset="0"/>
              </a:rPr>
              <a:t>All that matters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6000" dirty="0" smtClean="0">
                <a:solidFill>
                  <a:srgbClr val="000000"/>
                </a:solidFill>
                <a:latin typeface="Comic Sans MS" pitchFamily="66" charset="0"/>
              </a:rPr>
              <a:t>are </a:t>
            </a:r>
            <a:r>
              <a:rPr lang="en-US" sz="6000" dirty="0">
                <a:solidFill>
                  <a:srgbClr val="000000"/>
                </a:solidFill>
                <a:latin typeface="Comic Sans MS" pitchFamily="66" charset="0"/>
              </a:rPr>
              <a:t>the </a:t>
            </a:r>
            <a:r>
              <a:rPr lang="en-US" sz="6000" dirty="0" smtClean="0">
                <a:solidFill>
                  <a:srgbClr val="FF00FF"/>
                </a:solidFill>
                <a:latin typeface="Comic Sans MS" pitchFamily="66" charset="0"/>
              </a:rPr>
              <a:t>connections</a:t>
            </a:r>
            <a:r>
              <a:rPr lang="en-US" sz="6000" dirty="0" smtClean="0">
                <a:solidFill>
                  <a:srgbClr val="000000"/>
                </a:solidFill>
                <a:latin typeface="Comic Sans MS" pitchFamily="66" charset="0"/>
              </a:rPr>
              <a:t>:</a:t>
            </a:r>
            <a:endParaRPr lang="en-US" sz="6000" dirty="0">
              <a:solidFill>
                <a:srgbClr val="000000"/>
              </a:solidFill>
              <a:latin typeface="Comic Sans MS" pitchFamily="66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6000" dirty="0" smtClean="0">
                <a:solidFill>
                  <a:srgbClr val="000000"/>
                </a:solidFill>
                <a:latin typeface="Comic Sans MS" pitchFamily="66" charset="0"/>
              </a:rPr>
              <a:t>graphs </a:t>
            </a:r>
            <a:r>
              <a:rPr lang="en-US" sz="6000" dirty="0">
                <a:solidFill>
                  <a:srgbClr val="000000"/>
                </a:solidFill>
                <a:latin typeface="Comic Sans MS" pitchFamily="66" charset="0"/>
              </a:rPr>
              <a:t>with the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6000" dirty="0">
                <a:solidFill>
                  <a:srgbClr val="000000"/>
                </a:solidFill>
                <a:latin typeface="Comic Sans MS" pitchFamily="66" charset="0"/>
              </a:rPr>
              <a:t>same connections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6000" dirty="0">
                <a:solidFill>
                  <a:srgbClr val="000000"/>
                </a:solidFill>
                <a:latin typeface="Comic Sans MS" pitchFamily="66" charset="0"/>
              </a:rPr>
              <a:t>are </a:t>
            </a:r>
            <a:r>
              <a:rPr lang="en-US" sz="6000" dirty="0" smtClean="0">
                <a:solidFill>
                  <a:srgbClr val="0033CC"/>
                </a:solidFill>
                <a:latin typeface="Comic Sans MS" pitchFamily="66" charset="0"/>
              </a:rPr>
              <a:t>isomorphic</a:t>
            </a:r>
            <a:endParaRPr lang="en-US" sz="6000" i="1" dirty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1931988" y="55563"/>
            <a:ext cx="5322887" cy="1177925"/>
          </a:xfrm>
        </p:spPr>
        <p:txBody>
          <a:bodyPr/>
          <a:lstStyle/>
          <a:p>
            <a:pPr algn="ctr"/>
            <a:r>
              <a:rPr lang="en-US" sz="4800" dirty="0"/>
              <a:t>Isomorphism</a:t>
            </a:r>
          </a:p>
        </p:txBody>
      </p:sp>
    </p:spTree>
    <p:extLst>
      <p:ext uri="{BB962C8B-B14F-4D97-AF65-F5344CB8AC3E}">
        <p14:creationId xmlns:p14="http://schemas.microsoft.com/office/powerpoint/2010/main" val="3705982720"/>
      </p:ext>
    </p:extLst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615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615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615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ALBERT20R2E20MEYER@YOGLRJUFUVWXY5M3" val="2818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34925">
          <a:solidFill>
            <a:srgbClr val="FF33CC"/>
          </a:solidFill>
          <a:prstDash val="sysDash"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FF0000"/>
          </a:solidFill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noAutofit/>
      </a:bodyPr>
      <a:lstStyle>
        <a:defPPr>
          <a:defRPr sz="5400" dirty="0" smtClean="0">
            <a:latin typeface="Comic Sans MS" pitchFamily="66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3124</TotalTime>
  <Words>298</Words>
  <Application>Microsoft Macintosh PowerPoint</Application>
  <PresentationFormat>On-screen Show (4:3)</PresentationFormat>
  <Paragraphs>95</Paragraphs>
  <Slides>14</Slides>
  <Notes>13</Notes>
  <HiddenSlides>0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Office Theme</vt:lpstr>
      <vt:lpstr>6.042 Lecture Template</vt:lpstr>
      <vt:lpstr>Equation</vt:lpstr>
      <vt:lpstr>Microsoft Equation</vt:lpstr>
      <vt:lpstr>PowerPoint Presentation</vt:lpstr>
      <vt:lpstr>PowerPoint Presentation</vt:lpstr>
      <vt:lpstr>PowerPoint Presentation</vt:lpstr>
      <vt:lpstr>partial order: properly divides </vt:lpstr>
      <vt:lpstr>same shape</vt:lpstr>
      <vt:lpstr>proper subset</vt:lpstr>
      <vt:lpstr>partial order: properly divides </vt:lpstr>
      <vt:lpstr>same shape</vt:lpstr>
      <vt:lpstr>Isomorphism</vt:lpstr>
      <vt:lpstr>Isomorphism</vt:lpstr>
      <vt:lpstr>Formal Def of Graph Isomorphism</vt:lpstr>
      <vt:lpstr>p.o. represented by ⊂</vt:lpstr>
      <vt:lpstr>subsets from divides</vt:lpstr>
      <vt:lpstr>p.o. has same shape as ⊂</vt:lpstr>
    </vt:vector>
  </TitlesOfParts>
  <Company> 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 Albert R. Meyer</dc:creator>
  <cp:lastModifiedBy>Albert R Meyer</cp:lastModifiedBy>
  <cp:revision>304</cp:revision>
  <cp:lastPrinted>2012-03-13T02:44:10Z</cp:lastPrinted>
  <dcterms:created xsi:type="dcterms:W3CDTF">2011-03-14T11:24:59Z</dcterms:created>
  <dcterms:modified xsi:type="dcterms:W3CDTF">2012-03-17T18:00:35Z</dcterms:modified>
</cp:coreProperties>
</file>