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6.xml" ContentType="application/vnd.openxmlformats-officedocument.presentationml.notesSlide+xml"/>
  <Override PartName="/ppt/embeddings/oleObject4.bin" ContentType="application/vnd.openxmlformats-officedocument.oleObject"/>
  <Override PartName="/ppt/notesSlides/notesSlide7.xml" ContentType="application/vnd.openxmlformats-officedocument.presentationml.notesSlide+xml"/>
  <Override PartName="/ppt/embeddings/oleObject5.bin" ContentType="application/vnd.openxmlformats-officedocument.oleObject"/>
  <Override PartName="/ppt/notesSlides/notesSlide8.xml" ContentType="application/vnd.openxmlformats-officedocument.presentationml.notesSlide+xml"/>
  <Override PartName="/ppt/embeddings/oleObject6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7.bin" ContentType="application/vnd.openxmlformats-officedocument.oleObject"/>
  <Override PartName="/ppt/notesSlides/notesSlide11.xml" ContentType="application/vnd.openxmlformats-officedocument.presentationml.notesSlide+xml"/>
  <Override PartName="/ppt/embeddings/oleObject8.bin" ContentType="application/vnd.openxmlformats-officedocument.oleObject"/>
  <Override PartName="/ppt/notesSlides/notesSlide12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13.xml" ContentType="application/vnd.openxmlformats-officedocument.presentationml.notesSlide+xml"/>
  <Override PartName="/ppt/embeddings/oleObject11.bin" ContentType="application/vnd.openxmlformats-officedocument.oleObject"/>
  <Override PartName="/ppt/notesSlides/notesSlide14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15.xml" ContentType="application/vnd.openxmlformats-officedocument.presentationml.notesSlide+xml"/>
  <Override PartName="/ppt/embeddings/oleObject14.bin" ContentType="application/vnd.openxmlformats-officedocument.oleObject"/>
  <Override PartName="/ppt/notesSlides/notesSlide16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17.xml" ContentType="application/vnd.openxmlformats-officedocument.presentationml.notesSlide+xml"/>
  <Override PartName="/ppt/embeddings/oleObject17.bin" ContentType="application/vnd.openxmlformats-officedocument.oleObject"/>
  <Override PartName="/ppt/notesSlides/notesSlide18.xml" ContentType="application/vnd.openxmlformats-officedocument.presentationml.notesSlide+xml"/>
  <Override PartName="/ppt/embeddings/oleObject18.bin" ContentType="application/vnd.openxmlformats-officedocument.oleObject"/>
  <Override PartName="/ppt/notesSlides/notesSlide19.xml" ContentType="application/vnd.openxmlformats-officedocument.presentationml.notesSlide+xml"/>
  <Override PartName="/ppt/embeddings/oleObject19.bin" ContentType="application/vnd.openxmlformats-officedocument.oleObject"/>
  <Override PartName="/ppt/notesSlides/notesSlide20.xml" ContentType="application/vnd.openxmlformats-officedocument.presentationml.notesSlide+xml"/>
  <Override PartName="/ppt/embeddings/oleObject20.bin" ContentType="application/vnd.openxmlformats-officedocument.oleObject"/>
  <Override PartName="/ppt/notesSlides/notesSlide21.xml" ContentType="application/vnd.openxmlformats-officedocument.presentationml.notesSlide+xml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notesSlides/notesSlide22.xml" ContentType="application/vnd.openxmlformats-officedocument.presentationml.notesSlide+xml"/>
  <Override PartName="/ppt/embeddings/oleObject23.bin" ContentType="application/vnd.openxmlformats-officedocument.oleObject"/>
  <Override PartName="/ppt/notesSlides/notesSlide23.xml" ContentType="application/vnd.openxmlformats-officedocument.presentationml.notesSlide+xml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notesSlides/notesSlide24.xml" ContentType="application/vnd.openxmlformats-officedocument.presentationml.notesSlide+xml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notesSlides/notesSlide25.xml" ContentType="application/vnd.openxmlformats-officedocument.presentationml.notesSlide+xml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notesSlides/notesSlide26.xml" ContentType="application/vnd.openxmlformats-officedocument.presentationml.notesSlide+xml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notesSlides/notesSlide27.xml" ContentType="application/vnd.openxmlformats-officedocument.presentationml.notesSlide+xml"/>
  <Override PartName="/ppt/embeddings/oleObject32.bin" ContentType="application/vnd.openxmlformats-officedocument.oleObject"/>
  <Override PartName="/ppt/notesSlides/notesSlide28.xml" ContentType="application/vnd.openxmlformats-officedocument.presentationml.notesSlide+xml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notesSlides/notesSlide29.xml" ContentType="application/vnd.openxmlformats-officedocument.presentationml.notesSlide+xml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notesSlides/notesSlide30.xml" ContentType="application/vnd.openxmlformats-officedocument.presentationml.notesSlide+xml"/>
  <Override PartName="/ppt/embeddings/oleObject41.bin" ContentType="application/vnd.openxmlformats-officedocument.oleObject"/>
  <Override PartName="/ppt/notesSlides/notesSlide31.xml" ContentType="application/vnd.openxmlformats-officedocument.presentationml.notesSlide+xml"/>
  <Override PartName="/ppt/embeddings/oleObject42.bin" ContentType="application/vnd.openxmlformats-officedocument.oleObject"/>
  <Override PartName="/ppt/notesSlides/notesSlide32.xml" ContentType="application/vnd.openxmlformats-officedocument.presentationml.notesSlide+xml"/>
  <Override PartName="/ppt/embeddings/oleObject43.bin" ContentType="application/vnd.openxmlformats-officedocument.oleObject"/>
  <Override PartName="/ppt/notesSlides/notesSlide33.xml" ContentType="application/vnd.openxmlformats-officedocument.presentationml.notesSlide+xml"/>
  <Override PartName="/ppt/embeddings/oleObject44.bin" ContentType="application/vnd.openxmlformats-officedocument.oleObject"/>
  <Override PartName="/ppt/notesSlides/notesSlide34.xml" ContentType="application/vnd.openxmlformats-officedocument.presentationml.notesSlide+xml"/>
  <Override PartName="/ppt/embeddings/oleObject45.bin" ContentType="application/vnd.openxmlformats-officedocument.oleObject"/>
  <Override PartName="/ppt/notesSlides/notesSlide35.xml" ContentType="application/vnd.openxmlformats-officedocument.presentationml.notesSlide+xml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notesSlides/notesSlide36.xml" ContentType="application/vnd.openxmlformats-officedocument.presentationml.notesSlide+xml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notesSlides/notesSlide37.xml" ContentType="application/vnd.openxmlformats-officedocument.presentationml.notesSlide+xml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notesSlides/notesSlide38.xml" ContentType="application/vnd.openxmlformats-officedocument.presentationml.notesSlide+xml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notesSlides/notesSlide39.xml" ContentType="application/vnd.openxmlformats-officedocument.presentationml.notesSlide+xml"/>
  <Override PartName="/ppt/embeddings/oleObject55.bin" ContentType="application/vnd.openxmlformats-officedocument.oleObject"/>
  <Override PartName="/ppt/notesSlides/notesSlide40.xml" ContentType="application/vnd.openxmlformats-officedocument.presentationml.notesSlide+xml"/>
  <Override PartName="/ppt/embeddings/oleObject56.bin" ContentType="application/vnd.openxmlformats-officedocument.oleObject"/>
  <Override PartName="/ppt/notesSlides/notesSlide41.xml" ContentType="application/vnd.openxmlformats-officedocument.presentationml.notesSlide+xml"/>
  <Override PartName="/ppt/embeddings/oleObject57.bin" ContentType="application/vnd.openxmlformats-officedocument.oleObject"/>
  <Override PartName="/ppt/notesSlides/notesSlide42.xml" ContentType="application/vnd.openxmlformats-officedocument.presentationml.notesSlide+xml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notesSlides/notesSlide43.xml" ContentType="application/vnd.openxmlformats-officedocument.presentationml.notesSlide+xml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notesSlides/notesSlide44.xml" ContentType="application/vnd.openxmlformats-officedocument.presentationml.notesSlide+xml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notesSlides/notesSlide45.xml" ContentType="application/vnd.openxmlformats-officedocument.presentationml.notesSlide+xml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notesSlides/notesSlide46.xml" ContentType="application/vnd.openxmlformats-officedocument.presentationml.notesSlide+xml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embeddings/oleObject71.bin" ContentType="application/vnd.openxmlformats-officedocument.oleObject"/>
  <Override PartName="/ppt/notesSlides/notesSlide47.xml" ContentType="application/vnd.openxmlformats-officedocument.presentationml.notesSlide+xml"/>
  <Override PartName="/ppt/embeddings/oleObject72.bin" ContentType="application/vnd.openxmlformats-officedocument.oleObject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</p:sldMasterIdLst>
  <p:notesMasterIdLst>
    <p:notesMasterId r:id="rId59"/>
  </p:notesMasterIdLst>
  <p:handoutMasterIdLst>
    <p:handoutMasterId r:id="rId60"/>
  </p:handoutMasterIdLst>
  <p:sldIdLst>
    <p:sldId id="392" r:id="rId3"/>
    <p:sldId id="447" r:id="rId4"/>
    <p:sldId id="578" r:id="rId5"/>
    <p:sldId id="579" r:id="rId6"/>
    <p:sldId id="544" r:id="rId7"/>
    <p:sldId id="576" r:id="rId8"/>
    <p:sldId id="491" r:id="rId9"/>
    <p:sldId id="493" r:id="rId10"/>
    <p:sldId id="496" r:id="rId11"/>
    <p:sldId id="495" r:id="rId12"/>
    <p:sldId id="494" r:id="rId13"/>
    <p:sldId id="510" r:id="rId14"/>
    <p:sldId id="514" r:id="rId15"/>
    <p:sldId id="509" r:id="rId16"/>
    <p:sldId id="511" r:id="rId17"/>
    <p:sldId id="512" r:id="rId18"/>
    <p:sldId id="541" r:id="rId19"/>
    <p:sldId id="515" r:id="rId20"/>
    <p:sldId id="564" r:id="rId21"/>
    <p:sldId id="562" r:id="rId22"/>
    <p:sldId id="563" r:id="rId23"/>
    <p:sldId id="508" r:id="rId24"/>
    <p:sldId id="516" r:id="rId25"/>
    <p:sldId id="565" r:id="rId26"/>
    <p:sldId id="519" r:id="rId27"/>
    <p:sldId id="517" r:id="rId28"/>
    <p:sldId id="521" r:id="rId29"/>
    <p:sldId id="520" r:id="rId30"/>
    <p:sldId id="542" r:id="rId31"/>
    <p:sldId id="561" r:id="rId32"/>
    <p:sldId id="577" r:id="rId33"/>
    <p:sldId id="499" r:id="rId34"/>
    <p:sldId id="543" r:id="rId35"/>
    <p:sldId id="580" r:id="rId36"/>
    <p:sldId id="556" r:id="rId37"/>
    <p:sldId id="522" r:id="rId38"/>
    <p:sldId id="525" r:id="rId39"/>
    <p:sldId id="547" r:id="rId40"/>
    <p:sldId id="548" r:id="rId41"/>
    <p:sldId id="550" r:id="rId42"/>
    <p:sldId id="535" r:id="rId43"/>
    <p:sldId id="551" r:id="rId44"/>
    <p:sldId id="558" r:id="rId45"/>
    <p:sldId id="560" r:id="rId46"/>
    <p:sldId id="553" r:id="rId47"/>
    <p:sldId id="568" r:id="rId48"/>
    <p:sldId id="566" r:id="rId49"/>
    <p:sldId id="572" r:id="rId50"/>
    <p:sldId id="573" r:id="rId51"/>
    <p:sldId id="531" r:id="rId52"/>
    <p:sldId id="536" r:id="rId53"/>
    <p:sldId id="537" r:id="rId54"/>
    <p:sldId id="538" r:id="rId55"/>
    <p:sldId id="503" r:id="rId56"/>
    <p:sldId id="575" r:id="rId57"/>
    <p:sldId id="504" r:id="rId58"/>
  </p:sldIdLst>
  <p:sldSz cx="9144000" cy="6858000" type="screen4x3"/>
  <p:notesSz cx="9601200" cy="7315200"/>
  <p:custDataLst>
    <p:tags r:id="rId62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27122"/>
    <a:srgbClr val="FF03E3"/>
    <a:srgbClr val="000099"/>
    <a:srgbClr val="006600"/>
    <a:srgbClr val="BB0FAB"/>
    <a:srgbClr val="C40025"/>
    <a:srgbClr val="F90B1C"/>
    <a:srgbClr val="EC0213"/>
    <a:srgbClr val="F80214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43" autoAdjust="0"/>
    <p:restoredTop sz="94719" autoAdjust="0"/>
  </p:normalViewPr>
  <p:slideViewPr>
    <p:cSldViewPr snapToGrid="0" showGuides="1">
      <p:cViewPr varScale="1">
        <p:scale>
          <a:sx n="99" d="100"/>
          <a:sy n="99" d="100"/>
        </p:scale>
        <p:origin x="-616" y="-104"/>
      </p:cViewPr>
      <p:guideLst>
        <p:guide orient="horz" pos="2160"/>
        <p:guide pos="28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8192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1755"/>
        <p:guide orient="horz" pos="2304"/>
        <p:guide pos="3969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handoutMaster" Target="handoutMasters/handoutMaster1.xml"/><Relationship Id="rId61" Type="http://schemas.openxmlformats.org/officeDocument/2006/relationships/printerSettings" Target="printerSettings/printerSettings1.bin"/><Relationship Id="rId62" Type="http://schemas.openxmlformats.org/officeDocument/2006/relationships/tags" Target="tags/tag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Relationship Id="rId2" Type="http://schemas.openxmlformats.org/officeDocument/2006/relationships/image" Target="../media/image2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26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Relationship Id="rId2" Type="http://schemas.openxmlformats.org/officeDocument/2006/relationships/image" Target="../media/image2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Relationship Id="rId2" Type="http://schemas.openxmlformats.org/officeDocument/2006/relationships/image" Target="../media/image29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Relationship Id="rId2" Type="http://schemas.openxmlformats.org/officeDocument/2006/relationships/image" Target="../media/image3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4" Type="http://schemas.openxmlformats.org/officeDocument/2006/relationships/image" Target="../media/image36.emf"/><Relationship Id="rId1" Type="http://schemas.openxmlformats.org/officeDocument/2006/relationships/image" Target="../media/image33.emf"/><Relationship Id="rId2" Type="http://schemas.openxmlformats.org/officeDocument/2006/relationships/image" Target="../media/image34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4" Type="http://schemas.openxmlformats.org/officeDocument/2006/relationships/image" Target="../media/image40.emf"/><Relationship Id="rId1" Type="http://schemas.openxmlformats.org/officeDocument/2006/relationships/image" Target="../media/image37.emf"/><Relationship Id="rId2" Type="http://schemas.openxmlformats.org/officeDocument/2006/relationships/image" Target="../media/image38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Relationship Id="rId2" Type="http://schemas.openxmlformats.org/officeDocument/2006/relationships/image" Target="../media/image46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Relationship Id="rId2" Type="http://schemas.openxmlformats.org/officeDocument/2006/relationships/image" Target="../media/image47.emf"/><Relationship Id="rId3" Type="http://schemas.openxmlformats.org/officeDocument/2006/relationships/image" Target="../media/image48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Relationship Id="rId2" Type="http://schemas.openxmlformats.org/officeDocument/2006/relationships/image" Target="../media/image49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Relationship Id="rId2" Type="http://schemas.openxmlformats.org/officeDocument/2006/relationships/image" Target="../media/image51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Relationship Id="rId2" Type="http://schemas.openxmlformats.org/officeDocument/2006/relationships/image" Target="../media/image56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Relationship Id="rId2" Type="http://schemas.openxmlformats.org/officeDocument/2006/relationships/image" Target="../media/image58.emf"/><Relationship Id="rId3" Type="http://schemas.openxmlformats.org/officeDocument/2006/relationships/image" Target="../media/image59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Relationship Id="rId2" Type="http://schemas.openxmlformats.org/officeDocument/2006/relationships/image" Target="../media/image57.emf"/><Relationship Id="rId3" Type="http://schemas.openxmlformats.org/officeDocument/2006/relationships/image" Target="../media/image5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Relationship Id="rId2" Type="http://schemas.openxmlformats.org/officeDocument/2006/relationships/image" Target="../media/image61.emf"/><Relationship Id="rId3" Type="http://schemas.openxmlformats.org/officeDocument/2006/relationships/image" Target="../media/image62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Relationship Id="rId2" Type="http://schemas.openxmlformats.org/officeDocument/2006/relationships/image" Target="../media/image63.emf"/><Relationship Id="rId3" Type="http://schemas.openxmlformats.org/officeDocument/2006/relationships/image" Target="../media/image64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6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8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6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7145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043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0153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61" y="6553201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Comic Sans MS" pitchFamily="66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</a:t>
            </a:r>
            <a:fld id="{19F24CE2-1F4B-4512-B5C9-C4086662BB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</a:t>
            </a:r>
            <a:fld id="{37824D00-345F-4FD0-936A-71B5AC1846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</a:t>
            </a:r>
            <a:fld id="{C1105D0F-4076-4DA8-8BBA-221619D9A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</a:t>
            </a:r>
            <a:fld id="{075B8CF0-67CE-46DB-AD5A-266E8FD012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</a:t>
            </a:r>
            <a:fld id="{26BBB068-6957-4CCF-BE52-E72E2DD2B1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49" y="304800"/>
            <a:ext cx="2076451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1" y="304800"/>
            <a:ext cx="6076951" cy="58674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</a:t>
            </a:r>
            <a:fld id="{918B944E-E05E-401F-B34C-339DD98DC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61" y="6553201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61" y="6553201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80682" y="6553201"/>
            <a:ext cx="196332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61" y="6553201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61" y="6553201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61" y="6553201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</a:t>
            </a:r>
            <a:fld id="{671A9335-2B28-465B-823D-6F18B2E543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theme" Target="../theme/theme2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80682" y="6553201"/>
            <a:ext cx="19633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/>
              <a:t>propositional algebra.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152400" y="304801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4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>
                <a:latin typeface="Comic Sans MS" pitchFamily="66" charset="0"/>
              </a:rPr>
              <a:t>February 14</a:t>
            </a:r>
            <a:r>
              <a:rPr lang="en-US" sz="1100" dirty="0">
                <a:latin typeface="Comic Sans MS" pitchFamily="66" charset="0"/>
              </a:rPr>
              <a:t>, 2018</a:t>
            </a: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38417" y="6553201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8465" y="6611780"/>
            <a:ext cx="11212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7" r:id="rId4"/>
    <p:sldLayoutId id="2147483658" r:id="rId5"/>
    <p:sldLayoutId id="2147483660" r:id="rId6"/>
    <p:sldLayoutId id="2147483663" r:id="rId7"/>
    <p:sldLayoutId id="2147483664" r:id="rId8"/>
  </p:sldLayoutIdLst>
  <p:transition xmlns:p14="http://schemas.microsoft.com/office/powerpoint/2010/main" spd="slow" advClick="0"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38034" y="6553201"/>
            <a:ext cx="17059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dirty="0"/>
              <a:t>propositional algebra.</a:t>
            </a:r>
            <a:fld id="{2CE11749-3435-4A3E-A162-33970963D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269" name="Picture 5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52400" y="304801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4" name="Rectangle 6"/>
          <p:cNvSpPr>
            <a:spLocks noChangeArrowheads="1"/>
          </p:cNvSpPr>
          <p:nvPr userDrawn="1"/>
        </p:nvSpPr>
        <p:spPr bwMode="auto">
          <a:xfrm>
            <a:off x="4141789" y="6611938"/>
            <a:ext cx="864339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/>
              <a:t>Sept. 7, 2007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 userDrawn="1"/>
        </p:nvSpPr>
        <p:spPr bwMode="auto">
          <a:xfrm>
            <a:off x="0" y="6578601"/>
            <a:ext cx="3082144" cy="27699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/>
              <a:t>Copyright </a:t>
            </a:r>
            <a:r>
              <a:rPr lang="en-US" sz="1000" i="1"/>
              <a:t>©</a:t>
            </a:r>
            <a:r>
              <a:rPr lang="en-US" sz="1000"/>
              <a:t> Albert R. Meyer, 2007</a:t>
            </a:r>
            <a:r>
              <a:rPr lang="en-US" sz="1200"/>
              <a:t>. </a:t>
            </a:r>
            <a:r>
              <a:rPr lang="en-US" sz="1000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71" r:id="rId4"/>
    <p:sldLayoutId id="2147483672" r:id="rId5"/>
    <p:sldLayoutId id="2147483674" r:id="rId6"/>
    <p:sldLayoutId id="2147483676" r:id="rId7"/>
  </p:sldLayoutIdLst>
  <p:transition xmlns:p14="http://schemas.microsoft.com/office/powerpoint/2010/main" spd="slow" advClick="0"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2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3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4.e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15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6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18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9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20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21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22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23.emf"/><Relationship Id="rId6" Type="http://schemas.openxmlformats.org/officeDocument/2006/relationships/oleObject" Target="../embeddings/oleObject22.bin"/><Relationship Id="rId7" Type="http://schemas.openxmlformats.org/officeDocument/2006/relationships/image" Target="../media/image22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24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24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25.bin"/><Relationship Id="rId7" Type="http://schemas.openxmlformats.org/officeDocument/2006/relationships/image" Target="../media/image26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27.emf"/><Relationship Id="rId6" Type="http://schemas.openxmlformats.org/officeDocument/2006/relationships/oleObject" Target="../embeddings/oleObject27.bin"/><Relationship Id="rId7" Type="http://schemas.openxmlformats.org/officeDocument/2006/relationships/image" Target="../media/image25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28.bin"/><Relationship Id="rId5" Type="http://schemas.openxmlformats.org/officeDocument/2006/relationships/image" Target="../media/image28.emf"/><Relationship Id="rId6" Type="http://schemas.openxmlformats.org/officeDocument/2006/relationships/oleObject" Target="../embeddings/oleObject29.bin"/><Relationship Id="rId7" Type="http://schemas.openxmlformats.org/officeDocument/2006/relationships/image" Target="../media/image29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30.bin"/><Relationship Id="rId5" Type="http://schemas.openxmlformats.org/officeDocument/2006/relationships/image" Target="../media/image30.emf"/><Relationship Id="rId6" Type="http://schemas.openxmlformats.org/officeDocument/2006/relationships/oleObject" Target="../embeddings/oleObject31.bin"/><Relationship Id="rId7" Type="http://schemas.openxmlformats.org/officeDocument/2006/relationships/image" Target="../media/image31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32.bin"/><Relationship Id="rId5" Type="http://schemas.openxmlformats.org/officeDocument/2006/relationships/image" Target="../media/image32.e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33.bin"/><Relationship Id="rId5" Type="http://schemas.openxmlformats.org/officeDocument/2006/relationships/image" Target="../media/image33.emf"/><Relationship Id="rId6" Type="http://schemas.openxmlformats.org/officeDocument/2006/relationships/oleObject" Target="../embeddings/oleObject34.bin"/><Relationship Id="rId7" Type="http://schemas.openxmlformats.org/officeDocument/2006/relationships/image" Target="../media/image34.emf"/><Relationship Id="rId8" Type="http://schemas.openxmlformats.org/officeDocument/2006/relationships/oleObject" Target="../embeddings/oleObject35.bin"/><Relationship Id="rId9" Type="http://schemas.openxmlformats.org/officeDocument/2006/relationships/image" Target="../media/image35.emf"/><Relationship Id="rId10" Type="http://schemas.openxmlformats.org/officeDocument/2006/relationships/oleObject" Target="../embeddings/oleObject36.bin"/><Relationship Id="rId11" Type="http://schemas.openxmlformats.org/officeDocument/2006/relationships/image" Target="../media/image36.e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37.bin"/><Relationship Id="rId5" Type="http://schemas.openxmlformats.org/officeDocument/2006/relationships/image" Target="../media/image37.emf"/><Relationship Id="rId6" Type="http://schemas.openxmlformats.org/officeDocument/2006/relationships/oleObject" Target="../embeddings/oleObject38.bin"/><Relationship Id="rId7" Type="http://schemas.openxmlformats.org/officeDocument/2006/relationships/image" Target="../media/image38.emf"/><Relationship Id="rId8" Type="http://schemas.openxmlformats.org/officeDocument/2006/relationships/oleObject" Target="../embeddings/oleObject39.bin"/><Relationship Id="rId9" Type="http://schemas.openxmlformats.org/officeDocument/2006/relationships/image" Target="../media/image39.emf"/><Relationship Id="rId10" Type="http://schemas.openxmlformats.org/officeDocument/2006/relationships/oleObject" Target="../embeddings/oleObject40.bin"/><Relationship Id="rId11" Type="http://schemas.openxmlformats.org/officeDocument/2006/relationships/image" Target="../media/image40.e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41.bin"/><Relationship Id="rId5" Type="http://schemas.openxmlformats.org/officeDocument/2006/relationships/image" Target="../media/image32.e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42.bin"/><Relationship Id="rId5" Type="http://schemas.openxmlformats.org/officeDocument/2006/relationships/image" Target="../media/image41.e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43.bin"/><Relationship Id="rId5" Type="http://schemas.openxmlformats.org/officeDocument/2006/relationships/image" Target="../media/image42.emf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oleObject" Target="../embeddings/oleObject44.bin"/><Relationship Id="rId5" Type="http://schemas.openxmlformats.org/officeDocument/2006/relationships/image" Target="../media/image43.emf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4" Type="http://schemas.openxmlformats.org/officeDocument/2006/relationships/oleObject" Target="../embeddings/oleObject45.bin"/><Relationship Id="rId5" Type="http://schemas.openxmlformats.org/officeDocument/2006/relationships/image" Target="../media/image44.emf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4" Type="http://schemas.openxmlformats.org/officeDocument/2006/relationships/oleObject" Target="../embeddings/oleObject46.bin"/><Relationship Id="rId5" Type="http://schemas.openxmlformats.org/officeDocument/2006/relationships/image" Target="../media/image45.emf"/><Relationship Id="rId6" Type="http://schemas.openxmlformats.org/officeDocument/2006/relationships/oleObject" Target="../embeddings/oleObject47.bin"/><Relationship Id="rId7" Type="http://schemas.openxmlformats.org/officeDocument/2006/relationships/image" Target="../media/image46.emf"/><Relationship Id="rId1" Type="http://schemas.openxmlformats.org/officeDocument/2006/relationships/vmlDrawing" Target="../drawings/vmlDrawing30.vml"/><Relationship Id="rId2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4" Type="http://schemas.openxmlformats.org/officeDocument/2006/relationships/oleObject" Target="../embeddings/oleObject48.bin"/><Relationship Id="rId5" Type="http://schemas.openxmlformats.org/officeDocument/2006/relationships/image" Target="../media/image45.emf"/><Relationship Id="rId6" Type="http://schemas.openxmlformats.org/officeDocument/2006/relationships/oleObject" Target="../embeddings/oleObject49.bin"/><Relationship Id="rId7" Type="http://schemas.openxmlformats.org/officeDocument/2006/relationships/image" Target="../media/image47.emf"/><Relationship Id="rId8" Type="http://schemas.openxmlformats.org/officeDocument/2006/relationships/oleObject" Target="../embeddings/oleObject50.bin"/><Relationship Id="rId9" Type="http://schemas.openxmlformats.org/officeDocument/2006/relationships/image" Target="../media/image48.emf"/><Relationship Id="rId1" Type="http://schemas.openxmlformats.org/officeDocument/2006/relationships/vmlDrawing" Target="../drawings/vmlDrawing31.vml"/><Relationship Id="rId2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4" Type="http://schemas.openxmlformats.org/officeDocument/2006/relationships/oleObject" Target="../embeddings/oleObject51.bin"/><Relationship Id="rId5" Type="http://schemas.openxmlformats.org/officeDocument/2006/relationships/image" Target="../media/image45.emf"/><Relationship Id="rId6" Type="http://schemas.openxmlformats.org/officeDocument/2006/relationships/oleObject" Target="../embeddings/oleObject52.bin"/><Relationship Id="rId7" Type="http://schemas.openxmlformats.org/officeDocument/2006/relationships/image" Target="../media/image49.emf"/><Relationship Id="rId1" Type="http://schemas.openxmlformats.org/officeDocument/2006/relationships/vmlDrawing" Target="../drawings/vmlDrawing32.vml"/><Relationship Id="rId2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4" Type="http://schemas.openxmlformats.org/officeDocument/2006/relationships/oleObject" Target="../embeddings/oleObject53.bin"/><Relationship Id="rId5" Type="http://schemas.openxmlformats.org/officeDocument/2006/relationships/image" Target="../media/image50.emf"/><Relationship Id="rId6" Type="http://schemas.openxmlformats.org/officeDocument/2006/relationships/oleObject" Target="../embeddings/oleObject54.bin"/><Relationship Id="rId7" Type="http://schemas.openxmlformats.org/officeDocument/2006/relationships/image" Target="../media/image51.emf"/><Relationship Id="rId1" Type="http://schemas.openxmlformats.org/officeDocument/2006/relationships/vmlDrawing" Target="../drawings/vmlDrawing33.vml"/><Relationship Id="rId2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4" Type="http://schemas.openxmlformats.org/officeDocument/2006/relationships/oleObject" Target="../embeddings/oleObject55.bin"/><Relationship Id="rId5" Type="http://schemas.openxmlformats.org/officeDocument/2006/relationships/image" Target="../media/image52.emf"/><Relationship Id="rId1" Type="http://schemas.openxmlformats.org/officeDocument/2006/relationships/vmlDrawing" Target="../drawings/vmlDrawing34.vml"/><Relationship Id="rId2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4" Type="http://schemas.openxmlformats.org/officeDocument/2006/relationships/oleObject" Target="../embeddings/oleObject56.bin"/><Relationship Id="rId5" Type="http://schemas.openxmlformats.org/officeDocument/2006/relationships/image" Target="../media/image53.emf"/><Relationship Id="rId1" Type="http://schemas.openxmlformats.org/officeDocument/2006/relationships/vmlDrawing" Target="../drawings/vmlDrawing35.vml"/><Relationship Id="rId2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4" Type="http://schemas.openxmlformats.org/officeDocument/2006/relationships/oleObject" Target="../embeddings/oleObject57.bin"/><Relationship Id="rId5" Type="http://schemas.openxmlformats.org/officeDocument/2006/relationships/image" Target="../media/image54.emf"/><Relationship Id="rId1" Type="http://schemas.openxmlformats.org/officeDocument/2006/relationships/vmlDrawing" Target="../drawings/vmlDrawing36.vml"/><Relationship Id="rId2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4" Type="http://schemas.openxmlformats.org/officeDocument/2006/relationships/oleObject" Target="../embeddings/oleObject58.bin"/><Relationship Id="rId5" Type="http://schemas.openxmlformats.org/officeDocument/2006/relationships/image" Target="../media/image55.emf"/><Relationship Id="rId6" Type="http://schemas.openxmlformats.org/officeDocument/2006/relationships/oleObject" Target="../embeddings/oleObject59.bin"/><Relationship Id="rId7" Type="http://schemas.openxmlformats.org/officeDocument/2006/relationships/image" Target="../media/image56.emf"/><Relationship Id="rId1" Type="http://schemas.openxmlformats.org/officeDocument/2006/relationships/vmlDrawing" Target="../drawings/vmlDrawing37.vml"/><Relationship Id="rId2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4" Type="http://schemas.openxmlformats.org/officeDocument/2006/relationships/oleObject" Target="../embeddings/oleObject60.bin"/><Relationship Id="rId5" Type="http://schemas.openxmlformats.org/officeDocument/2006/relationships/image" Target="../media/image57.emf"/><Relationship Id="rId6" Type="http://schemas.openxmlformats.org/officeDocument/2006/relationships/oleObject" Target="../embeddings/oleObject61.bin"/><Relationship Id="rId7" Type="http://schemas.openxmlformats.org/officeDocument/2006/relationships/image" Target="../media/image58.emf"/><Relationship Id="rId8" Type="http://schemas.openxmlformats.org/officeDocument/2006/relationships/oleObject" Target="../embeddings/oleObject62.bin"/><Relationship Id="rId9" Type="http://schemas.openxmlformats.org/officeDocument/2006/relationships/image" Target="../media/image59.emf"/><Relationship Id="rId1" Type="http://schemas.openxmlformats.org/officeDocument/2006/relationships/vmlDrawing" Target="../drawings/vmlDrawing38.vml"/><Relationship Id="rId2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4" Type="http://schemas.openxmlformats.org/officeDocument/2006/relationships/oleObject" Target="../embeddings/oleObject63.bin"/><Relationship Id="rId5" Type="http://schemas.openxmlformats.org/officeDocument/2006/relationships/image" Target="../media/image59.emf"/><Relationship Id="rId6" Type="http://schemas.openxmlformats.org/officeDocument/2006/relationships/oleObject" Target="../embeddings/oleObject64.bin"/><Relationship Id="rId7" Type="http://schemas.openxmlformats.org/officeDocument/2006/relationships/image" Target="../media/image57.emf"/><Relationship Id="rId8" Type="http://schemas.openxmlformats.org/officeDocument/2006/relationships/oleObject" Target="../embeddings/oleObject65.bin"/><Relationship Id="rId9" Type="http://schemas.openxmlformats.org/officeDocument/2006/relationships/image" Target="../media/image58.emf"/><Relationship Id="rId1" Type="http://schemas.openxmlformats.org/officeDocument/2006/relationships/vmlDrawing" Target="../drawings/vmlDrawing39.vml"/><Relationship Id="rId2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4" Type="http://schemas.openxmlformats.org/officeDocument/2006/relationships/oleObject" Target="../embeddings/oleObject66.bin"/><Relationship Id="rId5" Type="http://schemas.openxmlformats.org/officeDocument/2006/relationships/image" Target="../media/image60.emf"/><Relationship Id="rId6" Type="http://schemas.openxmlformats.org/officeDocument/2006/relationships/oleObject" Target="../embeddings/oleObject67.bin"/><Relationship Id="rId7" Type="http://schemas.openxmlformats.org/officeDocument/2006/relationships/image" Target="../media/image61.emf"/><Relationship Id="rId8" Type="http://schemas.openxmlformats.org/officeDocument/2006/relationships/oleObject" Target="../embeddings/oleObject68.bin"/><Relationship Id="rId9" Type="http://schemas.openxmlformats.org/officeDocument/2006/relationships/image" Target="../media/image62.emf"/><Relationship Id="rId1" Type="http://schemas.openxmlformats.org/officeDocument/2006/relationships/vmlDrawing" Target="../drawings/vmlDrawing40.vml"/><Relationship Id="rId2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4" Type="http://schemas.openxmlformats.org/officeDocument/2006/relationships/oleObject" Target="../embeddings/oleObject69.bin"/><Relationship Id="rId5" Type="http://schemas.openxmlformats.org/officeDocument/2006/relationships/image" Target="../media/image57.emf"/><Relationship Id="rId6" Type="http://schemas.openxmlformats.org/officeDocument/2006/relationships/oleObject" Target="../embeddings/oleObject70.bin"/><Relationship Id="rId7" Type="http://schemas.openxmlformats.org/officeDocument/2006/relationships/image" Target="../media/image63.emf"/><Relationship Id="rId8" Type="http://schemas.openxmlformats.org/officeDocument/2006/relationships/oleObject" Target="../embeddings/oleObject71.bin"/><Relationship Id="rId9" Type="http://schemas.openxmlformats.org/officeDocument/2006/relationships/image" Target="../media/image64.emf"/><Relationship Id="rId1" Type="http://schemas.openxmlformats.org/officeDocument/2006/relationships/vmlDrawing" Target="../drawings/vmlDrawing41.vml"/><Relationship Id="rId2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4" Type="http://schemas.openxmlformats.org/officeDocument/2006/relationships/oleObject" Target="../embeddings/oleObject72.bin"/><Relationship Id="rId5" Type="http://schemas.openxmlformats.org/officeDocument/2006/relationships/image" Target="../media/image65.emf"/><Relationship Id="rId1" Type="http://schemas.openxmlformats.org/officeDocument/2006/relationships/vmlDrawing" Target="../drawings/vmlDrawing42.vml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072" y="1589649"/>
            <a:ext cx="7642275" cy="3727938"/>
          </a:xfrm>
        </p:spPr>
        <p:txBody>
          <a:bodyPr/>
          <a:lstStyle/>
          <a:p>
            <a:pPr algn="ctr"/>
            <a:r>
              <a:rPr lang="en-US" sz="8800" b="0" dirty="0"/>
              <a:t>Propositional</a:t>
            </a:r>
            <a:br>
              <a:rPr lang="en-US" sz="8800" b="0" dirty="0"/>
            </a:br>
            <a:r>
              <a:rPr lang="en-US" sz="8800" b="0" dirty="0"/>
              <a:t>Algebra</a:t>
            </a:r>
            <a:endParaRPr lang="en-US" sz="8800" b="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58461" y="6553201"/>
            <a:ext cx="1785540" cy="276999"/>
          </a:xfrm>
          <a:noFill/>
        </p:spPr>
        <p:txBody>
          <a:bodyPr/>
          <a:lstStyle/>
          <a:p>
            <a:r>
              <a:rPr lang="en-US" dirty="0"/>
              <a:t>propositional algebra.</a:t>
            </a:r>
            <a:fld id="{0150943C-9303-41DF-A6FA-7E32D6C5D18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143000" y="304800"/>
            <a:ext cx="800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200" i="1"/>
              <a:t>Mathematics for Computer Science</a:t>
            </a:r>
            <a:r>
              <a:rPr lang="en-US" i="1"/>
              <a:t/>
            </a:r>
            <a:br>
              <a:rPr lang="en-US" i="1"/>
            </a:br>
            <a:r>
              <a:rPr lang="en-US" sz="3200">
                <a:solidFill>
                  <a:srgbClr val="137117"/>
                </a:solidFill>
              </a:rPr>
              <a:t>6.042J/18.062J</a:t>
            </a:r>
            <a:endParaRPr lang="en-US" sz="2800" dirty="0">
              <a:solidFill>
                <a:srgbClr val="0083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r>
              <a:rPr lang="en-US" sz="4000" dirty="0"/>
              <a:t>Algebra for Equivalence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1"/>
            <a:ext cx="181018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907848"/>
              </p:ext>
            </p:extLst>
          </p:nvPr>
        </p:nvGraphicFramePr>
        <p:xfrm>
          <a:off x="1552577" y="2387601"/>
          <a:ext cx="7089775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013" name="Equation" r:id="rId4" imgW="1600200" imgH="457200" progId="Equation.DSMT4">
                  <p:embed/>
                </p:oleObj>
              </mc:Choice>
              <mc:Fallback>
                <p:oleObj name="Equation" r:id="rId4" imgW="16002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2577" y="2387601"/>
                        <a:ext cx="7089775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06402" y="4323478"/>
            <a:ext cx="873668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>
                <a:latin typeface="Comic Sans MS" pitchFamily="66" charset="0"/>
              </a:rPr>
              <a:t>Rewrite left to right until </a:t>
            </a:r>
          </a:p>
          <a:p>
            <a:pPr algn="l"/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NOT</a:t>
            </a:r>
            <a:r>
              <a:rPr lang="en-US" sz="5400" dirty="0">
                <a:latin typeface="Comic Sans MS" pitchFamily="66" charset="0"/>
              </a:rPr>
              <a:t>’s only on variables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201" y="1308100"/>
            <a:ext cx="7162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err="1">
                <a:solidFill>
                  <a:srgbClr val="FF03E3"/>
                </a:solidFill>
                <a:latin typeface="Comic Sans MS" pitchFamily="66" charset="0"/>
              </a:rPr>
              <a:t>DeMorgan’s</a:t>
            </a:r>
            <a:r>
              <a:rPr lang="en-US" sz="5400" dirty="0">
                <a:solidFill>
                  <a:srgbClr val="FF03E3"/>
                </a:solidFill>
                <a:latin typeface="Comic Sans MS" pitchFamily="66" charset="0"/>
              </a:rPr>
              <a:t> law </a:t>
            </a:r>
            <a:r>
              <a:rPr lang="en-US" sz="5400" dirty="0">
                <a:solidFill>
                  <a:srgbClr val="0000F1"/>
                </a:solidFill>
                <a:latin typeface="Comic Sans MS" pitchFamily="66" charset="0"/>
              </a:rPr>
              <a:t>-</a:t>
            </a:r>
            <a:r>
              <a:rPr lang="en-US" sz="4400" dirty="0">
                <a:solidFill>
                  <a:srgbClr val="0000F1"/>
                </a:solidFill>
                <a:latin typeface="Comic Sans MS" pitchFamily="66" charset="0"/>
              </a:rPr>
              <a:t>OR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092592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30928" y="1915698"/>
            <a:ext cx="8736673" cy="2548348"/>
          </a:xfrm>
        </p:spPr>
        <p:txBody>
          <a:bodyPr/>
          <a:lstStyle/>
          <a:p>
            <a:pPr algn="ctr"/>
            <a:r>
              <a:rPr lang="en-US" sz="6600" b="0" dirty="0"/>
              <a:t>converting to a sum of products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1"/>
            <a:ext cx="181018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90938" y="384507"/>
            <a:ext cx="28045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>
                <a:solidFill>
                  <a:srgbClr val="C40025"/>
                </a:solidFill>
                <a:latin typeface="Comic Sans MS" pitchFamily="66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723930122"/>
      </p:ext>
    </p:extLst>
  </p:cSld>
  <p:clrMapOvr>
    <a:masterClrMapping/>
  </p:clrMapOvr>
  <p:transition xmlns:p14="http://schemas.microsoft.com/office/powerpoint/2010/main" spd="slow" advClick="0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64536" y="6553201"/>
            <a:ext cx="187946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976371"/>
              </p:ext>
            </p:extLst>
          </p:nvPr>
        </p:nvGraphicFramePr>
        <p:xfrm>
          <a:off x="369889" y="1639295"/>
          <a:ext cx="8540751" cy="92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313" name="Equation" r:id="rId4" imgW="2108200" imgH="228600" progId="Equation.DSMT4">
                  <p:embed/>
                </p:oleObj>
              </mc:Choice>
              <mc:Fallback>
                <p:oleObj name="Equation" r:id="rId4" imgW="2108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9889" y="1639295"/>
                        <a:ext cx="8540751" cy="92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90938" y="384507"/>
            <a:ext cx="28045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>
                <a:solidFill>
                  <a:srgbClr val="C40025"/>
                </a:solidFill>
                <a:latin typeface="Comic Sans MS" pitchFamily="66" charset="0"/>
              </a:rPr>
              <a:t>example</a:t>
            </a:r>
          </a:p>
        </p:txBody>
      </p:sp>
      <p:sp useBgFill="1"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01799" y="363539"/>
            <a:ext cx="7163165" cy="983369"/>
          </a:xfrm>
        </p:spPr>
        <p:txBody>
          <a:bodyPr/>
          <a:lstStyle/>
          <a:p>
            <a:r>
              <a:rPr lang="en-US" sz="4000" dirty="0"/>
              <a:t>move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NOT</a:t>
            </a:r>
            <a:r>
              <a:rPr lang="en-US" sz="4000" dirty="0"/>
              <a:t>s down to literals</a:t>
            </a:r>
          </a:p>
        </p:txBody>
      </p:sp>
    </p:spTree>
    <p:extLst>
      <p:ext uri="{BB962C8B-B14F-4D97-AF65-F5344CB8AC3E}">
        <p14:creationId xmlns:p14="http://schemas.microsoft.com/office/powerpoint/2010/main" val="270283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01799" y="363539"/>
            <a:ext cx="7163165" cy="983369"/>
          </a:xfrm>
        </p:spPr>
        <p:txBody>
          <a:bodyPr/>
          <a:lstStyle/>
          <a:p>
            <a:r>
              <a:rPr lang="en-US" sz="4000" dirty="0"/>
              <a:t>move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NOT</a:t>
            </a:r>
            <a:r>
              <a:rPr lang="en-US" sz="4000" dirty="0"/>
              <a:t>s down to literals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89181" y="6553201"/>
            <a:ext cx="1854820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951783"/>
              </p:ext>
            </p:extLst>
          </p:nvPr>
        </p:nvGraphicFramePr>
        <p:xfrm>
          <a:off x="293689" y="1639888"/>
          <a:ext cx="8694737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410" name="Equation" r:id="rId4" imgW="2146300" imgH="228600" progId="Equation.DSMT4">
                  <p:embed/>
                </p:oleObj>
              </mc:Choice>
              <mc:Fallback>
                <p:oleObj name="Equation" r:id="rId4" imgW="21463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3689" y="1639888"/>
                        <a:ext cx="8694737" cy="925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527301" y="2229704"/>
            <a:ext cx="42338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>
                <a:latin typeface="Comic Sans MS" pitchFamily="66" charset="0"/>
              </a:rPr>
              <a:t>use</a:t>
            </a:r>
            <a:r>
              <a:rPr lang="en-US" sz="4800" dirty="0">
                <a:solidFill>
                  <a:srgbClr val="FF03E3"/>
                </a:solidFill>
                <a:latin typeface="Comic Sans MS" pitchFamily="66" charset="0"/>
              </a:rPr>
              <a:t> </a:t>
            </a:r>
            <a:r>
              <a:rPr lang="en-US" sz="4800" dirty="0" err="1">
                <a:solidFill>
                  <a:srgbClr val="FF03E3"/>
                </a:solidFill>
                <a:latin typeface="Comic Sans MS" pitchFamily="66" charset="0"/>
              </a:rPr>
              <a:t>DeMorgan</a:t>
            </a:r>
            <a:endParaRPr lang="en-US" sz="4800" dirty="0">
              <a:solidFill>
                <a:srgbClr val="FF03E3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98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01799" y="363539"/>
            <a:ext cx="7163165" cy="983369"/>
          </a:xfrm>
        </p:spPr>
        <p:txBody>
          <a:bodyPr/>
          <a:lstStyle/>
          <a:p>
            <a:r>
              <a:rPr lang="en-US" sz="4000" dirty="0"/>
              <a:t>move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NOT</a:t>
            </a:r>
            <a:r>
              <a:rPr lang="en-US" sz="4000" dirty="0"/>
              <a:t>s down to literals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64536" y="6553201"/>
            <a:ext cx="187946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153437"/>
              </p:ext>
            </p:extLst>
          </p:nvPr>
        </p:nvGraphicFramePr>
        <p:xfrm>
          <a:off x="293689" y="1639888"/>
          <a:ext cx="8694737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381" name="Equation" r:id="rId4" imgW="2146300" imgH="228600" progId="Equation.DSMT4">
                  <p:embed/>
                </p:oleObj>
              </mc:Choice>
              <mc:Fallback>
                <p:oleObj name="Equation" r:id="rId4" imgW="21463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3689" y="1639888"/>
                        <a:ext cx="8694737" cy="925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071508"/>
              </p:ext>
            </p:extLst>
          </p:nvPr>
        </p:nvGraphicFramePr>
        <p:xfrm>
          <a:off x="233361" y="2597151"/>
          <a:ext cx="8796339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382" name="Equation" r:id="rId6" imgW="2514600" imgH="228600" progId="Equation.DSMT4">
                  <p:embed/>
                </p:oleObj>
              </mc:Choice>
              <mc:Fallback>
                <p:oleObj name="Equation" r:id="rId6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3361" y="2597151"/>
                        <a:ext cx="8796339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232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01799" y="363539"/>
            <a:ext cx="7163165" cy="983369"/>
          </a:xfrm>
        </p:spPr>
        <p:txBody>
          <a:bodyPr/>
          <a:lstStyle/>
          <a:p>
            <a:r>
              <a:rPr lang="en-US" sz="4000" dirty="0"/>
              <a:t>move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NOT</a:t>
            </a:r>
            <a:r>
              <a:rPr lang="en-US" sz="4000" dirty="0"/>
              <a:t>s down to literals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64536" y="6553201"/>
            <a:ext cx="187946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536137"/>
              </p:ext>
            </p:extLst>
          </p:nvPr>
        </p:nvGraphicFramePr>
        <p:xfrm>
          <a:off x="233361" y="2597151"/>
          <a:ext cx="8796339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366" name="Equation" r:id="rId4" imgW="2514600" imgH="228600" progId="Equation.DSMT4">
                  <p:embed/>
                </p:oleObj>
              </mc:Choice>
              <mc:Fallback>
                <p:oleObj name="Equation" r:id="rId4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3361" y="2597151"/>
                        <a:ext cx="8796339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14364" y="3106004"/>
            <a:ext cx="32111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>
                <a:solidFill>
                  <a:srgbClr val="FF03E3"/>
                </a:solidFill>
                <a:latin typeface="Comic Sans MS" pitchFamily="66" charset="0"/>
              </a:rPr>
              <a:t>Double 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NOT</a:t>
            </a:r>
            <a:endParaRPr lang="en-US" sz="44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57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01799" y="363539"/>
            <a:ext cx="7163165" cy="983369"/>
          </a:xfrm>
        </p:spPr>
        <p:txBody>
          <a:bodyPr/>
          <a:lstStyle/>
          <a:p>
            <a:r>
              <a:rPr lang="en-US" sz="4000" dirty="0"/>
              <a:t>move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NOT</a:t>
            </a:r>
            <a:r>
              <a:rPr lang="en-US" sz="4000" dirty="0"/>
              <a:t>s down to literals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64536" y="6553201"/>
            <a:ext cx="187946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1036728"/>
              </p:ext>
            </p:extLst>
          </p:nvPr>
        </p:nvGraphicFramePr>
        <p:xfrm>
          <a:off x="233361" y="2597151"/>
          <a:ext cx="8796339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474" name="Equation" r:id="rId4" imgW="2514600" imgH="228600" progId="Equation.DSMT4">
                  <p:embed/>
                </p:oleObj>
              </mc:Choice>
              <mc:Fallback>
                <p:oleObj name="Equation" r:id="rId4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3361" y="2597151"/>
                        <a:ext cx="8796339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262026"/>
              </p:ext>
            </p:extLst>
          </p:nvPr>
        </p:nvGraphicFramePr>
        <p:xfrm>
          <a:off x="2462213" y="3441700"/>
          <a:ext cx="65293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475" name="Equation" r:id="rId6" imgW="1866900" imgH="228600" progId="Equation.DSMT4">
                  <p:embed/>
                </p:oleObj>
              </mc:Choice>
              <mc:Fallback>
                <p:oleObj name="Equation" r:id="rId6" imgW="1866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62213" y="3441700"/>
                        <a:ext cx="6529387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917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01799" y="363539"/>
            <a:ext cx="7163165" cy="983369"/>
          </a:xfrm>
        </p:spPr>
        <p:txBody>
          <a:bodyPr/>
          <a:lstStyle/>
          <a:p>
            <a:r>
              <a:rPr lang="en-US" sz="4000" dirty="0"/>
              <a:t>move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NOT</a:t>
            </a:r>
            <a:r>
              <a:rPr lang="en-US" sz="4000" dirty="0"/>
              <a:t>s down to literals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64536" y="6553201"/>
            <a:ext cx="187946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620781"/>
              </p:ext>
            </p:extLst>
          </p:nvPr>
        </p:nvGraphicFramePr>
        <p:xfrm>
          <a:off x="2462213" y="3441700"/>
          <a:ext cx="65293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362" name="Equation" r:id="rId4" imgW="1866900" imgH="228600" progId="Equation.DSMT4">
                  <p:embed/>
                </p:oleObj>
              </mc:Choice>
              <mc:Fallback>
                <p:oleObj name="Equation" r:id="rId4" imgW="1866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62213" y="3441700"/>
                        <a:ext cx="6529387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640265" y="3906104"/>
            <a:ext cx="42338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>
                <a:latin typeface="Comic Sans MS" pitchFamily="66" charset="0"/>
              </a:rPr>
              <a:t>use</a:t>
            </a:r>
            <a:r>
              <a:rPr lang="en-US" sz="4800" dirty="0">
                <a:solidFill>
                  <a:srgbClr val="FF03E3"/>
                </a:solidFill>
                <a:latin typeface="Comic Sans MS" pitchFamily="66" charset="0"/>
              </a:rPr>
              <a:t> </a:t>
            </a:r>
            <a:r>
              <a:rPr lang="en-US" sz="4800" dirty="0" err="1">
                <a:solidFill>
                  <a:srgbClr val="FF03E3"/>
                </a:solidFill>
                <a:latin typeface="Comic Sans MS" pitchFamily="66" charset="0"/>
              </a:rPr>
              <a:t>DeMorgan</a:t>
            </a:r>
            <a:endParaRPr lang="en-US" sz="4800" dirty="0">
              <a:solidFill>
                <a:srgbClr val="FF03E3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83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01799" y="363539"/>
            <a:ext cx="7163165" cy="983369"/>
          </a:xfrm>
        </p:spPr>
        <p:txBody>
          <a:bodyPr/>
          <a:lstStyle/>
          <a:p>
            <a:r>
              <a:rPr lang="en-US" sz="4000" dirty="0"/>
              <a:t>move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NOT</a:t>
            </a:r>
            <a:r>
              <a:rPr lang="en-US" sz="4000" dirty="0"/>
              <a:t>s down to literals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64536" y="6553201"/>
            <a:ext cx="187946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980278"/>
              </p:ext>
            </p:extLst>
          </p:nvPr>
        </p:nvGraphicFramePr>
        <p:xfrm>
          <a:off x="2462213" y="3441700"/>
          <a:ext cx="65293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74" name="Equation" r:id="rId4" imgW="1866900" imgH="228600" progId="Equation.DSMT4">
                  <p:embed/>
                </p:oleObj>
              </mc:Choice>
              <mc:Fallback>
                <p:oleObj name="Equation" r:id="rId4" imgW="1866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62213" y="3441700"/>
                        <a:ext cx="6529387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577507"/>
              </p:ext>
            </p:extLst>
          </p:nvPr>
        </p:nvGraphicFramePr>
        <p:xfrm>
          <a:off x="2470151" y="4070351"/>
          <a:ext cx="5905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75" name="Equation" r:id="rId6" imgW="1689100" imgH="254000" progId="Equation.DSMT4">
                  <p:embed/>
                </p:oleObj>
              </mc:Choice>
              <mc:Fallback>
                <p:oleObj name="Equation" r:id="rId6" imgW="16891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70151" y="4070351"/>
                        <a:ext cx="59055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551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01799" y="363539"/>
            <a:ext cx="7163165" cy="983369"/>
          </a:xfrm>
        </p:spPr>
        <p:txBody>
          <a:bodyPr/>
          <a:lstStyle/>
          <a:p>
            <a:r>
              <a:rPr lang="en-US" sz="4000" dirty="0"/>
              <a:t>move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NOT</a:t>
            </a:r>
            <a:r>
              <a:rPr lang="en-US" sz="4000" dirty="0"/>
              <a:t>s down to literals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64536" y="6553201"/>
            <a:ext cx="187946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0382837"/>
              </p:ext>
            </p:extLst>
          </p:nvPr>
        </p:nvGraphicFramePr>
        <p:xfrm>
          <a:off x="2779713" y="4037504"/>
          <a:ext cx="528478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03" name="Equation" r:id="rId4" imgW="1511300" imgH="254000" progId="Equation.DSMT4">
                  <p:embed/>
                </p:oleObj>
              </mc:Choice>
              <mc:Fallback>
                <p:oleObj name="Equation" r:id="rId4" imgW="15113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79713" y="4037504"/>
                        <a:ext cx="5284787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9" name="TextBox 8"/>
          <p:cNvSpPr txBox="1"/>
          <p:nvPr/>
        </p:nvSpPr>
        <p:spPr>
          <a:xfrm>
            <a:off x="23079" y="392711"/>
            <a:ext cx="1790462" cy="92333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sz="5400" dirty="0">
                <a:solidFill>
                  <a:srgbClr val="C40025"/>
                </a:solidFill>
                <a:latin typeface="Comic Sans MS" pitchFamily="66" charset="0"/>
              </a:rPr>
              <a:t>Done</a:t>
            </a:r>
            <a:endParaRPr lang="en-US" sz="6600" dirty="0">
              <a:solidFill>
                <a:srgbClr val="C40025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48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739 L -0.0924 -0.4144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72" y="-170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1140" y="1844664"/>
            <a:ext cx="81175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600" dirty="0">
                <a:solidFill>
                  <a:srgbClr val="000000"/>
                </a:solidFill>
                <a:latin typeface="Comic Sans MS" pitchFamily="66" charset="0"/>
              </a:rPr>
              <a:t>Use an</a:t>
            </a:r>
            <a:r>
              <a:rPr lang="en-US" sz="6600" dirty="0">
                <a:solidFill>
                  <a:srgbClr val="BB0FAB"/>
                </a:solidFill>
                <a:latin typeface="Comic Sans MS" pitchFamily="66" charset="0"/>
              </a:rPr>
              <a:t> algebra of equivalence</a:t>
            </a:r>
            <a:r>
              <a:rPr lang="en-US" sz="6600" dirty="0">
                <a:latin typeface="Comic Sans MS" pitchFamily="66" charset="0"/>
              </a:rPr>
              <a:t> to prove</a:t>
            </a:r>
          </a:p>
          <a:p>
            <a:pPr algn="l"/>
            <a:r>
              <a:rPr lang="en-US" sz="6600" dirty="0">
                <a:latin typeface="Comic Sans MS" pitchFamily="66" charset="0"/>
              </a:rPr>
              <a:t>formulas equivalent.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1"/>
            <a:ext cx="181018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01FB526B-F976-AF44-B6EC-96ABB7ED4A27}"/>
              </a:ext>
            </a:extLst>
          </p:cNvPr>
          <p:cNvSpPr txBox="1">
            <a:spLocks/>
          </p:cNvSpPr>
          <p:nvPr/>
        </p:nvSpPr>
        <p:spPr bwMode="auto">
          <a:xfrm>
            <a:off x="1651001" y="363539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4000" kern="0"/>
              <a:t>Algebra for Equivalence</a:t>
            </a:r>
            <a:endParaRPr lang="en-US" sz="4000" kern="0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4254014"/>
              </p:ext>
            </p:extLst>
          </p:nvPr>
        </p:nvGraphicFramePr>
        <p:xfrm>
          <a:off x="642938" y="2273301"/>
          <a:ext cx="8272463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452" name="Equation" r:id="rId4" imgW="1866900" imgH="457200" progId="Equation.DSMT4">
                  <p:embed/>
                </p:oleObj>
              </mc:Choice>
              <mc:Fallback>
                <p:oleObj name="Equation" r:id="rId4" imgW="18669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2938" y="2273301"/>
                        <a:ext cx="8272463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36041" y="1331773"/>
            <a:ext cx="5996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solidFill>
                  <a:srgbClr val="FF03E3"/>
                </a:solidFill>
                <a:latin typeface="Comic Sans MS" pitchFamily="66" charset="0"/>
              </a:rPr>
              <a:t>Distributive Law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1" y="350838"/>
            <a:ext cx="6794500" cy="1003300"/>
          </a:xfrm>
        </p:spPr>
        <p:txBody>
          <a:bodyPr/>
          <a:lstStyle/>
          <a:p>
            <a:r>
              <a:rPr lang="en-US" sz="4000" dirty="0"/>
              <a:t>Algebra for Equivalence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64536" y="6553201"/>
            <a:ext cx="187946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40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1071101"/>
              </p:ext>
            </p:extLst>
          </p:nvPr>
        </p:nvGraphicFramePr>
        <p:xfrm>
          <a:off x="622566" y="2273301"/>
          <a:ext cx="7933796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477" name="Equation" r:id="rId4" imgW="1790700" imgH="457200" progId="Equation.DSMT4">
                  <p:embed/>
                </p:oleObj>
              </mc:Choice>
              <mc:Fallback>
                <p:oleObj name="Equation" r:id="rId4" imgW="17907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2566" y="2273301"/>
                        <a:ext cx="7933796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36041" y="1331773"/>
            <a:ext cx="5996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solidFill>
                  <a:srgbClr val="FF03E3"/>
                </a:solidFill>
                <a:latin typeface="Comic Sans MS" pitchFamily="66" charset="0"/>
              </a:rPr>
              <a:t>Distributive Law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651001" y="350838"/>
            <a:ext cx="6794500" cy="1003300"/>
          </a:xfrm>
        </p:spPr>
        <p:txBody>
          <a:bodyPr/>
          <a:lstStyle/>
          <a:p>
            <a:r>
              <a:rPr lang="en-US" sz="4000" dirty="0"/>
              <a:t>Algebra for Equivalence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64536" y="6553201"/>
            <a:ext cx="187946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6402" y="4336178"/>
            <a:ext cx="85298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>
                <a:latin typeface="Comic Sans MS" pitchFamily="66" charset="0"/>
              </a:rPr>
              <a:t>Rewrite left to right until</a:t>
            </a:r>
          </a:p>
          <a:p>
            <a:pPr algn="l"/>
            <a:r>
              <a:rPr lang="en-US" sz="5400" dirty="0">
                <a:solidFill>
                  <a:srgbClr val="006600"/>
                </a:solidFill>
                <a:latin typeface="Comic Sans MS" pitchFamily="66" charset="0"/>
              </a:rPr>
              <a:t>       “sum of products”</a:t>
            </a:r>
          </a:p>
        </p:txBody>
      </p:sp>
      <p:sp useBgFill="1">
        <p:nvSpPr>
          <p:cNvPr id="2" name="TextBox 1"/>
          <p:cNvSpPr txBox="1"/>
          <p:nvPr/>
        </p:nvSpPr>
        <p:spPr>
          <a:xfrm>
            <a:off x="2222500" y="5159971"/>
            <a:ext cx="5181600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OR</a:t>
            </a:r>
            <a:r>
              <a:rPr lang="en-US" sz="5400" dirty="0">
                <a:latin typeface="Comic Sans MS" pitchFamily="66" charset="0"/>
              </a:rPr>
              <a:t> of </a:t>
            </a:r>
            <a:r>
              <a:rPr lang="en-US" sz="4400" dirty="0">
                <a:solidFill>
                  <a:srgbClr val="0000E5"/>
                </a:solidFill>
                <a:latin typeface="Comic Sans MS" pitchFamily="66" charset="0"/>
              </a:rPr>
              <a:t>AND</a:t>
            </a:r>
            <a:r>
              <a:rPr lang="en-US" sz="5400" dirty="0">
                <a:latin typeface="Comic Sans MS" pitchFamily="66" charset="0"/>
              </a:rPr>
              <a:t>’s     </a:t>
            </a:r>
          </a:p>
        </p:txBody>
      </p:sp>
    </p:spTree>
    <p:extLst>
      <p:ext uri="{BB962C8B-B14F-4D97-AF65-F5344CB8AC3E}">
        <p14:creationId xmlns:p14="http://schemas.microsoft.com/office/powerpoint/2010/main" val="157786971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01801" y="363539"/>
            <a:ext cx="6794500" cy="1003300"/>
          </a:xfrm>
        </p:spPr>
        <p:txBody>
          <a:bodyPr/>
          <a:lstStyle/>
          <a:p>
            <a:r>
              <a:rPr lang="en-US" sz="4000" dirty="0"/>
              <a:t>Get Sum of Products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10901"/>
              </p:ext>
            </p:extLst>
          </p:nvPr>
        </p:nvGraphicFramePr>
        <p:xfrm>
          <a:off x="1934369" y="1355070"/>
          <a:ext cx="528478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347" name="Equation" r:id="rId4" imgW="1511300" imgH="254000" progId="Equation.DSMT4">
                  <p:embed/>
                </p:oleObj>
              </mc:Choice>
              <mc:Fallback>
                <p:oleObj name="Equation" r:id="rId4" imgW="15113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34369" y="1355070"/>
                        <a:ext cx="5284787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24815" y="2259386"/>
            <a:ext cx="49581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>
                <a:solidFill>
                  <a:srgbClr val="FF03E3"/>
                </a:solidFill>
                <a:latin typeface="Comic Sans MS" pitchFamily="66" charset="0"/>
              </a:rPr>
              <a:t>Distribute (P OR Q)</a:t>
            </a:r>
          </a:p>
        </p:txBody>
      </p:sp>
    </p:spTree>
    <p:extLst>
      <p:ext uri="{BB962C8B-B14F-4D97-AF65-F5344CB8AC3E}">
        <p14:creationId xmlns:p14="http://schemas.microsoft.com/office/powerpoint/2010/main" val="409576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616552"/>
              </p:ext>
            </p:extLst>
          </p:nvPr>
        </p:nvGraphicFramePr>
        <p:xfrm>
          <a:off x="2068572" y="2408087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21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68572" y="2408087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01801" y="363539"/>
            <a:ext cx="6794500" cy="1003300"/>
          </a:xfrm>
        </p:spPr>
        <p:txBody>
          <a:bodyPr/>
          <a:lstStyle/>
          <a:p>
            <a:r>
              <a:rPr lang="en-US" sz="4000" dirty="0"/>
              <a:t>Get Sum of Products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64536" y="6553201"/>
            <a:ext cx="187946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099240"/>
              </p:ext>
            </p:extLst>
          </p:nvPr>
        </p:nvGraphicFramePr>
        <p:xfrm>
          <a:off x="1934369" y="1355070"/>
          <a:ext cx="528478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22" name="Equation" r:id="rId6" imgW="1511300" imgH="254000" progId="Equation.DSMT4">
                  <p:embed/>
                </p:oleObj>
              </mc:Choice>
              <mc:Fallback>
                <p:oleObj name="Equation" r:id="rId6" imgW="15113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34369" y="1355070"/>
                        <a:ext cx="5284787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957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9871936"/>
              </p:ext>
            </p:extLst>
          </p:nvPr>
        </p:nvGraphicFramePr>
        <p:xfrm>
          <a:off x="2068572" y="2408087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3195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68572" y="2408087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01801" y="363539"/>
            <a:ext cx="6794500" cy="1003300"/>
          </a:xfrm>
        </p:spPr>
        <p:txBody>
          <a:bodyPr/>
          <a:lstStyle/>
          <a:p>
            <a:r>
              <a:rPr lang="en-US" sz="4000" dirty="0"/>
              <a:t>Get Sum of Products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65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9302E-6 3.59473E-6 L -0.00763 -0.1806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" y="-90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143755"/>
              </p:ext>
            </p:extLst>
          </p:nvPr>
        </p:nvGraphicFramePr>
        <p:xfrm>
          <a:off x="2005569" y="1168017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604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5569" y="1168017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701801" y="363539"/>
            <a:ext cx="6794500" cy="1003300"/>
          </a:xfrm>
        </p:spPr>
        <p:txBody>
          <a:bodyPr/>
          <a:lstStyle/>
          <a:p>
            <a:r>
              <a:rPr lang="en-US" sz="4000" dirty="0"/>
              <a:t>Get Sum of Products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247901" y="2540001"/>
            <a:ext cx="3759199" cy="901700"/>
            <a:chOff x="2247900" y="2540000"/>
            <a:chExt cx="3759199" cy="901700"/>
          </a:xfrm>
        </p:grpSpPr>
        <p:sp>
          <p:nvSpPr>
            <p:cNvPr id="18" name="TextBox 17"/>
            <p:cNvSpPr txBox="1"/>
            <p:nvPr/>
          </p:nvSpPr>
          <p:spPr>
            <a:xfrm>
              <a:off x="2247900" y="2598003"/>
              <a:ext cx="31719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800" dirty="0">
                  <a:solidFill>
                    <a:srgbClr val="FF03E3"/>
                  </a:solidFill>
                  <a:latin typeface="Comic Sans MS" pitchFamily="66" charset="0"/>
                </a:rPr>
                <a:t>Distribute </a:t>
              </a:r>
              <a:endParaRPr lang="en-US" sz="4800" dirty="0">
                <a:latin typeface="Comic Sans MS" pitchFamily="66" charset="0"/>
              </a:endParaRPr>
            </a:p>
          </p:txBody>
        </p:sp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7561875"/>
                </p:ext>
              </p:extLst>
            </p:nvPr>
          </p:nvGraphicFramePr>
          <p:xfrm>
            <a:off x="5423646" y="2540000"/>
            <a:ext cx="583453" cy="901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605" name="Equation" r:id="rId6" imgW="139700" imgH="215900" progId="Equation.DSMT4">
                    <p:embed/>
                  </p:oleObj>
                </mc:Choice>
                <mc:Fallback>
                  <p:oleObj name="Equation" r:id="rId6" imgW="139700" imgH="2159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423646" y="2540000"/>
                          <a:ext cx="583453" cy="901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51167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5376093"/>
              </p:ext>
            </p:extLst>
          </p:nvPr>
        </p:nvGraphicFramePr>
        <p:xfrm>
          <a:off x="1485900" y="2908301"/>
          <a:ext cx="6307139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564" name="Equation" r:id="rId4" imgW="1803400" imgH="482600" progId="Equation.DSMT4">
                  <p:embed/>
                </p:oleObj>
              </mc:Choice>
              <mc:Fallback>
                <p:oleObj name="Equation" r:id="rId4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85900" y="2908301"/>
                        <a:ext cx="6307139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01801" y="363539"/>
            <a:ext cx="6794500" cy="1003300"/>
          </a:xfrm>
        </p:spPr>
        <p:txBody>
          <a:bodyPr/>
          <a:lstStyle/>
          <a:p>
            <a:r>
              <a:rPr lang="en-US" sz="4000" dirty="0"/>
              <a:t>Get Sum of Products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659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663324"/>
              </p:ext>
            </p:extLst>
          </p:nvPr>
        </p:nvGraphicFramePr>
        <p:xfrm>
          <a:off x="2005569" y="1168017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565" name="Equation" r:id="rId6" imgW="1371600" imgH="482600" progId="Equation.DSMT4">
                  <p:embed/>
                </p:oleObj>
              </mc:Choice>
              <mc:Fallback>
                <p:oleObj name="Equation" r:id="rId6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05569" y="1168017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241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964034"/>
              </p:ext>
            </p:extLst>
          </p:nvPr>
        </p:nvGraphicFramePr>
        <p:xfrm>
          <a:off x="1485900" y="2908301"/>
          <a:ext cx="6307139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676" name="Equation" r:id="rId4" imgW="1803400" imgH="482600" progId="Equation.DSMT4">
                  <p:embed/>
                </p:oleObj>
              </mc:Choice>
              <mc:Fallback>
                <p:oleObj name="Equation" r:id="rId4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85900" y="2908301"/>
                        <a:ext cx="6307139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701801" y="363539"/>
            <a:ext cx="6794500" cy="1003300"/>
          </a:xfrm>
        </p:spPr>
        <p:txBody>
          <a:bodyPr/>
          <a:lstStyle/>
          <a:p>
            <a:r>
              <a:rPr lang="en-US" sz="4000" dirty="0"/>
              <a:t>Get Sum of Products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659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286000" y="4399190"/>
            <a:ext cx="3803651" cy="922111"/>
            <a:chOff x="1054100" y="4361089"/>
            <a:chExt cx="3803650" cy="922111"/>
          </a:xfrm>
        </p:grpSpPr>
        <p:sp>
          <p:nvSpPr>
            <p:cNvPr id="21" name="TextBox 20"/>
            <p:cNvSpPr txBox="1"/>
            <p:nvPr/>
          </p:nvSpPr>
          <p:spPr>
            <a:xfrm>
              <a:off x="1054100" y="4401403"/>
              <a:ext cx="317196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800" dirty="0">
                  <a:solidFill>
                    <a:srgbClr val="FF03E3"/>
                  </a:solidFill>
                  <a:latin typeface="Comic Sans MS" pitchFamily="66" charset="0"/>
                </a:rPr>
                <a:t>Distribute</a:t>
              </a:r>
              <a:endParaRPr lang="en-US" sz="4800" dirty="0">
                <a:latin typeface="Comic Sans MS" pitchFamily="66" charset="0"/>
              </a:endParaRPr>
            </a:p>
          </p:txBody>
        </p:sp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7657467"/>
                </p:ext>
              </p:extLst>
            </p:nvPr>
          </p:nvGraphicFramePr>
          <p:xfrm>
            <a:off x="4178300" y="4361089"/>
            <a:ext cx="679450" cy="9221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6677" name="Equation" r:id="rId6" imgW="177800" imgH="241300" progId="Equation.DSMT4">
                    <p:embed/>
                  </p:oleObj>
                </mc:Choice>
                <mc:Fallback>
                  <p:oleObj name="Equation" r:id="rId6" imgW="177800" imgH="2413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178300" y="4361089"/>
                          <a:ext cx="679450" cy="92211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899217299"/>
      </p:ext>
    </p:extLst>
  </p:cSld>
  <p:clrMapOvr>
    <a:masterClrMapping/>
  </p:clrMapOvr>
  <p:transition xmlns:p14="http://schemas.microsoft.com/office/powerpoint/2010/main" spd="slow" advClick="0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1797077"/>
              </p:ext>
            </p:extLst>
          </p:nvPr>
        </p:nvGraphicFramePr>
        <p:xfrm>
          <a:off x="1398589" y="4559301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660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8589" y="4559301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8442400"/>
              </p:ext>
            </p:extLst>
          </p:nvPr>
        </p:nvGraphicFramePr>
        <p:xfrm>
          <a:off x="1485900" y="2908301"/>
          <a:ext cx="6307139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661" name="Equation" r:id="rId6" imgW="1803400" imgH="482600" progId="Equation.DSMT4">
                  <p:embed/>
                </p:oleObj>
              </mc:Choice>
              <mc:Fallback>
                <p:oleObj name="Equation" r:id="rId6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85900" y="2908301"/>
                        <a:ext cx="6307139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01801" y="363539"/>
            <a:ext cx="6794500" cy="1003300"/>
          </a:xfrm>
        </p:spPr>
        <p:txBody>
          <a:bodyPr/>
          <a:lstStyle/>
          <a:p>
            <a:r>
              <a:rPr lang="en-US" sz="4000" dirty="0"/>
              <a:t>Get Sum of Products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058782"/>
      </p:ext>
    </p:extLst>
  </p:cSld>
  <p:clrMapOvr>
    <a:masterClrMapping/>
  </p:clrMapOvr>
  <p:transition xmlns:p14="http://schemas.microsoft.com/office/powerpoint/2010/main" spd="slow" advClick="0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080303"/>
              </p:ext>
            </p:extLst>
          </p:nvPr>
        </p:nvGraphicFramePr>
        <p:xfrm>
          <a:off x="1398589" y="4559301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387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8589" y="4559301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701801" y="363539"/>
            <a:ext cx="6794500" cy="1003300"/>
          </a:xfrm>
        </p:spPr>
        <p:txBody>
          <a:bodyPr/>
          <a:lstStyle/>
          <a:p>
            <a:r>
              <a:rPr lang="en-US" sz="4000" dirty="0"/>
              <a:t>Get Sum of Products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5" name="Rounded Rectangle 24"/>
          <p:cNvSpPr/>
          <p:nvPr/>
        </p:nvSpPr>
        <p:spPr bwMode="auto">
          <a:xfrm>
            <a:off x="965200" y="4533900"/>
            <a:ext cx="7289800" cy="1879600"/>
          </a:xfrm>
          <a:prstGeom prst="roundRect">
            <a:avLst/>
          </a:prstGeom>
          <a:noFill/>
          <a:ln w="41275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 useBgFill="1">
        <p:nvSpPr>
          <p:cNvPr id="5" name="TextBox 4"/>
          <p:cNvSpPr txBox="1"/>
          <p:nvPr/>
        </p:nvSpPr>
        <p:spPr>
          <a:xfrm>
            <a:off x="1028700" y="444501"/>
            <a:ext cx="1795984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sz="4800" dirty="0">
                <a:solidFill>
                  <a:srgbClr val="C40025"/>
                </a:solidFill>
                <a:latin typeface="Comic Sans MS" pitchFamily="66" charset="0"/>
              </a:rPr>
              <a:t>Done:</a:t>
            </a:r>
          </a:p>
        </p:txBody>
      </p:sp>
    </p:spTree>
    <p:extLst>
      <p:ext uri="{BB962C8B-B14F-4D97-AF65-F5344CB8AC3E}">
        <p14:creationId xmlns:p14="http://schemas.microsoft.com/office/powerpoint/2010/main" val="3514121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8028" y="1300566"/>
            <a:ext cx="870076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dirty="0">
                <a:solidFill>
                  <a:srgbClr val="000000"/>
                </a:solidFill>
                <a:latin typeface="Comic Sans MS" pitchFamily="66" charset="0"/>
              </a:rPr>
              <a:t>Have set of equivalence rules that are </a:t>
            </a:r>
            <a:r>
              <a:rPr lang="en-US" sz="6000" dirty="0">
                <a:solidFill>
                  <a:srgbClr val="FF03E3"/>
                </a:solidFill>
                <a:latin typeface="Comic Sans MS" pitchFamily="66" charset="0"/>
              </a:rPr>
              <a:t>sound</a:t>
            </a:r>
            <a:r>
              <a:rPr lang="en-US" sz="6000" dirty="0">
                <a:latin typeface="Comic Sans MS" pitchFamily="66" charset="0"/>
              </a:rPr>
              <a:t>:</a:t>
            </a:r>
          </a:p>
          <a:p>
            <a:pPr algn="l"/>
            <a:r>
              <a:rPr lang="en-US" sz="6000" dirty="0">
                <a:latin typeface="Comic Sans MS" pitchFamily="66" charset="0"/>
              </a:rPr>
              <a:t>if the rules prove that</a:t>
            </a:r>
          </a:p>
          <a:p>
            <a:pPr algn="l"/>
            <a:r>
              <a:rPr lang="en-US" sz="6000" dirty="0">
                <a:latin typeface="Comic Sans MS" pitchFamily="66" charset="0"/>
              </a:rPr>
              <a:t>two formulas are </a:t>
            </a:r>
            <a:r>
              <a:rPr lang="en-US" sz="60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≡</a:t>
            </a:r>
            <a:r>
              <a:rPr lang="en-US" sz="6000" dirty="0">
                <a:solidFill>
                  <a:srgbClr val="000000"/>
                </a:solidFill>
                <a:latin typeface="Comic Sans MS" pitchFamily="66" charset="0"/>
              </a:rPr>
              <a:t>,</a:t>
            </a:r>
          </a:p>
          <a:p>
            <a:pPr algn="l"/>
            <a:r>
              <a:rPr lang="en-US" sz="6000" dirty="0">
                <a:solidFill>
                  <a:srgbClr val="000000"/>
                </a:solidFill>
                <a:latin typeface="Comic Sans MS" pitchFamily="66" charset="0"/>
              </a:rPr>
              <a:t>then they really are.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84AFB106-54E9-5746-8B0E-94E600A715D8}"/>
              </a:ext>
            </a:extLst>
          </p:cNvPr>
          <p:cNvSpPr txBox="1">
            <a:spLocks/>
          </p:cNvSpPr>
          <p:nvPr/>
        </p:nvSpPr>
        <p:spPr bwMode="auto">
          <a:xfrm>
            <a:off x="1661132" y="301254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4400" kern="0" dirty="0"/>
              <a:t>Proving Equivalence</a:t>
            </a:r>
          </a:p>
        </p:txBody>
      </p:sp>
    </p:spTree>
    <p:extLst>
      <p:ext uri="{BB962C8B-B14F-4D97-AF65-F5344CB8AC3E}">
        <p14:creationId xmlns:p14="http://schemas.microsoft.com/office/powerpoint/2010/main" val="317370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4485" y="381001"/>
            <a:ext cx="6619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solidFill>
                  <a:srgbClr val="FF03E3"/>
                </a:solidFill>
                <a:latin typeface="Comic Sans MS" pitchFamily="66" charset="0"/>
              </a:rPr>
              <a:t>Simplification </a:t>
            </a:r>
            <a:r>
              <a:rPr lang="en-US" sz="5400" dirty="0">
                <a:latin typeface="Comic Sans MS" pitchFamily="66" charset="0"/>
              </a:rPr>
              <a:t>rules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30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638568"/>
              </p:ext>
            </p:extLst>
          </p:nvPr>
        </p:nvGraphicFramePr>
        <p:xfrm>
          <a:off x="1336677" y="3457831"/>
          <a:ext cx="5402263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94" name="Equation" r:id="rId4" imgW="1066800" imgH="215900" progId="Equation.DSMT4">
                  <p:embed/>
                </p:oleObj>
              </mc:Choice>
              <mc:Fallback>
                <p:oleObj name="Equation" r:id="rId4" imgW="10668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36677" y="3457831"/>
                        <a:ext cx="5402263" cy="1093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692992"/>
              </p:ext>
            </p:extLst>
          </p:nvPr>
        </p:nvGraphicFramePr>
        <p:xfrm>
          <a:off x="1330326" y="1543050"/>
          <a:ext cx="5337175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95" name="Equation" r:id="rId6" imgW="1054100" imgH="215900" progId="Equation.DSMT4">
                  <p:embed/>
                </p:oleObj>
              </mc:Choice>
              <mc:Fallback>
                <p:oleObj name="Equation" r:id="rId6" imgW="10541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30326" y="1543050"/>
                        <a:ext cx="5337175" cy="1093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7628218"/>
              </p:ext>
            </p:extLst>
          </p:nvPr>
        </p:nvGraphicFramePr>
        <p:xfrm>
          <a:off x="1146175" y="4395661"/>
          <a:ext cx="6688139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96" name="Equation" r:id="rId8" imgW="1320800" imgH="254000" progId="Equation.DSMT4">
                  <p:embed/>
                </p:oleObj>
              </mc:Choice>
              <mc:Fallback>
                <p:oleObj name="Equation" r:id="rId8" imgW="13208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46175" y="4395661"/>
                        <a:ext cx="6688139" cy="128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095767"/>
              </p:ext>
            </p:extLst>
          </p:nvPr>
        </p:nvGraphicFramePr>
        <p:xfrm>
          <a:off x="1333500" y="2327276"/>
          <a:ext cx="6369051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97" name="Equation" r:id="rId10" imgW="1257300" imgH="254000" progId="Equation.DSMT4">
                  <p:embed/>
                </p:oleObj>
              </mc:Choice>
              <mc:Fallback>
                <p:oleObj name="Equation" r:id="rId10" imgW="12573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333500" y="2327276"/>
                        <a:ext cx="6369051" cy="128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8004403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4485" y="381001"/>
            <a:ext cx="6619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solidFill>
                  <a:srgbClr val="FF03E3"/>
                </a:solidFill>
                <a:latin typeface="Comic Sans MS" pitchFamily="66" charset="0"/>
              </a:rPr>
              <a:t>Simplification </a:t>
            </a:r>
            <a:r>
              <a:rPr lang="en-US" sz="5400" dirty="0">
                <a:latin typeface="Comic Sans MS" pitchFamily="66" charset="0"/>
              </a:rPr>
              <a:t>rules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31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095893"/>
              </p:ext>
            </p:extLst>
          </p:nvPr>
        </p:nvGraphicFramePr>
        <p:xfrm>
          <a:off x="2028013" y="2527300"/>
          <a:ext cx="5275263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055" name="Equation" r:id="rId4" imgW="1041400" imgH="228600" progId="Equation.DSMT4">
                  <p:embed/>
                </p:oleObj>
              </mc:Choice>
              <mc:Fallback>
                <p:oleObj name="Equation" r:id="rId4" imgW="1041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28013" y="2527300"/>
                        <a:ext cx="5275263" cy="1157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0802057"/>
              </p:ext>
            </p:extLst>
          </p:nvPr>
        </p:nvGraphicFramePr>
        <p:xfrm>
          <a:off x="2036764" y="1511301"/>
          <a:ext cx="5081587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056" name="Equation" r:id="rId6" imgW="1003300" imgH="228600" progId="Equation.DSMT4">
                  <p:embed/>
                </p:oleObj>
              </mc:Choice>
              <mc:Fallback>
                <p:oleObj name="Equation" r:id="rId6" imgW="10033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36764" y="1511301"/>
                        <a:ext cx="5081587" cy="1157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5924033"/>
              </p:ext>
            </p:extLst>
          </p:nvPr>
        </p:nvGraphicFramePr>
        <p:xfrm>
          <a:off x="2638476" y="3685101"/>
          <a:ext cx="4373563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057" name="Equation" r:id="rId8" imgW="863600" imgH="215900" progId="Equation.DSMT4">
                  <p:embed/>
                </p:oleObj>
              </mc:Choice>
              <mc:Fallback>
                <p:oleObj name="Equation" r:id="rId8" imgW="8636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38476" y="3685101"/>
                        <a:ext cx="4373563" cy="109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928744"/>
              </p:ext>
            </p:extLst>
          </p:nvPr>
        </p:nvGraphicFramePr>
        <p:xfrm>
          <a:off x="2387651" y="4846639"/>
          <a:ext cx="4695825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058" name="Equation" r:id="rId10" imgW="927100" imgH="215900" progId="Equation.DSMT4">
                  <p:embed/>
                </p:oleObj>
              </mc:Choice>
              <mc:Fallback>
                <p:oleObj name="Equation" r:id="rId10" imgW="9271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387651" y="4846639"/>
                        <a:ext cx="4695825" cy="1093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843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046133"/>
              </p:ext>
            </p:extLst>
          </p:nvPr>
        </p:nvGraphicFramePr>
        <p:xfrm>
          <a:off x="1397796" y="1282701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127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7796" y="1282701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r>
              <a:rPr lang="en-US" sz="4000" dirty="0">
                <a:solidFill>
                  <a:srgbClr val="C40025"/>
                </a:solidFill>
              </a:rPr>
              <a:t>example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72100" y="3067904"/>
            <a:ext cx="25657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>
                <a:solidFill>
                  <a:srgbClr val="FF03E3"/>
                </a:solidFill>
                <a:latin typeface="Comic Sans MS" pitchFamily="66" charset="0"/>
              </a:rPr>
              <a:t>Simplify 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1211264" y="1231900"/>
            <a:ext cx="6980237" cy="1866900"/>
          </a:xfrm>
          <a:prstGeom prst="roundRect">
            <a:avLst/>
          </a:prstGeom>
          <a:noFill/>
          <a:ln w="41275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548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 thruBlk="1"/>
      </p:transition>
    </mc:Choice>
    <mc:Fallback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428985"/>
              </p:ext>
            </p:extLst>
          </p:nvPr>
        </p:nvGraphicFramePr>
        <p:xfrm>
          <a:off x="1397796" y="1282701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81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7796" y="1282701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r>
              <a:rPr lang="en-US" sz="4000" dirty="0">
                <a:solidFill>
                  <a:srgbClr val="C40025"/>
                </a:solidFill>
              </a:rPr>
              <a:t>example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64536" y="6553201"/>
            <a:ext cx="187946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72100" y="3067904"/>
            <a:ext cx="25657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>
                <a:solidFill>
                  <a:srgbClr val="FF03E3"/>
                </a:solidFill>
                <a:latin typeface="Comic Sans MS" pitchFamily="66" charset="0"/>
              </a:rPr>
              <a:t>Simplify </a:t>
            </a:r>
            <a:endParaRPr lang="en-US" sz="4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23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166696"/>
              </p:ext>
            </p:extLst>
          </p:nvPr>
        </p:nvGraphicFramePr>
        <p:xfrm>
          <a:off x="1397685" y="1282700"/>
          <a:ext cx="63071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438" name="Equation" r:id="rId4" imgW="1803400" imgH="482600" progId="Equation.DSMT4">
                  <p:embed/>
                </p:oleObj>
              </mc:Choice>
              <mc:Fallback>
                <p:oleObj name="Equation" r:id="rId4" imgW="1803400" imgH="4826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7685" y="1282700"/>
                        <a:ext cx="63071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r>
              <a:rPr lang="en-US" sz="4000" dirty="0">
                <a:solidFill>
                  <a:srgbClr val="C40025"/>
                </a:solidFill>
              </a:rPr>
              <a:t>example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64536" y="6553201"/>
            <a:ext cx="187946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72100" y="3067904"/>
            <a:ext cx="25657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>
                <a:solidFill>
                  <a:srgbClr val="FF03E3"/>
                </a:solidFill>
                <a:latin typeface="Comic Sans MS" pitchFamily="66" charset="0"/>
              </a:rPr>
              <a:t>Simplify </a:t>
            </a:r>
            <a:endParaRPr lang="en-US" sz="4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03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0828758"/>
              </p:ext>
            </p:extLst>
          </p:nvPr>
        </p:nvGraphicFramePr>
        <p:xfrm>
          <a:off x="1398331" y="1282701"/>
          <a:ext cx="6305551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468" name="Equation" r:id="rId4" imgW="1803400" imgH="482600" progId="Equation.DSMT4">
                  <p:embed/>
                </p:oleObj>
              </mc:Choice>
              <mc:Fallback>
                <p:oleObj name="Equation" r:id="rId4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8331" y="1282701"/>
                        <a:ext cx="6305551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r>
              <a:rPr lang="en-US" sz="4000" dirty="0">
                <a:solidFill>
                  <a:srgbClr val="C40025"/>
                </a:solidFill>
              </a:rPr>
              <a:t>example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72100" y="3067904"/>
            <a:ext cx="25657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>
                <a:solidFill>
                  <a:srgbClr val="FF03E3"/>
                </a:solidFill>
                <a:latin typeface="Comic Sans MS" pitchFamily="66" charset="0"/>
              </a:rPr>
              <a:t>Simplify </a:t>
            </a:r>
            <a:endParaRPr lang="en-US" sz="4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846862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36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939539"/>
              </p:ext>
            </p:extLst>
          </p:nvPr>
        </p:nvGraphicFramePr>
        <p:xfrm>
          <a:off x="350837" y="1593851"/>
          <a:ext cx="879316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601" name="Equation" r:id="rId4" imgW="2514600" imgH="254000" progId="Equation.DSMT4">
                  <p:embed/>
                </p:oleObj>
              </mc:Choice>
              <mc:Fallback>
                <p:oleObj name="Equation" r:id="rId4" imgW="25146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7" y="1593851"/>
                        <a:ext cx="8793163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98233" y="2730055"/>
            <a:ext cx="86569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Comic Sans MS" pitchFamily="66" charset="0"/>
              </a:rPr>
              <a:t>now to get </a:t>
            </a:r>
            <a:r>
              <a:rPr lang="en-US" sz="6000" dirty="0">
                <a:solidFill>
                  <a:srgbClr val="FF03E3"/>
                </a:solidFill>
                <a:latin typeface="Comic Sans MS" pitchFamily="66" charset="0"/>
              </a:rPr>
              <a:t>Full </a:t>
            </a:r>
            <a:r>
              <a:rPr lang="en-US" sz="6000" dirty="0">
                <a:latin typeface="Comic Sans MS" pitchFamily="66" charset="0"/>
              </a:rPr>
              <a:t>DNF: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38300" y="292100"/>
            <a:ext cx="5791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Comic Sans MS" pitchFamily="66" charset="0"/>
              </a:rPr>
              <a:t>we have DNF!</a:t>
            </a:r>
          </a:p>
        </p:txBody>
      </p:sp>
    </p:spTree>
    <p:extLst>
      <p:ext uri="{BB962C8B-B14F-4D97-AF65-F5344CB8AC3E}">
        <p14:creationId xmlns:p14="http://schemas.microsoft.com/office/powerpoint/2010/main" val="263079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Full DNF for an </a:t>
            </a:r>
            <a:r>
              <a:rPr lang="en-US" sz="4000" dirty="0">
                <a:solidFill>
                  <a:schemeClr val="accent5">
                    <a:lumMod val="50000"/>
                  </a:schemeClr>
                </a:solidFill>
              </a:rPr>
              <a:t>AND-</a:t>
            </a:r>
            <a:r>
              <a:rPr lang="en-US" sz="4000" dirty="0">
                <a:solidFill>
                  <a:schemeClr val="tx1"/>
                </a:solidFill>
              </a:rPr>
              <a:t>term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37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343840"/>
              </p:ext>
            </p:extLst>
          </p:nvPr>
        </p:nvGraphicFramePr>
        <p:xfrm>
          <a:off x="350837" y="1593851"/>
          <a:ext cx="244316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738" name="Equation" r:id="rId4" imgW="698500" imgH="254000" progId="Equation.DSMT4">
                  <p:embed/>
                </p:oleObj>
              </mc:Choice>
              <mc:Fallback>
                <p:oleObj name="Equation" r:id="rId4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7" y="1593851"/>
                        <a:ext cx="2443163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267048"/>
              </p:ext>
            </p:extLst>
          </p:nvPr>
        </p:nvGraphicFramePr>
        <p:xfrm>
          <a:off x="292100" y="2565401"/>
          <a:ext cx="5773739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739" name="Equation" r:id="rId6" imgW="1651000" imgH="254000" progId="Equation.DSMT4">
                  <p:embed/>
                </p:oleObj>
              </mc:Choice>
              <mc:Fallback>
                <p:oleObj name="Equation" r:id="rId6" imgW="1651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2100" y="2565401"/>
                        <a:ext cx="5773739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075480" y="1515070"/>
            <a:ext cx="34429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err="1">
                <a:solidFill>
                  <a:srgbClr val="FF03E3"/>
                </a:solidFill>
                <a:latin typeface="Comic Sans MS" pitchFamily="66" charset="0"/>
              </a:rPr>
              <a:t>unsimplify</a:t>
            </a:r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7714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Full DNF for an </a:t>
            </a:r>
            <a:r>
              <a:rPr lang="en-US" sz="4000" dirty="0">
                <a:solidFill>
                  <a:schemeClr val="accent5">
                    <a:lumMod val="50000"/>
                  </a:schemeClr>
                </a:solidFill>
              </a:rPr>
              <a:t>AND-</a:t>
            </a:r>
            <a:r>
              <a:rPr lang="en-US" sz="4000" dirty="0">
                <a:solidFill>
                  <a:schemeClr val="tx1"/>
                </a:solidFill>
              </a:rPr>
              <a:t>term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38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475492"/>
              </p:ext>
            </p:extLst>
          </p:nvPr>
        </p:nvGraphicFramePr>
        <p:xfrm>
          <a:off x="350837" y="1593851"/>
          <a:ext cx="244316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118" name="Equation" r:id="rId4" imgW="698500" imgH="254000" progId="Equation.DSMT4">
                  <p:embed/>
                </p:oleObj>
              </mc:Choice>
              <mc:Fallback>
                <p:oleObj name="Equation" r:id="rId4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7" y="1593851"/>
                        <a:ext cx="2443163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388811"/>
              </p:ext>
            </p:extLst>
          </p:nvPr>
        </p:nvGraphicFramePr>
        <p:xfrm>
          <a:off x="292100" y="2565401"/>
          <a:ext cx="5773739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119" name="Equation" r:id="rId6" imgW="1651000" imgH="254000" progId="Equation.DSMT4">
                  <p:embed/>
                </p:oleObj>
              </mc:Choice>
              <mc:Fallback>
                <p:oleObj name="Equation" r:id="rId6" imgW="1651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2100" y="2565401"/>
                        <a:ext cx="5773739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9862759"/>
              </p:ext>
            </p:extLst>
          </p:nvPr>
        </p:nvGraphicFramePr>
        <p:xfrm>
          <a:off x="1254124" y="3467100"/>
          <a:ext cx="525844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120" name="Equation" r:id="rId8" imgW="1333500" imgH="482600" progId="Equation.DSMT4">
                  <p:embed/>
                </p:oleObj>
              </mc:Choice>
              <mc:Fallback>
                <p:oleObj name="Equation" r:id="rId8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54124" y="3467100"/>
                        <a:ext cx="5258445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983714" y="2559904"/>
            <a:ext cx="3160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rgbClr val="FF03E3"/>
                </a:solidFill>
                <a:latin typeface="Comic Sans MS" pitchFamily="66" charset="0"/>
              </a:rPr>
              <a:t>distribute</a:t>
            </a:r>
          </a:p>
        </p:txBody>
      </p:sp>
    </p:spTree>
    <p:extLst>
      <p:ext uri="{BB962C8B-B14F-4D97-AF65-F5344CB8AC3E}">
        <p14:creationId xmlns:p14="http://schemas.microsoft.com/office/powerpoint/2010/main" val="257591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Full DNF for an </a:t>
            </a:r>
            <a:r>
              <a:rPr lang="en-US" sz="4000" dirty="0">
                <a:solidFill>
                  <a:schemeClr val="accent5">
                    <a:lumMod val="50000"/>
                  </a:schemeClr>
                </a:solidFill>
              </a:rPr>
              <a:t>AND-</a:t>
            </a:r>
            <a:r>
              <a:rPr lang="en-US" sz="4000" dirty="0">
                <a:solidFill>
                  <a:schemeClr val="tx1"/>
                </a:solidFill>
              </a:rPr>
              <a:t>term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39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393404"/>
              </p:ext>
            </p:extLst>
          </p:nvPr>
        </p:nvGraphicFramePr>
        <p:xfrm>
          <a:off x="350837" y="1593851"/>
          <a:ext cx="244316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087" name="Equation" r:id="rId4" imgW="698500" imgH="254000" progId="Equation.DSMT4">
                  <p:embed/>
                </p:oleObj>
              </mc:Choice>
              <mc:Fallback>
                <p:oleObj name="Equation" r:id="rId4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7" y="1593851"/>
                        <a:ext cx="2443163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68022"/>
              </p:ext>
            </p:extLst>
          </p:nvPr>
        </p:nvGraphicFramePr>
        <p:xfrm>
          <a:off x="1254124" y="3467100"/>
          <a:ext cx="525844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088" name="Equation" r:id="rId6" imgW="1333500" imgH="482600" progId="Equation.DSMT4">
                  <p:embed/>
                </p:oleObj>
              </mc:Choice>
              <mc:Fallback>
                <p:oleObj name="Equation" r:id="rId6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54124" y="3467100"/>
                        <a:ext cx="5258445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ounded Rectangle 1"/>
          <p:cNvSpPr/>
          <p:nvPr/>
        </p:nvSpPr>
        <p:spPr bwMode="auto">
          <a:xfrm>
            <a:off x="762001" y="3340100"/>
            <a:ext cx="5930900" cy="2209800"/>
          </a:xfrm>
          <a:prstGeom prst="roundRect">
            <a:avLst/>
          </a:prstGeom>
          <a:noFill/>
          <a:ln w="38100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2601" y="3822700"/>
            <a:ext cx="180346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600" dirty="0">
                <a:solidFill>
                  <a:srgbClr val="C00000"/>
                </a:solidFill>
                <a:latin typeface="Comic Sans MS" pitchFamily="66" charset="0"/>
              </a:rPr>
              <a:t>Full!</a:t>
            </a:r>
          </a:p>
        </p:txBody>
      </p:sp>
    </p:spTree>
    <p:extLst>
      <p:ext uri="{BB962C8B-B14F-4D97-AF65-F5344CB8AC3E}">
        <p14:creationId xmlns:p14="http://schemas.microsoft.com/office/powerpoint/2010/main" val="19989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740" y="1577965"/>
            <a:ext cx="89852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dirty="0">
                <a:solidFill>
                  <a:srgbClr val="000000"/>
                </a:solidFill>
                <a:latin typeface="Comic Sans MS" pitchFamily="66" charset="0"/>
              </a:rPr>
              <a:t>and the rules are</a:t>
            </a:r>
          </a:p>
          <a:p>
            <a:r>
              <a:rPr lang="en-US" sz="6000" dirty="0">
                <a:solidFill>
                  <a:srgbClr val="FF03E3"/>
                </a:solidFill>
                <a:latin typeface="Comic Sans MS" pitchFamily="66" charset="0"/>
              </a:rPr>
              <a:t>complete</a:t>
            </a:r>
            <a:r>
              <a:rPr lang="en-US" sz="6000" dirty="0">
                <a:latin typeface="Comic Sans MS" pitchFamily="66" charset="0"/>
              </a:rPr>
              <a:t>:</a:t>
            </a:r>
          </a:p>
          <a:p>
            <a:pPr algn="l"/>
            <a:r>
              <a:rPr lang="en-US" sz="6000" dirty="0">
                <a:latin typeface="Comic Sans MS" pitchFamily="66" charset="0"/>
              </a:rPr>
              <a:t>if two formulas are </a:t>
            </a:r>
            <a:r>
              <a:rPr lang="en-US" sz="60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≡</a:t>
            </a:r>
            <a:r>
              <a:rPr lang="en-US" sz="6000" dirty="0">
                <a:solidFill>
                  <a:srgbClr val="000000"/>
                </a:solidFill>
                <a:latin typeface="Comic Sans MS" pitchFamily="66" charset="0"/>
              </a:rPr>
              <a:t>,</a:t>
            </a:r>
          </a:p>
          <a:p>
            <a:pPr algn="l"/>
            <a:r>
              <a:rPr lang="en-US" sz="6000" dirty="0">
                <a:solidFill>
                  <a:srgbClr val="000000"/>
                </a:solidFill>
                <a:latin typeface="Comic Sans MS" pitchFamily="66" charset="0"/>
              </a:rPr>
              <a:t>these rules can prove it.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9E9EE7D0-B3E0-564A-B5FE-1A8C7841A3EA}"/>
              </a:ext>
            </a:extLst>
          </p:cNvPr>
          <p:cNvSpPr txBox="1">
            <a:spLocks/>
          </p:cNvSpPr>
          <p:nvPr/>
        </p:nvSpPr>
        <p:spPr bwMode="auto">
          <a:xfrm>
            <a:off x="1661132" y="301254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4400" kern="0" dirty="0"/>
              <a:t>Proving Equivalence</a:t>
            </a:r>
          </a:p>
        </p:txBody>
      </p:sp>
    </p:spTree>
    <p:extLst>
      <p:ext uri="{BB962C8B-B14F-4D97-AF65-F5344CB8AC3E}">
        <p14:creationId xmlns:p14="http://schemas.microsoft.com/office/powerpoint/2010/main" val="250387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75053" y="355602"/>
            <a:ext cx="6911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solidFill>
                  <a:srgbClr val="FF03E3"/>
                </a:solidFill>
                <a:latin typeface="Comic Sans MS" pitchFamily="66" charset="0"/>
              </a:rPr>
              <a:t>Rearrangement </a:t>
            </a:r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rules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40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761431"/>
              </p:ext>
            </p:extLst>
          </p:nvPr>
        </p:nvGraphicFramePr>
        <p:xfrm>
          <a:off x="387351" y="1638301"/>
          <a:ext cx="81026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86" name="Equation" r:id="rId4" imgW="1600200" imgH="215900" progId="Equation.DSMT4">
                  <p:embed/>
                </p:oleObj>
              </mc:Choice>
              <mc:Fallback>
                <p:oleObj name="Equation" r:id="rId4" imgW="16002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7351" y="1638301"/>
                        <a:ext cx="8102600" cy="109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1599358"/>
              </p:ext>
            </p:extLst>
          </p:nvPr>
        </p:nvGraphicFramePr>
        <p:xfrm>
          <a:off x="952501" y="2684647"/>
          <a:ext cx="7073900" cy="231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87" name="Equation" r:id="rId6" imgW="1397000" imgH="457200" progId="Equation.DSMT4">
                  <p:embed/>
                </p:oleObj>
              </mc:Choice>
              <mc:Fallback>
                <p:oleObj name="Equation" r:id="rId6" imgW="1397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52501" y="2684647"/>
                        <a:ext cx="7073900" cy="2314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96960" y="4916336"/>
            <a:ext cx="66138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s-IS" sz="6600" dirty="0">
                <a:solidFill>
                  <a:srgbClr val="000000"/>
                </a:solidFill>
                <a:latin typeface="Comic Sans MS" pitchFamily="66" charset="0"/>
              </a:rPr>
              <a:t>…</a:t>
            </a:r>
            <a:r>
              <a:rPr lang="en-US" sz="6600" dirty="0">
                <a:solidFill>
                  <a:srgbClr val="800000"/>
                </a:solidFill>
                <a:latin typeface="Comic Sans MS" pitchFamily="66" charset="0"/>
              </a:rPr>
              <a:t>likewise</a:t>
            </a:r>
            <a:r>
              <a:rPr lang="en-US" sz="6600" dirty="0">
                <a:latin typeface="Comic Sans MS" pitchFamily="66" charset="0"/>
              </a:rPr>
              <a:t> for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OR</a:t>
            </a:r>
            <a:endParaRPr lang="en-US" sz="66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50724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r>
              <a:rPr lang="en-US" sz="4000" dirty="0">
                <a:solidFill>
                  <a:srgbClr val="C40025"/>
                </a:solidFill>
              </a:rPr>
              <a:t>example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41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7697962"/>
              </p:ext>
            </p:extLst>
          </p:nvPr>
        </p:nvGraphicFramePr>
        <p:xfrm>
          <a:off x="2003425" y="1225550"/>
          <a:ext cx="5273675" cy="1910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37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3425" y="1225550"/>
                        <a:ext cx="5273675" cy="1910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ounded Rectangle 12"/>
          <p:cNvSpPr/>
          <p:nvPr/>
        </p:nvSpPr>
        <p:spPr bwMode="auto">
          <a:xfrm>
            <a:off x="1511301" y="1181100"/>
            <a:ext cx="5930900" cy="2209800"/>
          </a:xfrm>
          <a:prstGeom prst="roundRect">
            <a:avLst/>
          </a:prstGeom>
          <a:noFill/>
          <a:ln w="38100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27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r>
              <a:rPr lang="en-US" sz="4000" dirty="0">
                <a:solidFill>
                  <a:srgbClr val="C40025"/>
                </a:solidFill>
              </a:rPr>
              <a:t>example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42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879284"/>
              </p:ext>
            </p:extLst>
          </p:nvPr>
        </p:nvGraphicFramePr>
        <p:xfrm>
          <a:off x="2003425" y="1225550"/>
          <a:ext cx="5273675" cy="1910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67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3425" y="1225550"/>
                        <a:ext cx="5273675" cy="1910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71977" y="2171700"/>
            <a:ext cx="1544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>
                <a:solidFill>
                  <a:srgbClr val="FF03E3"/>
                </a:solidFill>
                <a:latin typeface="Comic Sans MS" pitchFamily="66" charset="0"/>
              </a:rPr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200357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r>
              <a:rPr lang="en-US" sz="4000" dirty="0">
                <a:solidFill>
                  <a:srgbClr val="C40025"/>
                </a:solidFill>
              </a:rPr>
              <a:t>example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43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9585719"/>
              </p:ext>
            </p:extLst>
          </p:nvPr>
        </p:nvGraphicFramePr>
        <p:xfrm>
          <a:off x="2007460" y="1237314"/>
          <a:ext cx="5228131" cy="1894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98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7460" y="1237314"/>
                        <a:ext cx="5228131" cy="18940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132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1447800" y="86829"/>
            <a:ext cx="7543800" cy="1143000"/>
          </a:xfrm>
        </p:spPr>
        <p:txBody>
          <a:bodyPr/>
          <a:lstStyle/>
          <a:p>
            <a:r>
              <a:rPr lang="en-US" sz="3800" dirty="0">
                <a:solidFill>
                  <a:srgbClr val="BB0FAB"/>
                </a:solidFill>
              </a:rPr>
              <a:t>Sorted</a:t>
            </a:r>
            <a:r>
              <a:rPr lang="en-US" sz="3800" dirty="0"/>
              <a:t> Full DNF for </a:t>
            </a:r>
            <a:endParaRPr lang="en-US" sz="3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64536" y="6553201"/>
            <a:ext cx="187946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44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66419"/>
              </p:ext>
            </p:extLst>
          </p:nvPr>
        </p:nvGraphicFramePr>
        <p:xfrm>
          <a:off x="2003425" y="1225550"/>
          <a:ext cx="5273675" cy="1910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902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3425" y="1225550"/>
                        <a:ext cx="5273675" cy="1910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ounded Rectangle 12"/>
          <p:cNvSpPr/>
          <p:nvPr/>
        </p:nvSpPr>
        <p:spPr bwMode="auto">
          <a:xfrm>
            <a:off x="1511301" y="1181100"/>
            <a:ext cx="5930900" cy="2209800"/>
          </a:xfrm>
          <a:prstGeom prst="roundRect">
            <a:avLst/>
          </a:prstGeom>
          <a:noFill/>
          <a:ln w="38100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183114"/>
              </p:ext>
            </p:extLst>
          </p:nvPr>
        </p:nvGraphicFramePr>
        <p:xfrm>
          <a:off x="6397868" y="210165"/>
          <a:ext cx="244316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903" name="Equation" r:id="rId6" imgW="698500" imgH="254000" progId="Equation.DSMT4">
                  <p:embed/>
                </p:oleObj>
              </mc:Choice>
              <mc:Fallback>
                <p:oleObj name="Equation" r:id="rId6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97868" y="210165"/>
                        <a:ext cx="2443163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874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r>
              <a:rPr lang="en-US" sz="4000" dirty="0">
                <a:solidFill>
                  <a:srgbClr val="C40025"/>
                </a:solidFill>
              </a:rPr>
              <a:t>example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5914" y="1320800"/>
            <a:ext cx="85217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5400" dirty="0">
                <a:latin typeface="Comic Sans MS" pitchFamily="66" charset="0"/>
              </a:rPr>
              <a:t>same for </a:t>
            </a:r>
            <a:r>
              <a:rPr lang="en-US" sz="5400" dirty="0">
                <a:latin typeface="Comic Sans MS"/>
                <a:cs typeface="Comic Sans MS"/>
              </a:rPr>
              <a:t>each </a:t>
            </a:r>
            <a:r>
              <a:rPr lang="en-US" sz="4000" dirty="0">
                <a:solidFill>
                  <a:srgbClr val="E2E2FF">
                    <a:lumMod val="50000"/>
                  </a:srgbClr>
                </a:solidFill>
                <a:latin typeface="Comic Sans MS"/>
                <a:cs typeface="Comic Sans MS"/>
              </a:rPr>
              <a:t>AND</a:t>
            </a:r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-term,</a:t>
            </a:r>
          </a:p>
          <a:p>
            <a:pPr lvl="0" algn="l"/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 and </a:t>
            </a:r>
            <a:r>
              <a:rPr lang="en-US" sz="4000" dirty="0">
                <a:solidFill>
                  <a:srgbClr val="FF03E3"/>
                </a:solidFill>
                <a:latin typeface="Comic Sans MS"/>
                <a:cs typeface="Comic Sans MS"/>
              </a:rPr>
              <a:t>OR</a:t>
            </a:r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 them together:</a:t>
            </a:r>
            <a:r>
              <a:rPr lang="en-US" sz="5400" dirty="0">
                <a:latin typeface="Comic Sans MS" pitchFamily="66" charset="0"/>
              </a:rPr>
              <a:t>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792193"/>
              </p:ext>
            </p:extLst>
          </p:nvPr>
        </p:nvGraphicFramePr>
        <p:xfrm>
          <a:off x="820137" y="3282950"/>
          <a:ext cx="3172599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537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0137" y="3282950"/>
                        <a:ext cx="3172599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47514" y="3886793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03E3"/>
                </a:solidFill>
                <a:latin typeface="Comic Sans MS" pitchFamily="66" charset="0"/>
              </a:rPr>
              <a:t>OR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260829"/>
              </p:ext>
            </p:extLst>
          </p:nvPr>
        </p:nvGraphicFramePr>
        <p:xfrm>
          <a:off x="4736113" y="3340100"/>
          <a:ext cx="3172599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538" name="Equation" r:id="rId6" imgW="1333500" imgH="482600" progId="Equation.DSMT4">
                  <p:embed/>
                </p:oleObj>
              </mc:Choice>
              <mc:Fallback>
                <p:oleObj name="Equation" r:id="rId6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36113" y="3340100"/>
                        <a:ext cx="3172599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636780"/>
              </p:ext>
            </p:extLst>
          </p:nvPr>
        </p:nvGraphicFramePr>
        <p:xfrm>
          <a:off x="2909888" y="4721226"/>
          <a:ext cx="3262312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539" name="Equation" r:id="rId8" imgW="1371600" imgH="482600" progId="Equation.DSMT4">
                  <p:embed/>
                </p:oleObj>
              </mc:Choice>
              <mc:Fallback>
                <p:oleObj name="Equation" r:id="rId8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09888" y="4721226"/>
                        <a:ext cx="3262312" cy="1149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ounded Rectangle 13"/>
          <p:cNvSpPr/>
          <p:nvPr/>
        </p:nvSpPr>
        <p:spPr bwMode="auto">
          <a:xfrm>
            <a:off x="661716" y="3073400"/>
            <a:ext cx="3327400" cy="1460500"/>
          </a:xfrm>
          <a:prstGeom prst="roundRect">
            <a:avLst/>
          </a:prstGeom>
          <a:noFill/>
          <a:ln w="38100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78326" y="3907806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03E3"/>
                </a:solidFill>
                <a:latin typeface="Comic Sans MS" pitchFamily="66" charset="0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96954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2" animBg="1"/>
      <p:bldP spid="1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9210684"/>
              </p:ext>
            </p:extLst>
          </p:nvPr>
        </p:nvGraphicFramePr>
        <p:xfrm>
          <a:off x="2909888" y="4721226"/>
          <a:ext cx="3262312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949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09888" y="4721226"/>
                        <a:ext cx="3262312" cy="1149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r>
              <a:rPr lang="en-US" sz="4000" dirty="0">
                <a:solidFill>
                  <a:srgbClr val="C40025"/>
                </a:solidFill>
              </a:rPr>
              <a:t>example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46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6735459"/>
              </p:ext>
            </p:extLst>
          </p:nvPr>
        </p:nvGraphicFramePr>
        <p:xfrm>
          <a:off x="820137" y="3282950"/>
          <a:ext cx="3172599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950" name="Equation" r:id="rId6" imgW="1333500" imgH="482600" progId="Equation.DSMT4">
                  <p:embed/>
                </p:oleObj>
              </mc:Choice>
              <mc:Fallback>
                <p:oleObj name="Equation" r:id="rId6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0137" y="3282950"/>
                        <a:ext cx="3172599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47514" y="3886793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OR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89910"/>
              </p:ext>
            </p:extLst>
          </p:nvPr>
        </p:nvGraphicFramePr>
        <p:xfrm>
          <a:off x="4736113" y="3340100"/>
          <a:ext cx="3172599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951" name="Equation" r:id="rId8" imgW="1333500" imgH="482600" progId="Equation.DSMT4">
                  <p:embed/>
                </p:oleObj>
              </mc:Choice>
              <mc:Fallback>
                <p:oleObj name="Equation" r:id="rId8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36113" y="3340100"/>
                        <a:ext cx="3172599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778326" y="3907806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0863" y="1473202"/>
            <a:ext cx="805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5400" dirty="0">
                <a:solidFill>
                  <a:srgbClr val="FF03E3"/>
                </a:solidFill>
                <a:latin typeface="Comic Sans MS" pitchFamily="66" charset="0"/>
              </a:rPr>
              <a:t>simplify </a:t>
            </a:r>
            <a:r>
              <a:rPr lang="en-US" sz="5400" dirty="0">
                <a:latin typeface="Comic Sans MS" pitchFamily="66" charset="0"/>
              </a:rPr>
              <a:t>(duplicates) </a:t>
            </a:r>
          </a:p>
        </p:txBody>
      </p:sp>
    </p:spTree>
    <p:extLst>
      <p:ext uri="{BB962C8B-B14F-4D97-AF65-F5344CB8AC3E}">
        <p14:creationId xmlns:p14="http://schemas.microsoft.com/office/powerpoint/2010/main" val="412777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034269"/>
              </p:ext>
            </p:extLst>
          </p:nvPr>
        </p:nvGraphicFramePr>
        <p:xfrm>
          <a:off x="2909888" y="4721226"/>
          <a:ext cx="3262312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879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09888" y="4721226"/>
                        <a:ext cx="3262312" cy="1149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r>
              <a:rPr lang="en-US" sz="4000" dirty="0">
                <a:solidFill>
                  <a:srgbClr val="C40025"/>
                </a:solidFill>
              </a:rPr>
              <a:t>example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47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499438"/>
              </p:ext>
            </p:extLst>
          </p:nvPr>
        </p:nvGraphicFramePr>
        <p:xfrm>
          <a:off x="820137" y="3282950"/>
          <a:ext cx="3172599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880" name="Equation" r:id="rId6" imgW="1333500" imgH="482600" progId="Equation.DSMT4">
                  <p:embed/>
                </p:oleObj>
              </mc:Choice>
              <mc:Fallback>
                <p:oleObj name="Equation" r:id="rId6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0137" y="3282950"/>
                        <a:ext cx="3172599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47514" y="3886793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OR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0740439"/>
              </p:ext>
            </p:extLst>
          </p:nvPr>
        </p:nvGraphicFramePr>
        <p:xfrm>
          <a:off x="4736113" y="3340100"/>
          <a:ext cx="3172599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881" name="Equation" r:id="rId8" imgW="1333500" imgH="482600" progId="Equation.DSMT4">
                  <p:embed/>
                </p:oleObj>
              </mc:Choice>
              <mc:Fallback>
                <p:oleObj name="Equation" r:id="rId8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36113" y="3340100"/>
                        <a:ext cx="3172599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778326" y="3907806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0863" y="1473202"/>
            <a:ext cx="805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5400" dirty="0">
                <a:solidFill>
                  <a:srgbClr val="FF03E3"/>
                </a:solidFill>
                <a:latin typeface="Comic Sans MS" pitchFamily="66" charset="0"/>
              </a:rPr>
              <a:t>simplify </a:t>
            </a:r>
            <a:r>
              <a:rPr lang="en-US" sz="5400" dirty="0">
                <a:latin typeface="Comic Sans MS" pitchFamily="66" charset="0"/>
              </a:rPr>
              <a:t>(duplicates) </a:t>
            </a: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4730029" y="3516590"/>
            <a:ext cx="3108467" cy="195025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F8021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2868278" y="5485306"/>
            <a:ext cx="2824487" cy="240872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F8021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5583287" y="4915972"/>
            <a:ext cx="481696" cy="25182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F8021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3647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r>
              <a:rPr lang="en-US" sz="4000" dirty="0">
                <a:solidFill>
                  <a:srgbClr val="C40025"/>
                </a:solidFill>
              </a:rPr>
              <a:t>example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48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902168"/>
              </p:ext>
            </p:extLst>
          </p:nvPr>
        </p:nvGraphicFramePr>
        <p:xfrm>
          <a:off x="820137" y="3282950"/>
          <a:ext cx="3172599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045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0137" y="3282950"/>
                        <a:ext cx="3172599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47514" y="3886793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OR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741882"/>
              </p:ext>
            </p:extLst>
          </p:nvPr>
        </p:nvGraphicFramePr>
        <p:xfrm>
          <a:off x="4741321" y="3288041"/>
          <a:ext cx="2811463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046" name="Equation" r:id="rId6" imgW="1181100" imgH="508000" progId="Equation.DSMT4">
                  <p:embed/>
                </p:oleObj>
              </mc:Choice>
              <mc:Fallback>
                <p:oleObj name="Equation" r:id="rId6" imgW="11811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41321" y="3288041"/>
                        <a:ext cx="2811463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6723214"/>
              </p:ext>
            </p:extLst>
          </p:nvPr>
        </p:nvGraphicFramePr>
        <p:xfrm>
          <a:off x="2905405" y="4718964"/>
          <a:ext cx="2809875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047" name="Equation" r:id="rId8" imgW="1181100" imgH="254000" progId="Equation.DSMT4">
                  <p:embed/>
                </p:oleObj>
              </mc:Choice>
              <mc:Fallback>
                <p:oleObj name="Equation" r:id="rId8" imgW="11811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05405" y="4718964"/>
                        <a:ext cx="2809875" cy="60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778326" y="3907806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87848" y="1808703"/>
            <a:ext cx="68303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>
                <a:latin typeface="Comic Sans MS" pitchFamily="66" charset="0"/>
              </a:rPr>
              <a:t>also sort the </a:t>
            </a:r>
            <a:r>
              <a:rPr lang="en-US" sz="5400" dirty="0">
                <a:solidFill>
                  <a:srgbClr val="C40025"/>
                </a:solidFill>
                <a:latin typeface="Comic Sans MS" pitchFamily="66" charset="0"/>
              </a:rPr>
              <a:t>clauses</a:t>
            </a:r>
          </a:p>
        </p:txBody>
      </p:sp>
    </p:spTree>
    <p:extLst>
      <p:ext uri="{BB962C8B-B14F-4D97-AF65-F5344CB8AC3E}">
        <p14:creationId xmlns:p14="http://schemas.microsoft.com/office/powerpoint/2010/main" val="295159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8 -0.05136 L 0.13745 -0.21397 " pathEditMode="relative" ptsTypes="AA">
                                      <p:cBhvr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089E-6 -4.94795E-6 L -0.08279 -0.09854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8" y="-49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49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3144455"/>
              </p:ext>
            </p:extLst>
          </p:nvPr>
        </p:nvGraphicFramePr>
        <p:xfrm>
          <a:off x="327025" y="1943870"/>
          <a:ext cx="8497888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010" name="Equation" r:id="rId4" imgW="2679700" imgH="482600" progId="Equation.DSMT4">
                  <p:embed/>
                </p:oleObj>
              </mc:Choice>
              <mc:Fallback>
                <p:oleObj name="Equation" r:id="rId4" imgW="26797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7025" y="1943870"/>
                        <a:ext cx="8497888" cy="153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4"/>
          <p:cNvSpPr txBox="1">
            <a:spLocks/>
          </p:cNvSpPr>
          <p:nvPr/>
        </p:nvSpPr>
        <p:spPr bwMode="auto">
          <a:xfrm>
            <a:off x="2285488" y="3858307"/>
            <a:ext cx="6429955" cy="1208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6000" b="0" dirty="0"/>
              <a:t>Sorted </a:t>
            </a:r>
            <a:r>
              <a:rPr lang="en-US" sz="6000" b="0" dirty="0">
                <a:solidFill>
                  <a:srgbClr val="000000"/>
                </a:solidFill>
              </a:rPr>
              <a:t>Full DNF</a:t>
            </a:r>
          </a:p>
        </p:txBody>
      </p:sp>
      <p:sp useBgFill="1">
        <p:nvSpPr>
          <p:cNvPr id="5" name="TextBox 4"/>
          <p:cNvSpPr txBox="1"/>
          <p:nvPr/>
        </p:nvSpPr>
        <p:spPr>
          <a:xfrm>
            <a:off x="443364" y="3978788"/>
            <a:ext cx="1790462" cy="92333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sz="5400" dirty="0">
                <a:solidFill>
                  <a:srgbClr val="C40025"/>
                </a:solidFill>
                <a:latin typeface="Comic Sans MS" pitchFamily="66" charset="0"/>
              </a:rPr>
              <a:t>Done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179610" y="1898482"/>
            <a:ext cx="8736673" cy="1808703"/>
          </a:xfrm>
          <a:prstGeom prst="roundRect">
            <a:avLst/>
          </a:prstGeom>
          <a:noFill/>
          <a:ln w="47625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24501" y="384830"/>
            <a:ext cx="55628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b="1" dirty="0">
                <a:solidFill>
                  <a:srgbClr val="0000FF"/>
                </a:solidFill>
                <a:latin typeface="Comic Sans MS" pitchFamily="66" charset="0"/>
              </a:rPr>
              <a:t>Canonical</a:t>
            </a:r>
            <a:r>
              <a:rPr lang="en-US" sz="6000" b="1" dirty="0">
                <a:latin typeface="Comic Sans MS" pitchFamily="66" charset="0"/>
              </a:rPr>
              <a:t> DNF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1181" y="5182370"/>
            <a:ext cx="78511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>
                <a:latin typeface="Comic Sans MS" pitchFamily="66" charset="0"/>
              </a:rPr>
              <a:t>unique for each formula</a:t>
            </a:r>
          </a:p>
        </p:txBody>
      </p:sp>
    </p:spTree>
    <p:extLst>
      <p:ext uri="{BB962C8B-B14F-4D97-AF65-F5344CB8AC3E}">
        <p14:creationId xmlns:p14="http://schemas.microsoft.com/office/powerpoint/2010/main" val="104697831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 animBg="1"/>
      <p:bldP spid="2" grpId="0" animBg="1"/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Strategy: Convert to DNF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8" y="6553201"/>
            <a:ext cx="1810186" cy="276999"/>
          </a:xfrm>
        </p:spPr>
        <p:txBody>
          <a:bodyPr/>
          <a:lstStyle/>
          <a:p>
            <a:pPr>
              <a:defRPr/>
            </a:pPr>
            <a:r>
              <a:rPr lang="en-US"/>
              <a:t>propositional algebra.</a:t>
            </a:r>
            <a:fld id="{DB6F0ED6-FEF5-4C9C-B1CC-29B47EC66FA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2369" y="1346200"/>
            <a:ext cx="85749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latin typeface="Comic Sans MS" pitchFamily="66" charset="0"/>
              </a:rPr>
              <a:t>Come up with enough equivalence rules to convert any formula to an equivalent canonical DNF.</a:t>
            </a:r>
          </a:p>
        </p:txBody>
      </p:sp>
    </p:spTree>
    <p:extLst>
      <p:ext uri="{BB962C8B-B14F-4D97-AF65-F5344CB8AC3E}">
        <p14:creationId xmlns:p14="http://schemas.microsoft.com/office/powerpoint/2010/main" val="204585871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0253" y="1524310"/>
            <a:ext cx="8142803" cy="3863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err="1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Thm</a:t>
            </a:r>
            <a:r>
              <a:rPr lang="en-US" sz="5400" dirty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. </a:t>
            </a:r>
            <a:r>
              <a:rPr lang="en-US" sz="6000" dirty="0">
                <a:solidFill>
                  <a:srgbClr val="000000"/>
                </a:solidFill>
                <a:latin typeface="Comic Sans MS" pitchFamily="66" charset="0"/>
              </a:rPr>
              <a:t>These rules are </a:t>
            </a:r>
            <a:r>
              <a:rPr lang="en-US" sz="6000" dirty="0">
                <a:solidFill>
                  <a:srgbClr val="FF03E3"/>
                </a:solidFill>
                <a:latin typeface="Comic Sans MS" pitchFamily="66" charset="0"/>
              </a:rPr>
              <a:t>complete</a:t>
            </a:r>
            <a:r>
              <a:rPr lang="en-US" sz="6000" dirty="0">
                <a:latin typeface="Comic Sans MS" pitchFamily="66" charset="0"/>
              </a:rPr>
              <a:t>:</a:t>
            </a:r>
            <a:r>
              <a:rPr lang="en-US" sz="6000" dirty="0">
                <a:solidFill>
                  <a:srgbClr val="FF03E3"/>
                </a:solidFill>
                <a:latin typeface="Comic Sans MS" pitchFamily="66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if two formulas are </a:t>
            </a:r>
            <a:r>
              <a:rPr lang="en-US" sz="60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≡</a:t>
            </a:r>
            <a:r>
              <a:rPr lang="en-US" sz="6000" dirty="0">
                <a:solidFill>
                  <a:srgbClr val="000000"/>
                </a:solidFill>
                <a:latin typeface="Comic Sans MS" pitchFamily="66" charset="0"/>
              </a:rPr>
              <a:t>, these rules can prove it.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r>
              <a:rPr lang="en-US" sz="4000" dirty="0"/>
              <a:t>Algebra for Equivalence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13504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243" y="1847841"/>
            <a:ext cx="898524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Because two formulas are</a:t>
            </a:r>
          </a:p>
          <a:p>
            <a:pPr algn="l"/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equivalent 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r>
              <a:rPr lang="en-US" sz="4000" dirty="0"/>
              <a:t>Algebra for Equivalence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11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243" y="1847841"/>
            <a:ext cx="89852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Because two formulas are</a:t>
            </a:r>
          </a:p>
          <a:p>
            <a:pPr algn="l"/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equivalent </a:t>
            </a:r>
            <a:r>
              <a:rPr lang="en-US" sz="5400" dirty="0" err="1">
                <a:solidFill>
                  <a:srgbClr val="000000"/>
                </a:solidFill>
                <a:latin typeface="Comic Sans MS" pitchFamily="66" charset="0"/>
              </a:rPr>
              <a:t>iff</a:t>
            </a:r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 have same truth table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r>
              <a:rPr lang="en-US" sz="4000" dirty="0"/>
              <a:t>Algebra for Equivalence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32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243" y="1847841"/>
            <a:ext cx="89852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Because two formulas are</a:t>
            </a:r>
          </a:p>
          <a:p>
            <a:pPr algn="l"/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equivalent </a:t>
            </a:r>
            <a:r>
              <a:rPr lang="en-US" sz="5400" dirty="0" err="1">
                <a:solidFill>
                  <a:srgbClr val="000000"/>
                </a:solidFill>
                <a:latin typeface="Comic Sans MS" pitchFamily="66" charset="0"/>
              </a:rPr>
              <a:t>iff</a:t>
            </a:r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 have same truth table </a:t>
            </a:r>
            <a:r>
              <a:rPr lang="en-US" sz="5400" dirty="0" err="1">
                <a:solidFill>
                  <a:srgbClr val="000000"/>
                </a:solidFill>
                <a:latin typeface="Comic Sans MS" pitchFamily="66" charset="0"/>
              </a:rPr>
              <a:t>iff</a:t>
            </a:r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 have same</a:t>
            </a:r>
          </a:p>
          <a:p>
            <a:pPr algn="l"/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canonical DNF.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r>
              <a:rPr lang="en-US" sz="4000" dirty="0"/>
              <a:t>Algebra for Equivalence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76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7064" y="1308101"/>
            <a:ext cx="79708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latin typeface="Comic Sans MS" pitchFamily="66" charset="0"/>
              </a:rPr>
              <a:t>Algebraic proofs </a:t>
            </a:r>
            <a:r>
              <a:rPr lang="en-US" sz="5400" dirty="0">
                <a:solidFill>
                  <a:srgbClr val="FF03E3"/>
                </a:solidFill>
                <a:latin typeface="Comic Sans MS" pitchFamily="66" charset="0"/>
              </a:rPr>
              <a:t>in general</a:t>
            </a:r>
            <a:r>
              <a:rPr lang="en-US" sz="5400" dirty="0">
                <a:latin typeface="Comic Sans MS" pitchFamily="66" charset="0"/>
              </a:rPr>
              <a:t> don’t beat truth tables.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49477" y="325438"/>
            <a:ext cx="6227299" cy="1058862"/>
          </a:xfrm>
        </p:spPr>
        <p:txBody>
          <a:bodyPr/>
          <a:lstStyle/>
          <a:p>
            <a:r>
              <a:rPr lang="en-US" sz="3600" dirty="0"/>
              <a:t>Validity Checking still hard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64536" y="6553201"/>
            <a:ext cx="187946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27048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7064" y="1308101"/>
            <a:ext cx="797083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latin typeface="Comic Sans MS" pitchFamily="66" charset="0"/>
              </a:rPr>
              <a:t>Algebraic proofs in general don’t beat truth tables.  The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canonical</a:t>
            </a:r>
          </a:p>
          <a:p>
            <a:pPr algn="l"/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DNF</a:t>
            </a:r>
            <a:r>
              <a:rPr lang="en-US" sz="5400" dirty="0">
                <a:latin typeface="Comic Sans MS" pitchFamily="66" charset="0"/>
              </a:rPr>
              <a:t> is just a </a:t>
            </a:r>
            <a:r>
              <a:rPr lang="en-US" sz="5400" dirty="0">
                <a:solidFill>
                  <a:srgbClr val="FF03E3"/>
                </a:solidFill>
                <a:latin typeface="Comic Sans MS" pitchFamily="66" charset="0"/>
              </a:rPr>
              <a:t>copy of the truth table</a:t>
            </a:r>
            <a:r>
              <a:rPr lang="en-US" sz="5400" dirty="0">
                <a:latin typeface="Comic Sans MS" pitchFamily="66" charset="0"/>
              </a:rPr>
              <a:t> as an </a:t>
            </a:r>
            <a:r>
              <a:rPr lang="en-US" sz="5400" dirty="0">
                <a:solidFill>
                  <a:schemeClr val="tx2"/>
                </a:solidFill>
                <a:latin typeface="Comic Sans MS" pitchFamily="66" charset="0"/>
              </a:rPr>
              <a:t>algebraic formula.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049477" y="325438"/>
            <a:ext cx="6227299" cy="1058862"/>
          </a:xfrm>
        </p:spPr>
        <p:txBody>
          <a:bodyPr/>
          <a:lstStyle/>
          <a:p>
            <a:r>
              <a:rPr lang="en-US" sz="3600" dirty="0"/>
              <a:t>Validity Checking still hard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9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7064" y="1308101"/>
            <a:ext cx="79708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latin typeface="Comic Sans MS" pitchFamily="66" charset="0"/>
              </a:rPr>
              <a:t>Algebraic proofs </a:t>
            </a:r>
            <a:r>
              <a:rPr lang="en-US" sz="5400" dirty="0">
                <a:solidFill>
                  <a:srgbClr val="FF03E3"/>
                </a:solidFill>
                <a:latin typeface="Comic Sans MS" pitchFamily="66" charset="0"/>
              </a:rPr>
              <a:t>in general</a:t>
            </a:r>
            <a:r>
              <a:rPr lang="en-US" sz="5400" dirty="0">
                <a:latin typeface="Comic Sans MS" pitchFamily="66" charset="0"/>
              </a:rPr>
              <a:t> don’t beat truth tables.  </a:t>
            </a:r>
            <a:r>
              <a:rPr lang="en-US" sz="5400" dirty="0">
                <a:solidFill>
                  <a:srgbClr val="F90B1C"/>
                </a:solidFill>
                <a:latin typeface="Comic Sans MS" pitchFamily="66" charset="0"/>
              </a:rPr>
              <a:t>No efficient method</a:t>
            </a:r>
            <a:r>
              <a:rPr lang="en-US" sz="5400" dirty="0">
                <a:solidFill>
                  <a:srgbClr val="0000F1"/>
                </a:solidFill>
                <a:latin typeface="Comic Sans MS" pitchFamily="66" charset="0"/>
              </a:rPr>
              <a:t> known for equivalence or </a:t>
            </a:r>
            <a:r>
              <a:rPr lang="en-US" sz="5400">
                <a:solidFill>
                  <a:srgbClr val="0000F1"/>
                </a:solidFill>
                <a:latin typeface="Comic Sans MS" pitchFamily="66" charset="0"/>
              </a:rPr>
              <a:t>validity. 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049477" y="325438"/>
            <a:ext cx="6227299" cy="1058862"/>
          </a:xfrm>
        </p:spPr>
        <p:txBody>
          <a:bodyPr/>
          <a:lstStyle/>
          <a:p>
            <a:r>
              <a:rPr lang="en-US" sz="3600" dirty="0"/>
              <a:t>Validity Checking still hard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40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Strategy: Convert to DNF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8" y="6553201"/>
            <a:ext cx="1810186" cy="276999"/>
          </a:xfrm>
        </p:spPr>
        <p:txBody>
          <a:bodyPr/>
          <a:lstStyle/>
          <a:p>
            <a:pPr>
              <a:defRPr/>
            </a:pPr>
            <a:r>
              <a:rPr lang="en-US"/>
              <a:t>propositional algebra.</a:t>
            </a:r>
            <a:fld id="{DB6F0ED6-FEF5-4C9C-B1CC-29B47EC66FA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2369" y="1346201"/>
            <a:ext cx="85749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latin typeface="Comic Sans MS" pitchFamily="66" charset="0"/>
              </a:rPr>
              <a:t>Come up with enough equivalence rules to convert any formula to an equivalent canonical DNF.  Two formulas are </a:t>
            </a:r>
            <a:r>
              <a:rPr lang="en-US" sz="4800" dirty="0" err="1">
                <a:latin typeface="Comic Sans MS" pitchFamily="66" charset="0"/>
              </a:rPr>
              <a:t>equiv</a:t>
            </a:r>
            <a:r>
              <a:rPr lang="en-US" sz="4800" dirty="0">
                <a:latin typeface="Comic Sans MS" pitchFamily="66" charset="0"/>
              </a:rPr>
              <a:t> when convert to same canonical DNF.</a:t>
            </a:r>
          </a:p>
        </p:txBody>
      </p:sp>
    </p:spTree>
    <p:extLst>
      <p:ext uri="{BB962C8B-B14F-4D97-AF65-F5344CB8AC3E}">
        <p14:creationId xmlns:p14="http://schemas.microsoft.com/office/powerpoint/2010/main" val="27924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5614" y="1270000"/>
            <a:ext cx="8267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Rules for </a:t>
            </a:r>
            <a:r>
              <a:rPr lang="en-US" sz="4000" dirty="0">
                <a:solidFill>
                  <a:srgbClr val="FF03E3"/>
                </a:solidFill>
                <a:latin typeface="Comic Sans MS" pitchFamily="66" charset="0"/>
              </a:rPr>
              <a:t>XOR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 </a:t>
            </a:r>
            <a:r>
              <a:rPr lang="en-US" sz="4000" dirty="0">
                <a:solidFill>
                  <a:srgbClr val="FF03E3"/>
                </a:solidFill>
                <a:latin typeface="Comic Sans MS" pitchFamily="66" charset="0"/>
              </a:rPr>
              <a:t>IMPLIES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r>
              <a:rPr lang="en-US" sz="4000" dirty="0"/>
              <a:t>Algebra for Equivalence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1"/>
            <a:ext cx="181018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726815"/>
              </p:ext>
            </p:extLst>
          </p:nvPr>
        </p:nvGraphicFramePr>
        <p:xfrm>
          <a:off x="5397501" y="40640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76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97501" y="40640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576364"/>
              </p:ext>
            </p:extLst>
          </p:nvPr>
        </p:nvGraphicFramePr>
        <p:xfrm>
          <a:off x="481014" y="2393950"/>
          <a:ext cx="7837487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77" name="Equation" r:id="rId6" imgW="2044700" imgH="228600" progId="Equation.DSMT4">
                  <p:embed/>
                </p:oleObj>
              </mc:Choice>
              <mc:Fallback>
                <p:oleObj name="Equation" r:id="rId6" imgW="20447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1014" y="2393950"/>
                        <a:ext cx="7837487" cy="87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95300" y="5377576"/>
            <a:ext cx="820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latin typeface="Comic Sans MS" pitchFamily="66" charset="0"/>
              </a:rPr>
              <a:t>Just leaves </a:t>
            </a:r>
            <a:r>
              <a:rPr lang="en-US" sz="4400" dirty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AND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 OR</a:t>
            </a:r>
            <a:r>
              <a:rPr lang="en-US" sz="4400" dirty="0">
                <a:solidFill>
                  <a:srgbClr val="000000"/>
                </a:solidFill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 NOT</a:t>
            </a:r>
            <a:endParaRPr lang="en-US" sz="4400" dirty="0">
              <a:latin typeface="Comic Sans MS" pitchFamily="66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639958"/>
              </p:ext>
            </p:extLst>
          </p:nvPr>
        </p:nvGraphicFramePr>
        <p:xfrm>
          <a:off x="515144" y="3238500"/>
          <a:ext cx="8275637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78" name="Equation" r:id="rId8" imgW="2159000" imgH="457200" progId="Equation.DSMT4">
                  <p:embed/>
                </p:oleObj>
              </mc:Choice>
              <mc:Fallback>
                <p:oleObj name="Equation" r:id="rId8" imgW="2159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5144" y="3238500"/>
                        <a:ext cx="8275637" cy="175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61955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4483" y="1320801"/>
            <a:ext cx="5729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solidFill>
                  <a:srgbClr val="FF03E3"/>
                </a:solidFill>
                <a:latin typeface="Comic Sans MS" pitchFamily="66" charset="0"/>
              </a:rPr>
              <a:t>Double Negation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r>
              <a:rPr lang="en-US" sz="4000" dirty="0"/>
              <a:t>Algebra for Equivalence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1"/>
            <a:ext cx="181018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9183914"/>
              </p:ext>
            </p:extLst>
          </p:nvPr>
        </p:nvGraphicFramePr>
        <p:xfrm>
          <a:off x="1090751" y="2590801"/>
          <a:ext cx="7099024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" name="Equation" r:id="rId4" imgW="1295400" imgH="228600" progId="Equation.DSMT4">
                  <p:embed/>
                </p:oleObj>
              </mc:Choice>
              <mc:Fallback>
                <p:oleObj name="Equation" r:id="rId4" imgW="1295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90751" y="2590801"/>
                        <a:ext cx="7099024" cy="1252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9065415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92201" y="1308100"/>
            <a:ext cx="7162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err="1">
                <a:solidFill>
                  <a:srgbClr val="FF03E3"/>
                </a:solidFill>
                <a:latin typeface="Comic Sans MS" pitchFamily="66" charset="0"/>
              </a:rPr>
              <a:t>DeMorgan’s</a:t>
            </a:r>
            <a:r>
              <a:rPr lang="en-US" sz="5400" dirty="0">
                <a:solidFill>
                  <a:srgbClr val="FF03E3"/>
                </a:solidFill>
                <a:latin typeface="Comic Sans MS" pitchFamily="66" charset="0"/>
              </a:rPr>
              <a:t> law </a:t>
            </a:r>
            <a:r>
              <a:rPr lang="en-US" sz="5400" dirty="0">
                <a:solidFill>
                  <a:srgbClr val="0000F1"/>
                </a:solidFill>
                <a:latin typeface="Comic Sans MS" pitchFamily="66" charset="0"/>
              </a:rPr>
              <a:t>-</a:t>
            </a:r>
            <a:r>
              <a:rPr lang="en-US" sz="4400" dirty="0">
                <a:solidFill>
                  <a:srgbClr val="0000F1"/>
                </a:solidFill>
                <a:latin typeface="Comic Sans MS" pitchFamily="66" charset="0"/>
              </a:rPr>
              <a:t>AND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r>
              <a:rPr lang="en-US" sz="4000" dirty="0"/>
              <a:t>Algebra for Equivalence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1"/>
            <a:ext cx="181018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750218"/>
              </p:ext>
            </p:extLst>
          </p:nvPr>
        </p:nvGraphicFramePr>
        <p:xfrm>
          <a:off x="1128713" y="2387601"/>
          <a:ext cx="6640512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036" name="Equation" r:id="rId4" imgW="1498600" imgH="457200" progId="Equation.DSMT4">
                  <p:embed/>
                </p:oleObj>
              </mc:Choice>
              <mc:Fallback>
                <p:oleObj name="Equation" r:id="rId4" imgW="14986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28713" y="2387601"/>
                        <a:ext cx="6640512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210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9996</TotalTime>
  <Words>794</Words>
  <Application>Microsoft Macintosh PowerPoint</Application>
  <PresentationFormat>On-screen Show (4:3)</PresentationFormat>
  <Paragraphs>239</Paragraphs>
  <Slides>56</Slides>
  <Notes>54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60" baseType="lpstr">
      <vt:lpstr>6.042 Lecture Template</vt:lpstr>
      <vt:lpstr>1_6.042 Lecture Template</vt:lpstr>
      <vt:lpstr>Equation</vt:lpstr>
      <vt:lpstr>MathType 6.0 Equation</vt:lpstr>
      <vt:lpstr>Propositional Algebra</vt:lpstr>
      <vt:lpstr>PowerPoint Presentation</vt:lpstr>
      <vt:lpstr>PowerPoint Presentation</vt:lpstr>
      <vt:lpstr>PowerPoint Presentation</vt:lpstr>
      <vt:lpstr>Strategy: Convert to DNF</vt:lpstr>
      <vt:lpstr>Strategy: Convert to DNF</vt:lpstr>
      <vt:lpstr>Algebra for Equivalence</vt:lpstr>
      <vt:lpstr>Algebra for Equivalence</vt:lpstr>
      <vt:lpstr>Algebra for Equivalence</vt:lpstr>
      <vt:lpstr>Algebra for Equivalence</vt:lpstr>
      <vt:lpstr>converting to a sum of products</vt:lpstr>
      <vt:lpstr>move NOTs down to literals</vt:lpstr>
      <vt:lpstr>move NOTs down to literals</vt:lpstr>
      <vt:lpstr>move NOTs down to literals</vt:lpstr>
      <vt:lpstr>move NOTs down to literals</vt:lpstr>
      <vt:lpstr>move NOTs down to literals</vt:lpstr>
      <vt:lpstr>move NOTs down to literals</vt:lpstr>
      <vt:lpstr>move NOTs down to literals</vt:lpstr>
      <vt:lpstr>move NOTs down to literals</vt:lpstr>
      <vt:lpstr>Algebra for Equivalence</vt:lpstr>
      <vt:lpstr>Algebra for Equivalence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PowerPoint Presentation</vt:lpstr>
      <vt:lpstr>PowerPoint Presentation</vt:lpstr>
      <vt:lpstr>example</vt:lpstr>
      <vt:lpstr>example</vt:lpstr>
      <vt:lpstr>example</vt:lpstr>
      <vt:lpstr>example</vt:lpstr>
      <vt:lpstr>PowerPoint Presentation</vt:lpstr>
      <vt:lpstr>Full DNF for an AND-term</vt:lpstr>
      <vt:lpstr>Full DNF for an AND-term</vt:lpstr>
      <vt:lpstr>Full DNF for an AND-term</vt:lpstr>
      <vt:lpstr>PowerPoint Presentation</vt:lpstr>
      <vt:lpstr>example</vt:lpstr>
      <vt:lpstr>example</vt:lpstr>
      <vt:lpstr>example</vt:lpstr>
      <vt:lpstr>Sorted Full DNF for </vt:lpstr>
      <vt:lpstr>example</vt:lpstr>
      <vt:lpstr>example</vt:lpstr>
      <vt:lpstr>example</vt:lpstr>
      <vt:lpstr>example</vt:lpstr>
      <vt:lpstr>PowerPoint Presentation</vt:lpstr>
      <vt:lpstr>Algebra for Equivalence</vt:lpstr>
      <vt:lpstr>Algebra for Equivalence</vt:lpstr>
      <vt:lpstr>Algebra for Equivalence</vt:lpstr>
      <vt:lpstr>Algebra for Equivalence</vt:lpstr>
      <vt:lpstr>Validity Checking still hard</vt:lpstr>
      <vt:lpstr>Validity Checking still hard</vt:lpstr>
      <vt:lpstr>Validity Checking still hard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Meyer</cp:lastModifiedBy>
  <cp:revision>828</cp:revision>
  <cp:lastPrinted>2018-04-12T20:38:55Z</cp:lastPrinted>
  <dcterms:created xsi:type="dcterms:W3CDTF">2011-02-09T15:01:58Z</dcterms:created>
  <dcterms:modified xsi:type="dcterms:W3CDTF">2018-04-12T20:39:23Z</dcterms:modified>
</cp:coreProperties>
</file>