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7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8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9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oleObject10.bin" ContentType="application/vnd.openxmlformats-officedocument.oleObject"/>
  <Override PartName="/ppt/notesSlides/notesSlide31.xml" ContentType="application/vnd.openxmlformats-officedocument.presentationml.notesSlide+xml"/>
  <Override PartName="/ppt/embeddings/oleObject11.bin" ContentType="application/vnd.openxmlformats-officedocument.oleObject"/>
  <Override PartName="/ppt/notesSlides/notesSlide32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33.xml" ContentType="application/vnd.openxmlformats-officedocument.presentationml.notesSlide+xml"/>
  <Override PartName="/ppt/embeddings/oleObject14.bin" ContentType="application/vnd.openxmlformats-officedocument.oleObject"/>
  <Override PartName="/ppt/notesSlides/notesSlide34.xml" ContentType="application/vnd.openxmlformats-officedocument.presentationml.notesSlide+xml"/>
  <Override PartName="/ppt/embeddings/oleObject15.bin" ContentType="application/vnd.openxmlformats-officedocument.oleObject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embeddings/oleObject16.bin" ContentType="application/vnd.openxmlformats-officedocument.oleObject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embeddings/oleObject17.bin" ContentType="application/vnd.openxmlformats-officedocument.oleObject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8" r:id="rId9"/>
    <p:sldId id="367" r:id="rId10"/>
    <p:sldId id="368" r:id="rId11"/>
    <p:sldId id="265" r:id="rId12"/>
    <p:sldId id="267" r:id="rId13"/>
    <p:sldId id="268" r:id="rId14"/>
    <p:sldId id="292" r:id="rId15"/>
    <p:sldId id="269" r:id="rId16"/>
    <p:sldId id="270" r:id="rId17"/>
    <p:sldId id="274" r:id="rId18"/>
    <p:sldId id="271" r:id="rId19"/>
    <p:sldId id="272" r:id="rId20"/>
    <p:sldId id="293" r:id="rId21"/>
    <p:sldId id="290" r:id="rId22"/>
    <p:sldId id="360" r:id="rId23"/>
    <p:sldId id="276" r:id="rId24"/>
    <p:sldId id="275" r:id="rId25"/>
    <p:sldId id="364" r:id="rId26"/>
    <p:sldId id="289" r:id="rId27"/>
    <p:sldId id="286" r:id="rId28"/>
    <p:sldId id="277" r:id="rId29"/>
    <p:sldId id="294" r:id="rId30"/>
    <p:sldId id="369" r:id="rId31"/>
    <p:sldId id="374" r:id="rId32"/>
    <p:sldId id="370" r:id="rId33"/>
    <p:sldId id="296" r:id="rId34"/>
    <p:sldId id="297" r:id="rId35"/>
    <p:sldId id="301" r:id="rId36"/>
    <p:sldId id="278" r:id="rId37"/>
    <p:sldId id="300" r:id="rId38"/>
    <p:sldId id="291" r:id="rId39"/>
    <p:sldId id="279" r:id="rId40"/>
    <p:sldId id="359" r:id="rId41"/>
    <p:sldId id="371" r:id="rId42"/>
    <p:sldId id="372" r:id="rId43"/>
    <p:sldId id="373" r:id="rId44"/>
    <p:sldId id="285" r:id="rId4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66" autoAdjust="0"/>
    <p:restoredTop sz="94697" autoAdjust="0"/>
  </p:normalViewPr>
  <p:slideViewPr>
    <p:cSldViewPr snapToGrid="0" showGuides="1">
      <p:cViewPr>
        <p:scale>
          <a:sx n="100" d="100"/>
          <a:sy n="100" d="100"/>
        </p:scale>
        <p:origin x="-1344" y="-216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9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7FE79-D4CA-4A6F-8E29-E7A9A7FF7F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  <p:sp>
        <p:nvSpPr>
          <p:cNvPr id="46085" name="Footer Placeholder 3"/>
          <p:cNvSpPr txBox="1">
            <a:spLocks noGrp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endParaRPr lang="en-US" sz="1300"/>
          </a:p>
        </p:txBody>
      </p:sp>
      <p:sp>
        <p:nvSpPr>
          <p:cNvPr id="46086" name="Slide Number Placeholder 4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/>
            <a:fld id="{2F2BB929-5D2C-479D-8F78-EB400394B9FB}" type="slidenum">
              <a:rPr lang="en-US" sz="1300"/>
              <a:pPr algn="r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FA44C9-DEE3-4123-B243-27C2B35E23E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6D73D-881C-4C15-8768-B3D24FF458C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4B10E-C470-4F74-AF4E-ADF6072E4C6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4EE01B-AE1E-47AD-AE80-63840EE1615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F31704-E9D8-41B1-82B1-E420A120367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88D4F-2887-4794-93DE-00404A66AB3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770B3-82EB-47F0-8AE9-DEF535E9EF4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35062-BF6C-44D4-86C9-B8FAF2EE28D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770B3-82EB-47F0-8AE9-DEF535E9EF4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5F964-877D-4E0C-8F3A-875E866A06BA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5AFAC-17F1-45BC-A07D-9B04D5AC45E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5B505-F088-4430-974F-2AC4B1C187A3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5B505-F088-4430-974F-2AC4B1C187A3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6FE24-3DBC-4537-A4B5-6A3050A6E04A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358DA-6D36-4924-98C4-87E7A62A18E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65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65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480E2-8651-40C1-B1F4-6F2CB3632D1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93040-C9BB-4244-A038-D6243EFD48E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E1EC8-93AE-4827-A095-28410727E45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F02B9-50A4-44CF-82CB-DCD8E445C1AE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58E70-3EA5-46FB-B03F-50B57ABFC75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753CE-C8AA-4191-95F4-567722EC1BFB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EF558-0D7D-4CD5-B512-C290E9305AB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377C33-B589-47FA-BBE9-8332920E388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BE8130-4383-4706-B13E-8AF1C61CFF8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BF80F45E-FB96-45E0-92FC-8BB2C64970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03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887682" y="6515101"/>
            <a:ext cx="3436918" cy="342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December 5,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9" r:id="rId4"/>
    <p:sldLayoutId id="2147483810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1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E4635AA4-CD52-4E2F-88C8-055AD69B0D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611313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latin typeface="Comic Sans MS" pitchFamily="66" charset="0"/>
              </a:rPr>
              <a:t>Mathematics for Computer Science</a:t>
            </a:r>
            <a:r>
              <a:rPr lang="en-US" sz="3600" b="1" i="1">
                <a:latin typeface="Comic Sans MS" pitchFamily="66" charset="0"/>
              </a:rPr>
              <a:t/>
            </a:r>
            <a:br>
              <a:rPr lang="en-US" sz="3600" b="1" i="1"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>
                <a:latin typeface="Comic Sans MS" pitchFamily="66" charset="0"/>
              </a:rPr>
              <a:t>Introduction to Random Variables</a:t>
            </a:r>
            <a:endParaRPr lang="en-US" sz="1200" b="1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6998" y="1219200"/>
            <a:ext cx="8841153" cy="4515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Pr{Team 2 wins}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endParaRPr lang="en-US" sz="4800" dirty="0" smtClean="0">
              <a:latin typeface="Comic Sans MS"/>
              <a:cs typeface="Comic Sans MS"/>
              <a:sym typeface="Euclid Symbol" pitchFamily="18" charset="2"/>
            </a:endParaRP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16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7886A709-CED2-48A3-8616-B2655C008EC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1046163" y="3887788"/>
          <a:ext cx="7073900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17" name="Equation" r:id="rId6" imgW="1447560" imgH="482400" progId="Equation.DSMT4">
                  <p:embed/>
                </p:oleObj>
              </mc:Choice>
              <mc:Fallback>
                <p:oleObj name="Equation" r:id="rId6" imgW="1447560" imgH="4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3887788"/>
                        <a:ext cx="7073900" cy="235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601D9D26-416F-483A-A5D6-37381C6E50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2133600"/>
            <a:ext cx="7924800" cy="2590800"/>
          </a:xfrm>
        </p:spPr>
        <p:txBody>
          <a:bodyPr/>
          <a:lstStyle/>
          <a:p>
            <a:pPr algn="ctr" eaLnBrk="1" hangingPunct="1"/>
            <a:r>
              <a:rPr lang="en-US" sz="6000" dirty="0" smtClean="0"/>
              <a:t>Does not matter what Team 1 does!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1524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of Team 2 Strategy</a:t>
            </a:r>
            <a:endParaRPr lang="en-US" sz="40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B48ABEAC-C0A2-414D-A2EC-7337A3B2DB5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6675" y="225425"/>
            <a:ext cx="6454775" cy="76358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6600"/>
                </a:solidFill>
              </a:rPr>
              <a:t>Team 1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Strategy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98450" y="1530350"/>
            <a:ext cx="855027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latin typeface="Comic Sans MS" pitchFamily="66" charset="0"/>
              </a:rPr>
              <a:t>…&amp;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Team 1</a:t>
            </a:r>
            <a:r>
              <a:rPr lang="en-US" sz="6000" dirty="0">
                <a:latin typeface="Comic Sans MS" pitchFamily="66" charset="0"/>
              </a:rPr>
              <a:t> can play so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0000CC"/>
                </a:solidFill>
                <a:latin typeface="Comic Sans MS" pitchFamily="66" charset="0"/>
              </a:rPr>
              <a:t>  </a:t>
            </a:r>
            <a:r>
              <a:rPr lang="en-US" sz="6000" dirty="0">
                <a:latin typeface="Comic Sans MS" pitchFamily="66" charset="0"/>
              </a:rPr>
              <a:t>Pr{Team 2 wins}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6000" b="1" dirty="0" smtClean="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whatever </a:t>
            </a:r>
            <a:r>
              <a:rPr lang="en-US" sz="6000" dirty="0">
                <a:latin typeface="Comic Sans MS" pitchFamily="66" charset="0"/>
                <a:sym typeface="Symbol" pitchFamily="18" charset="2"/>
              </a:rPr>
              <a:t>Team 2 does</a:t>
            </a:r>
            <a:endParaRPr lang="en-US" sz="6000" dirty="0"/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7658445" y="2533523"/>
          <a:ext cx="812800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4" imgW="190440" imgH="431640" progId="Equation.DSMT4">
                  <p:embed/>
                </p:oleObj>
              </mc:Choice>
              <mc:Fallback>
                <p:oleObj name="Equation" r:id="rId4" imgW="19044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445" y="2533523"/>
                        <a:ext cx="812800" cy="183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D23F9710-1A5A-4DD7-AAD4-90010A12B4A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an RV is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dirty="0" smtClean="0">
                <a:solidFill>
                  <a:srgbClr val="0000FF"/>
                </a:solidFill>
              </a:rPr>
              <a:t> random process: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threshold variable </a:t>
            </a:r>
            <a:r>
              <a:rPr lang="en-US" sz="4400" dirty="0" smtClean="0">
                <a:solidFill>
                  <a:srgbClr val="3333FF"/>
                </a:solidFill>
              </a:rPr>
              <a:t>Z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larger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smaller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exposed card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D23F9710-1A5A-4DD7-AAD4-90010A12B4A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an RV is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dirty="0" smtClean="0">
                <a:solidFill>
                  <a:srgbClr val="0000FF"/>
                </a:solidFill>
              </a:rPr>
              <a:t> random process: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#hours to next system crash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#faulty chips in production run</a:t>
            </a:r>
          </a:p>
          <a:p>
            <a:pPr eaLnBrk="1" hangingPunct="1">
              <a:buFontTx/>
              <a:buChar char="•"/>
            </a:pPr>
            <a:r>
              <a:rPr lang="en-US" sz="4400" dirty="0" err="1" smtClean="0"/>
              <a:t>avg</a:t>
            </a:r>
            <a:r>
              <a:rPr lang="en-US" sz="4400" dirty="0" smtClean="0"/>
              <a:t> # faulty chips in many runs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#heads in </a:t>
            </a:r>
            <a:r>
              <a:rPr lang="en-US" sz="4400" dirty="0" err="1" smtClean="0"/>
              <a:t>n</a:t>
            </a:r>
            <a:r>
              <a:rPr lang="en-US" sz="4400" dirty="0" smtClean="0"/>
              <a:t> coin flips</a:t>
            </a:r>
            <a:endParaRPr lang="en-US" sz="4400" dirty="0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46C5BC43-4CC7-4EEC-A2B6-2433DE61198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23900" y="1447800"/>
            <a:ext cx="8023225" cy="1795463"/>
          </a:xfrm>
        </p:spPr>
        <p:txBody>
          <a:bodyPr/>
          <a:lstStyle/>
          <a:p>
            <a:pPr eaLnBrk="1" hangingPunct="1"/>
            <a:r>
              <a:rPr lang="en-US" smtClean="0"/>
              <a:t>Example: Flip three fair coins</a:t>
            </a:r>
          </a:p>
          <a:p>
            <a:pPr algn="ctr" eaLnBrk="1" hangingPunct="1"/>
            <a:r>
              <a:rPr lang="en-US" sz="6000" smtClean="0">
                <a:solidFill>
                  <a:srgbClr val="3333FF"/>
                </a:solidFill>
              </a:rPr>
              <a:t>C</a:t>
            </a:r>
            <a:r>
              <a:rPr lang="en-US" sz="6000" i="1" smtClean="0">
                <a:solidFill>
                  <a:schemeClr val="accent2"/>
                </a:solidFill>
              </a:rPr>
              <a:t> </a:t>
            </a:r>
            <a:r>
              <a:rPr lang="en-US" sz="6000" smtClean="0"/>
              <a:t>::=</a:t>
            </a:r>
            <a:r>
              <a:rPr lang="en-US" sz="6000" i="1" smtClean="0"/>
              <a:t> </a:t>
            </a:r>
            <a:r>
              <a:rPr lang="en-US" sz="6000" smtClean="0"/>
              <a:t># heads (</a:t>
            </a:r>
            <a:r>
              <a:rPr lang="en-US" sz="6000" b="1" smtClean="0">
                <a:solidFill>
                  <a:srgbClr val="3333FF"/>
                </a:solidFill>
              </a:rPr>
              <a:t>C</a:t>
            </a:r>
            <a:r>
              <a:rPr lang="en-US" sz="6000" smtClean="0"/>
              <a:t>ount)</a:t>
            </a: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947738" y="3408363"/>
          <a:ext cx="7177087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4" imgW="1638000" imgH="507960" progId="Equation.DSMT4">
                  <p:embed/>
                </p:oleObj>
              </mc:Choice>
              <mc:Fallback>
                <p:oleObj name="Equation" r:id="rId4" imgW="163800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3408363"/>
                        <a:ext cx="7177087" cy="222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D6314249-D27F-4E10-9233-4726DA19EA6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8275" y="1209675"/>
            <a:ext cx="8791575" cy="451326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Specify events using values of variables</a:t>
            </a:r>
          </a:p>
          <a:p>
            <a:pPr lvl="1" eaLnBrk="1" hangingPunct="1">
              <a:buFontTx/>
              <a:buChar char="•"/>
            </a:pPr>
            <a:r>
              <a:rPr lang="en-US" sz="4000" dirty="0" smtClean="0"/>
              <a:t>[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= 1] is event “exactly 1 head”</a:t>
            </a:r>
          </a:p>
          <a:p>
            <a:pPr lvl="1" algn="ctr" eaLnBrk="1" hangingPunct="1"/>
            <a:r>
              <a:rPr lang="en-US" sz="4000" dirty="0" smtClean="0"/>
              <a:t>Pr{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</a:t>
            </a:r>
            <a:r>
              <a:rPr lang="en-US" sz="4000" dirty="0" smtClean="0">
                <a:cs typeface="Times New Roman" pitchFamily="18" charset="0"/>
              </a:rPr>
              <a:t>= 1} = 3/8</a:t>
            </a:r>
          </a:p>
          <a:p>
            <a:pPr lvl="1" eaLnBrk="1" hangingPunct="1">
              <a:buFontTx/>
              <a:buChar char="•"/>
            </a:pPr>
            <a:r>
              <a:rPr lang="en-US" sz="4000" dirty="0" err="1" smtClean="0">
                <a:cs typeface="Times New Roman" pitchFamily="18" charset="0"/>
              </a:rPr>
              <a:t>Pr{</a:t>
            </a:r>
            <a:r>
              <a:rPr lang="en-US" sz="4000" dirty="0" err="1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latin typeface="Euclid Symbol" charset="2"/>
                <a:cs typeface="Euclid Symbol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000" dirty="0" smtClean="0">
                <a:cs typeface="Times New Roman" pitchFamily="18" charset="0"/>
              </a:rPr>
              <a:t> 1} = 7/8</a:t>
            </a:r>
          </a:p>
          <a:p>
            <a:pPr lvl="1" eaLnBrk="1" hangingPunct="1">
              <a:buFontTx/>
              <a:buChar char="•"/>
            </a:pPr>
            <a:r>
              <a:rPr lang="en-US" sz="4000" dirty="0" smtClean="0">
                <a:cs typeface="Times New Roman" pitchFamily="18" charset="0"/>
              </a:rPr>
              <a:t>Pr{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cs typeface="Times New Roman" pitchFamily="18" charset="0"/>
              </a:rPr>
              <a:t>·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 0} = Pr{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 </a:t>
            </a:r>
            <a:r>
              <a:rPr lang="en-US" sz="3200" dirty="0" smtClean="0">
                <a:solidFill>
                  <a:schemeClr val="tx2"/>
                </a:solidFill>
                <a:sym typeface="Symbol" pitchFamily="18" charset="2"/>
              </a:rPr>
              <a:t>and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C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0}</a:t>
            </a:r>
          </a:p>
          <a:p>
            <a:pPr lvl="1" eaLnBrk="1" hangingPunct="1"/>
            <a:r>
              <a:rPr lang="en-US" sz="4000" dirty="0" smtClean="0">
                <a:cs typeface="Times New Roman" pitchFamily="18" charset="0"/>
              </a:rPr>
              <a:t>    = Pr{all heads} = 1/8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14M.</a:t>
            </a:r>
            <a:fld id="{E30C1D59-262D-4F8F-B8EA-654BF725DE37}" type="slidenum">
              <a:rPr lang="en-US" smtClean="0">
                <a:latin typeface="+mj-lt"/>
              </a:rPr>
              <a:pPr>
                <a:defRPr/>
              </a:pPr>
              <a:t>17</a:t>
            </a:fld>
            <a:endParaRPr lang="en-US" dirty="0">
              <a:latin typeface="+mj-lt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Random Variable?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3465513" cy="938213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smtClean="0">
                <a:latin typeface="+mj-lt"/>
              </a:rPr>
              <a:t>Formally,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4038600" y="3535363"/>
            <a:ext cx="1066800" cy="9906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4" name="Text Box 6"/>
          <p:cNvSpPr txBox="1">
            <a:spLocks noChangeArrowheads="1"/>
          </p:cNvSpPr>
          <p:nvPr/>
        </p:nvSpPr>
        <p:spPr bwMode="auto">
          <a:xfrm>
            <a:off x="1373188" y="4738688"/>
            <a:ext cx="3435350" cy="70802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Sample space</a:t>
            </a:r>
          </a:p>
        </p:txBody>
      </p:sp>
      <p:sp>
        <p:nvSpPr>
          <p:cNvPr id="28685" name="Freeform 8"/>
          <p:cNvSpPr>
            <a:spLocks/>
          </p:cNvSpPr>
          <p:nvPr/>
        </p:nvSpPr>
        <p:spPr bwMode="auto">
          <a:xfrm flipH="1">
            <a:off x="2897188" y="3611563"/>
            <a:ext cx="914400" cy="1143000"/>
          </a:xfrm>
          <a:custGeom>
            <a:avLst/>
            <a:gdLst>
              <a:gd name="T0" fmla="*/ 0 w 768"/>
              <a:gd name="T1" fmla="*/ 0 h 672"/>
              <a:gd name="T2" fmla="*/ 77 w 768"/>
              <a:gd name="T3" fmla="*/ 291 h 672"/>
              <a:gd name="T4" fmla="*/ 85 w 768"/>
              <a:gd name="T5" fmla="*/ 510 h 672"/>
              <a:gd name="T6" fmla="*/ 120 w 768"/>
              <a:gd name="T7" fmla="*/ 654 h 672"/>
              <a:gd name="T8" fmla="*/ 137 w 768"/>
              <a:gd name="T9" fmla="*/ 1016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6276975" y="5178425"/>
            <a:ext cx="2154238" cy="708025"/>
          </a:xfrm>
          <a:prstGeom prst="rect">
            <a:avLst/>
          </a:prstGeom>
          <a:noFill/>
          <a:ln w="444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(usually)</a:t>
            </a:r>
          </a:p>
        </p:txBody>
      </p:sp>
      <p:sp>
        <p:nvSpPr>
          <p:cNvPr id="28683" name="Freeform 12"/>
          <p:cNvSpPr>
            <a:spLocks/>
          </p:cNvSpPr>
          <p:nvPr/>
        </p:nvSpPr>
        <p:spPr bwMode="auto">
          <a:xfrm>
            <a:off x="6500813" y="3535363"/>
            <a:ext cx="762000" cy="1600200"/>
          </a:xfrm>
          <a:custGeom>
            <a:avLst/>
            <a:gdLst>
              <a:gd name="T0" fmla="*/ 0 w 768"/>
              <a:gd name="T1" fmla="*/ 0 h 672"/>
              <a:gd name="T2" fmla="*/ 26 w 768"/>
              <a:gd name="T3" fmla="*/ 2187 h 672"/>
              <a:gd name="T4" fmla="*/ 29 w 768"/>
              <a:gd name="T5" fmla="*/ 3827 h 672"/>
              <a:gd name="T6" fmla="*/ 40 w 768"/>
              <a:gd name="T7" fmla="*/ 4921 h 672"/>
              <a:gd name="T8" fmla="*/ 46 w 768"/>
              <a:gd name="T9" fmla="*/ 7655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4288" y="2417763"/>
            <a:ext cx="4176712" cy="157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 dirty="0">
                <a:solidFill>
                  <a:srgbClr val="3333FF"/>
                </a:solidFill>
                <a:latin typeface="+mj-lt"/>
              </a:rPr>
              <a:t>R:</a:t>
            </a:r>
            <a:r>
              <a:rPr lang="en-US" sz="9600" dirty="0" smtClean="0">
                <a:solidFill>
                  <a:srgbClr val="3333FF"/>
                </a:solidFill>
                <a:latin typeface="Arial" charset="0"/>
                <a:sym typeface="Euclid Math One"/>
              </a:rPr>
              <a:t></a:t>
            </a:r>
            <a:r>
              <a:rPr lang="en-US" sz="9600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Symbol"/>
              </a:rPr>
              <a:t>→</a:t>
            </a:r>
            <a:r>
              <a:rPr lang="en-US" sz="9600" dirty="0" smtClean="0">
                <a:solidFill>
                  <a:srgbClr val="3333FF"/>
                </a:solidFill>
                <a:latin typeface="+mj-lt"/>
                <a:sym typeface="Euclid Extra"/>
              </a:rPr>
              <a:t></a:t>
            </a:r>
            <a:endParaRPr lang="en-US" sz="9600" dirty="0">
              <a:solidFill>
                <a:srgbClr val="3333FF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/>
      <p:bldP spid="28685" grpId="0" animBg="1"/>
      <p:bldP spid="28682" grpId="0"/>
      <p:bldP spid="2868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5D7D57D3-C431-464B-8EDB-FA5824302ED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58738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60450" y="1035050"/>
            <a:ext cx="7035800" cy="4811713"/>
          </a:xfrm>
        </p:spPr>
        <p:txBody>
          <a:bodyPr/>
          <a:lstStyle/>
          <a:p>
            <a:pPr eaLnBrk="1" hangingPunct="1"/>
            <a:r>
              <a:rPr lang="en-US" sz="5400" dirty="0" smtClean="0"/>
              <a:t>random variables </a:t>
            </a:r>
            <a:r>
              <a:rPr lang="en-US" sz="5400" dirty="0" smtClean="0">
                <a:solidFill>
                  <a:srgbClr val="0000CC"/>
                </a:solidFill>
              </a:rPr>
              <a:t>R,S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/>
              <a:t>are </a:t>
            </a:r>
            <a:r>
              <a:rPr lang="en-US" sz="5400" dirty="0" smtClean="0">
                <a:solidFill>
                  <a:srgbClr val="006600"/>
                </a:solidFill>
              </a:rPr>
              <a:t>independent</a:t>
            </a:r>
            <a:r>
              <a:rPr lang="en-US" sz="5400" dirty="0" smtClean="0"/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5400" dirty="0" smtClean="0"/>
              <a:t> [</a:t>
            </a:r>
            <a:r>
              <a:rPr lang="en-US" sz="5400" dirty="0" smtClean="0">
                <a:solidFill>
                  <a:srgbClr val="3333FF"/>
                </a:solidFill>
              </a:rPr>
              <a:t>R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], [</a:t>
            </a:r>
            <a:r>
              <a:rPr lang="en-US" sz="5400" dirty="0" smtClean="0">
                <a:solidFill>
                  <a:srgbClr val="3333FF"/>
                </a:solidFill>
              </a:rPr>
              <a:t>S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b</a:t>
            </a:r>
            <a:r>
              <a:rPr lang="en-US" sz="5400" dirty="0" smtClean="0"/>
              <a:t>]</a:t>
            </a:r>
          </a:p>
          <a:p>
            <a:pPr eaLnBrk="1" hangingPunct="1">
              <a:spcBef>
                <a:spcPts val="1200"/>
              </a:spcBef>
            </a:pPr>
            <a:r>
              <a:rPr lang="en-US" sz="5400" dirty="0" smtClean="0"/>
              <a:t>are independent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7030A0"/>
                </a:solidFill>
              </a:rPr>
              <a:t>events</a:t>
            </a:r>
            <a:r>
              <a:rPr lang="en-US" sz="5400" i="1" dirty="0" smtClean="0"/>
              <a:t>  </a:t>
            </a:r>
            <a:r>
              <a:rPr lang="en-US" sz="5400" dirty="0" smtClean="0"/>
              <a:t>for all</a:t>
            </a:r>
            <a:r>
              <a:rPr lang="en-US" sz="5400" dirty="0" smtClean="0"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a</a:t>
            </a:r>
            <a:r>
              <a:rPr lang="en-US" sz="5400" dirty="0" smtClean="0">
                <a:sym typeface="Symbol" pitchFamily="18" charset="2"/>
              </a:rPr>
              <a:t>,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b</a:t>
            </a:r>
            <a:endParaRPr lang="en-US" sz="5400" i="1" dirty="0" smtClean="0"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4BEEAA87-0C16-438F-8FC8-D5EDAE475F3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08000" y="966788"/>
            <a:ext cx="8142288" cy="4889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ym typeface="Symbol" pitchFamily="18" charset="2"/>
              </a:rPr>
              <a:t>alternate version: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independent</a:t>
            </a:r>
            <a:r>
              <a:rPr lang="en-US" sz="4800" dirty="0" smtClean="0"/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 | 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3333FF"/>
                </a:solidFill>
              </a:rPr>
              <a:t>b</a:t>
            </a:r>
            <a:r>
              <a:rPr lang="en-US" sz="4800" dirty="0" smtClean="0"/>
              <a:t>} = 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}</a:t>
            </a:r>
            <a:endParaRPr lang="en-US" sz="48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ym typeface="Symbol" pitchFamily="18" charset="2"/>
              </a:rPr>
              <a:t>alternate version 2: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3200" dirty="0" smtClean="0">
                <a:solidFill>
                  <a:srgbClr val="006600"/>
                </a:solidFill>
                <a:sym typeface="Symbol" pitchFamily="18" charset="2"/>
              </a:rPr>
              <a:t>AND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b</a:t>
            </a:r>
            <a:r>
              <a:rPr lang="en-US" sz="4800" dirty="0" smtClean="0"/>
              <a:t>} =</a:t>
            </a:r>
            <a:endParaRPr lang="en-US" sz="4800" dirty="0" smtClean="0">
              <a:solidFill>
                <a:srgbClr val="00800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}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sz="4800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b</a:t>
            </a:r>
            <a:r>
              <a:rPr lang="en-US" sz="4800" dirty="0" smtClean="0"/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29635E03-FCDF-4257-96EB-6C762F5E241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5513" y="173038"/>
            <a:ext cx="7292975" cy="873125"/>
          </a:xfrm>
        </p:spPr>
        <p:txBody>
          <a:bodyPr/>
          <a:lstStyle/>
          <a:p>
            <a:pPr eaLnBrk="1" hangingPunct="1"/>
            <a:r>
              <a:rPr lang="en-US" sz="3600" smtClean="0"/>
              <a:t>Guess the Bigger Number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3350" y="979488"/>
            <a:ext cx="8866188" cy="5276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Team 1: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Write different integers between 0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     7 on two pieces of paper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Show to Team 2 face down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Team 2: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Expose one paper and look at number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Either </a:t>
            </a:r>
            <a:r>
              <a:rPr lang="en-US" sz="3200" i="1" dirty="0" smtClean="0"/>
              <a:t>stick</a:t>
            </a:r>
            <a:r>
              <a:rPr lang="en-US" sz="3200" dirty="0" smtClean="0"/>
              <a:t> or </a:t>
            </a:r>
            <a:r>
              <a:rPr lang="en-US" sz="3200" i="1" dirty="0" smtClean="0"/>
              <a:t>switch</a:t>
            </a:r>
            <a:r>
              <a:rPr lang="en-US" sz="3200" dirty="0" smtClean="0"/>
              <a:t> to other number</a:t>
            </a:r>
          </a:p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Team 2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wins</a:t>
            </a:r>
            <a:r>
              <a:rPr lang="en-US" dirty="0" smtClean="0"/>
              <a:t> if gets </a:t>
            </a:r>
            <a:r>
              <a:rPr lang="en-US" b="1" dirty="0" smtClean="0">
                <a:solidFill>
                  <a:srgbClr val="7030A0"/>
                </a:solidFill>
              </a:rPr>
              <a:t>larger</a:t>
            </a:r>
            <a:r>
              <a:rPr lang="en-US" b="1" dirty="0" smtClean="0"/>
              <a:t> </a:t>
            </a:r>
            <a:r>
              <a:rPr lang="en-US" dirty="0" smtClean="0"/>
              <a:t>number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4BEEAA87-0C16-438F-8FC8-D5EDAE475F3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6383" y="1767846"/>
            <a:ext cx="8001000" cy="33219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ym typeface="Symbol" pitchFamily="18" charset="2"/>
              </a:rPr>
              <a:t>alternate version: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6600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} =</a:t>
            </a:r>
            <a:endParaRPr lang="en-US" sz="6000" dirty="0" smtClean="0">
              <a:solidFill>
                <a:srgbClr val="00800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sz="6000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95F672D9-7FDA-4DF5-84B2-B60196FF4FE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9290" y="1143761"/>
            <a:ext cx="8870719" cy="4585523"/>
          </a:xfrm>
        </p:spPr>
        <p:txBody>
          <a:bodyPr/>
          <a:lstStyle/>
          <a:p>
            <a:pPr eaLnBrk="1" hangingPunct="1"/>
            <a:r>
              <a:rPr lang="en-US" sz="6000" dirty="0" smtClean="0"/>
              <a:t>    Are </a:t>
            </a:r>
            <a:r>
              <a:rPr lang="en-US" sz="6000" dirty="0" smtClean="0">
                <a:solidFill>
                  <a:srgbClr val="3333FF"/>
                </a:solidFill>
              </a:rPr>
              <a:t>C</a:t>
            </a:r>
            <a:r>
              <a:rPr lang="en-US" sz="6000" dirty="0" smtClean="0"/>
              <a:t> and </a:t>
            </a:r>
            <a:r>
              <a:rPr lang="en-US" sz="6000" dirty="0" smtClean="0">
                <a:solidFill>
                  <a:srgbClr val="3333FF"/>
                </a:solidFill>
              </a:rPr>
              <a:t>M</a:t>
            </a:r>
            <a:r>
              <a:rPr lang="en-US" sz="6000" dirty="0" smtClean="0"/>
              <a:t> </a:t>
            </a:r>
          </a:p>
          <a:p>
            <a:pPr eaLnBrk="1" hangingPunct="1"/>
            <a:r>
              <a:rPr lang="en-US" sz="6000" dirty="0" smtClean="0"/>
              <a:t>    independent?</a:t>
            </a:r>
          </a:p>
          <a:p>
            <a:pPr algn="ctr" eaLnBrk="1" hangingPunct="1"/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M</a:t>
            </a:r>
            <a:r>
              <a:rPr lang="en-US" sz="6000" dirty="0" smtClean="0"/>
              <a:t>=1}⋅Pr{</a:t>
            </a:r>
            <a:r>
              <a:rPr lang="en-US" sz="6000" dirty="0" smtClean="0">
                <a:solidFill>
                  <a:srgbClr val="0000FF"/>
                </a:solidFill>
              </a:rPr>
              <a:t>C</a:t>
            </a:r>
            <a:r>
              <a:rPr lang="en-US" sz="6000" dirty="0" smtClean="0"/>
              <a:t>=1}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tx2"/>
                </a:solidFill>
              </a:rPr>
              <a:t>0</a:t>
            </a:r>
          </a:p>
          <a:p>
            <a:pPr algn="ctr" eaLnBrk="1" hangingPunct="1"/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0000FF"/>
                </a:solidFill>
              </a:rPr>
              <a:t>M</a:t>
            </a:r>
            <a:r>
              <a:rPr lang="en-US" sz="6000" dirty="0" smtClean="0"/>
              <a:t>=1 and </a:t>
            </a:r>
            <a:r>
              <a:rPr lang="en-US" sz="6000" dirty="0" smtClean="0">
                <a:solidFill>
                  <a:srgbClr val="0000FF"/>
                </a:solidFill>
              </a:rPr>
              <a:t>C</a:t>
            </a:r>
            <a:r>
              <a:rPr lang="en-US" sz="6000" dirty="0" smtClean="0"/>
              <a:t>=1}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/>
              <a:t> 0</a:t>
            </a:r>
          </a:p>
          <a:p>
            <a:pPr eaLnBrk="1" hangingPunct="1"/>
            <a:endParaRPr lang="en-US" sz="6000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8151" y="2134416"/>
            <a:ext cx="17892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C00000"/>
                </a:solidFill>
                <a:latin typeface="+mj-lt"/>
              </a:rPr>
              <a:t>NO</a:t>
            </a:r>
            <a:r>
              <a:rPr lang="en-US" sz="6600" dirty="0" smtClean="0">
                <a:latin typeface="+mj-lt"/>
              </a:rPr>
              <a:t>:</a:t>
            </a:r>
            <a:endParaRPr lang="en-US" sz="66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39196791-36AF-407D-9527-253971E27E1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8692" y="955675"/>
            <a:ext cx="8095396" cy="5404094"/>
          </a:xfrm>
        </p:spPr>
        <p:txBody>
          <a:bodyPr/>
          <a:lstStyle/>
          <a:p>
            <a:pPr marL="0" indent="0" eaLnBrk="1" hangingPunct="1"/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006600"/>
                </a:solidFill>
              </a:rPr>
              <a:t>indicator variable </a:t>
            </a:r>
            <a:r>
              <a:rPr lang="en-US" sz="4400" dirty="0" smtClean="0"/>
              <a:t>for event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: </a:t>
            </a:r>
            <a:endParaRPr lang="en-US" sz="4400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sz="4400" dirty="0" smtClean="0"/>
          </a:p>
          <a:p>
            <a:pPr marL="0" indent="0" eaLnBrk="1" hangingPunct="1"/>
            <a:endParaRPr lang="en-US" sz="4400" dirty="0" smtClean="0"/>
          </a:p>
          <a:p>
            <a:pPr marL="0" indent="0" eaLnBrk="1" hangingPunct="1"/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6600"/>
                </a:solidFill>
              </a:rPr>
              <a:t>Sanity check:</a:t>
            </a:r>
          </a:p>
          <a:p>
            <a:pPr marL="0" indent="0" algn="ctr" eaLnBrk="1" hangingPunct="1"/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I</a:t>
            </a:r>
            <a:r>
              <a:rPr lang="en-US" sz="4400" baseline="-25000" dirty="0" smtClean="0">
                <a:solidFill>
                  <a:srgbClr val="3333FF"/>
                </a:solidFill>
              </a:rPr>
              <a:t>A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and </a:t>
            </a:r>
            <a:r>
              <a:rPr lang="en-US" sz="4400" dirty="0" smtClean="0">
                <a:solidFill>
                  <a:srgbClr val="3333FF"/>
                </a:solidFill>
              </a:rPr>
              <a:t>I</a:t>
            </a:r>
            <a:r>
              <a:rPr lang="en-US" sz="4400" baseline="-25000" dirty="0" smtClean="0">
                <a:solidFill>
                  <a:srgbClr val="3333FF"/>
                </a:solidFill>
              </a:rPr>
              <a:t>B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are independent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pPr marL="0" indent="0" algn="ctr" eaLnBrk="1" hangingPunct="1"/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 and </a:t>
            </a:r>
            <a:r>
              <a:rPr lang="en-US" sz="4400" dirty="0" smtClean="0">
                <a:solidFill>
                  <a:srgbClr val="3333FF"/>
                </a:solidFill>
              </a:rPr>
              <a:t>B</a:t>
            </a:r>
            <a:r>
              <a:rPr lang="en-US" sz="4400" dirty="0" smtClean="0"/>
              <a:t> are independent.)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71575" y="2116138"/>
          <a:ext cx="6761163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58" name="Equation" r:id="rId4" imgW="2133600" imgH="533400" progId="Equation.DSMT4">
                  <p:embed/>
                </p:oleObj>
              </mc:Choice>
              <mc:Fallback>
                <p:oleObj name="Equation" r:id="rId4" imgW="21336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2116138"/>
                        <a:ext cx="6761163" cy="169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49480264-560C-4B6D-AA11-2CFC3B5E164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7086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52500"/>
            <a:ext cx="8191500" cy="5334000"/>
          </a:xfrm>
        </p:spPr>
        <p:txBody>
          <a:bodyPr/>
          <a:lstStyle/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1</a:t>
            </a:r>
            <a:endParaRPr lang="en-US" sz="3600" baseline="-25000" dirty="0" smtClean="0"/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2</a:t>
            </a:r>
            <a:endParaRPr lang="en-US" sz="3600" baseline="-25000" dirty="0" smtClean="0"/>
          </a:p>
          <a:p>
            <a:pPr eaLnBrk="1" hangingPunct="1"/>
            <a:r>
              <a:rPr lang="en-US" sz="3600" dirty="0" smtClean="0"/>
              <a:t>   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="1" dirty="0" smtClean="0">
                <a:solidFill>
                  <a:srgbClr val="3333FF"/>
                </a:solidFill>
              </a:rPr>
              <a:t> </a:t>
            </a:r>
            <a:r>
              <a:rPr lang="en-US" sz="3600" b="1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⊕</a:t>
            </a:r>
            <a:r>
              <a:rPr lang="en-US" sz="3600" dirty="0" smtClean="0"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             </a:t>
            </a:r>
            <a:r>
              <a:rPr lang="en-US" sz="3600" dirty="0" smtClean="0"/>
              <a:t>  (mod 2 sum).</a:t>
            </a:r>
          </a:p>
          <a:p>
            <a:pPr eaLnBrk="1" hangingPunct="1"/>
            <a:r>
              <a:rPr lang="en-US" sz="3600" dirty="0" smtClean="0"/>
              <a:t>any 2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of them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are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independent:</a:t>
            </a:r>
          </a:p>
          <a:p>
            <a:pPr algn="ctr" eaLnBrk="1" hangingPunct="1"/>
            <a:r>
              <a:rPr lang="en-US" sz="3600" dirty="0" smtClean="0"/>
              <a:t>Pr{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=0 |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dirty="0" smtClean="0"/>
              <a:t>=</a:t>
            </a:r>
            <a:r>
              <a:rPr lang="en-US" sz="3600" dirty="0" smtClean="0">
                <a:solidFill>
                  <a:srgbClr val="3333FF"/>
                </a:solidFill>
              </a:rPr>
              <a:t>a</a:t>
            </a:r>
            <a:r>
              <a:rPr lang="en-US" sz="3600" dirty="0" smtClean="0"/>
              <a:t>} = </a:t>
            </a:r>
            <a:r>
              <a:rPr lang="en-US" sz="3600" dirty="0" smtClean="0">
                <a:solidFill>
                  <a:srgbClr val="3333FF"/>
                </a:solidFill>
              </a:rPr>
              <a:t>1/2</a:t>
            </a:r>
            <a:r>
              <a:rPr lang="en-US" sz="3600" dirty="0" smtClean="0"/>
              <a:t> = Pr{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=0}, etc.</a:t>
            </a:r>
          </a:p>
          <a:p>
            <a:pPr eaLnBrk="1" hangingPunct="1"/>
            <a:r>
              <a:rPr lang="en-US" sz="3600" dirty="0" smtClean="0"/>
              <a:t>But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any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2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determine the 3</a:t>
            </a:r>
            <a:r>
              <a:rPr lang="en-US" sz="3600" baseline="30000" dirty="0" smtClean="0">
                <a:solidFill>
                  <a:srgbClr val="FF00FF"/>
                </a:solidFill>
              </a:rPr>
              <a:t>rd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/>
              <a:t>one,</a:t>
            </a:r>
          </a:p>
          <a:p>
            <a:pPr eaLnBrk="1" hangingPunct="1"/>
            <a:r>
              <a:rPr lang="en-US" sz="3600" dirty="0" smtClean="0"/>
              <a:t>so the 3 </a:t>
            </a:r>
            <a:r>
              <a:rPr lang="en-US" sz="3600" dirty="0" smtClean="0">
                <a:solidFill>
                  <a:srgbClr val="7030A0"/>
                </a:solidFill>
              </a:rPr>
              <a:t>together</a:t>
            </a:r>
            <a:r>
              <a:rPr lang="en-US" sz="3600" dirty="0" smtClean="0"/>
              <a:t> are not really </a:t>
            </a:r>
          </a:p>
          <a:p>
            <a:pPr eaLnBrk="1" hangingPunct="1"/>
            <a:r>
              <a:rPr lang="en-US" sz="3600" dirty="0" smtClean="0"/>
              <a:t>independent.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8D1CEAE9-5C17-48A5-8273-F5BB2E618A8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5713" y="225425"/>
            <a:ext cx="7734300" cy="893763"/>
          </a:xfrm>
        </p:spPr>
        <p:txBody>
          <a:bodyPr/>
          <a:lstStyle/>
          <a:p>
            <a:pPr eaLnBrk="1" hangingPunct="1"/>
            <a:r>
              <a:rPr lang="en-US" smtClean="0"/>
              <a:t>Mutally 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9700" y="1266703"/>
            <a:ext cx="8788400" cy="5095997"/>
          </a:xfrm>
        </p:spPr>
        <p:txBody>
          <a:bodyPr anchor="t"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000000"/>
                </a:solidFill>
              </a:rPr>
              <a:t>Def:</a:t>
            </a:r>
            <a:r>
              <a:rPr lang="en-US" sz="6000" dirty="0" smtClean="0">
                <a:solidFill>
                  <a:srgbClr val="0000FF"/>
                </a:solidFill>
              </a:rPr>
              <a:t>     R</a:t>
            </a:r>
            <a:r>
              <a:rPr lang="en-US" sz="6000" baseline="-25000" dirty="0" smtClean="0">
                <a:solidFill>
                  <a:srgbClr val="0000FF"/>
                </a:solidFill>
              </a:rPr>
              <a:t>1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</a:rPr>
              <a:t>2</a:t>
            </a:r>
            <a:r>
              <a:rPr lang="en-US" sz="6000" dirty="0" smtClean="0"/>
              <a:t>, … , </a:t>
            </a:r>
            <a:r>
              <a:rPr lang="en-US" sz="6000" dirty="0" err="1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endParaRPr lang="en-US" sz="6000" dirty="0" smtClean="0"/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are mutually </a:t>
            </a:r>
            <a:r>
              <a:rPr lang="en-US" sz="5400" dirty="0" err="1" smtClean="0">
                <a:solidFill>
                  <a:schemeClr val="tx2"/>
                </a:solidFill>
              </a:rPr>
              <a:t>indep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RV’s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err="1" smtClean="0">
                <a:solidFill>
                  <a:schemeClr val="tx2"/>
                </a:solidFill>
              </a:rPr>
              <a:t>iff</a:t>
            </a:r>
            <a:endParaRPr lang="en-US" sz="5400" dirty="0" smtClean="0">
              <a:solidFill>
                <a:schemeClr val="tx2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>
                <a:solidFill>
                  <a:srgbClr val="0000FF"/>
                </a:solidFill>
              </a:rPr>
              <a:t>[R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>
                <a:solidFill>
                  <a:srgbClr val="0000FF"/>
                </a:solidFill>
              </a:rPr>
              <a:t>=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baseline="-25000" dirty="0" smtClean="0">
                <a:solidFill>
                  <a:srgbClr val="3333FF"/>
                </a:solidFill>
              </a:rPr>
              <a:t>1</a:t>
            </a:r>
            <a:r>
              <a:rPr lang="en-US" sz="5400" dirty="0" smtClean="0">
                <a:solidFill>
                  <a:srgbClr val="3333FF"/>
                </a:solidFill>
              </a:rPr>
              <a:t>]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[R</a:t>
            </a:r>
            <a:r>
              <a:rPr lang="en-US" sz="5400" baseline="-25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FF"/>
                </a:solidFill>
              </a:rPr>
              <a:t>=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baseline="-25000" dirty="0" smtClean="0">
                <a:solidFill>
                  <a:srgbClr val="3333FF"/>
                </a:solidFill>
              </a:rPr>
              <a:t>2</a:t>
            </a:r>
            <a:r>
              <a:rPr lang="en-US" sz="5400" dirty="0" smtClean="0">
                <a:solidFill>
                  <a:srgbClr val="3333FF"/>
                </a:solidFill>
              </a:rPr>
              <a:t>]</a:t>
            </a:r>
            <a:r>
              <a:rPr lang="en-US" sz="5400" dirty="0" smtClean="0"/>
              <a:t>,</a:t>
            </a:r>
            <a:r>
              <a:rPr lang="en-US" sz="6000" dirty="0" smtClean="0"/>
              <a:t>…,</a:t>
            </a:r>
            <a:r>
              <a:rPr lang="en-US" sz="6000" dirty="0" smtClean="0">
                <a:solidFill>
                  <a:srgbClr val="0000FF"/>
                </a:solidFill>
              </a:rPr>
              <a:t>[</a:t>
            </a:r>
            <a:r>
              <a:rPr lang="en-US" sz="6000" dirty="0" err="1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>
                <a:solidFill>
                  <a:srgbClr val="3333FF"/>
                </a:solidFill>
              </a:rPr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are mutually </a:t>
            </a:r>
            <a:r>
              <a:rPr lang="en-US" sz="5400" dirty="0" err="1" smtClean="0">
                <a:solidFill>
                  <a:schemeClr val="tx2"/>
                </a:solidFill>
              </a:rPr>
              <a:t>indep</a:t>
            </a:r>
            <a:r>
              <a:rPr lang="en-US" sz="5400" dirty="0" smtClean="0">
                <a:solidFill>
                  <a:srgbClr val="FF00FF"/>
                </a:solidFill>
              </a:rPr>
              <a:t> events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for all</a:t>
            </a:r>
            <a:r>
              <a:rPr lang="en-US" sz="5400" dirty="0" smtClean="0">
                <a:solidFill>
                  <a:srgbClr val="0000FF"/>
                </a:solidFill>
              </a:rPr>
              <a:t> a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baseline="-25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/>
              <a:t>, … , 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baseline="-25000" dirty="0" smtClean="0">
                <a:solidFill>
                  <a:srgbClr val="0000FF"/>
                </a:solidFill>
              </a:rPr>
              <a:t>n</a:t>
            </a:r>
            <a:endParaRPr lang="en-US" sz="5400" dirty="0" smtClean="0"/>
          </a:p>
          <a:p>
            <a:pPr algn="ctr" eaLnBrk="1" hangingPunct="1">
              <a:lnSpc>
                <a:spcPct val="90000"/>
              </a:lnSpc>
            </a:pPr>
            <a:endParaRPr lang="en-US" sz="5400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8D1CEAE9-5C17-48A5-8273-F5BB2E618A8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5713" y="225425"/>
            <a:ext cx="7734300" cy="893763"/>
          </a:xfrm>
        </p:spPr>
        <p:txBody>
          <a:bodyPr/>
          <a:lstStyle/>
          <a:p>
            <a:pPr eaLnBrk="1" hangingPunct="1"/>
            <a:r>
              <a:rPr lang="en-US" smtClean="0"/>
              <a:t>Mutally 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61938" y="1284288"/>
            <a:ext cx="8583612" cy="4294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FF00FF"/>
                </a:solidFill>
                <a:sym typeface="Symbol" pitchFamily="1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FF00FF"/>
                </a:solidFill>
                <a:sym typeface="Symbol" pitchFamily="18" charset="2"/>
              </a:rPr>
              <a:t>AND</a:t>
            </a:r>
            <a:endParaRPr lang="en-US" sz="6000" dirty="0" smtClean="0">
              <a:solidFill>
                <a:srgbClr val="FF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    </a:t>
            </a:r>
            <a:r>
              <a:rPr lang="en-US" sz="6000" dirty="0" smtClean="0">
                <a:solidFill>
                  <a:srgbClr val="FF00FF"/>
                </a:solidFill>
                <a:cs typeface="Times New Roman" pitchFamily="18" charset="0"/>
              </a:rPr>
              <a:t>···</a:t>
            </a:r>
            <a:r>
              <a:rPr lang="en-US" sz="600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4400" dirty="0" smtClean="0">
                <a:solidFill>
                  <a:srgbClr val="FF00FF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  </a:t>
            </a:r>
            <a:r>
              <a:rPr lang="en-US" sz="6000" dirty="0" smtClean="0">
                <a:solidFill>
                  <a:schemeClr val="accent4"/>
                </a:solidFill>
              </a:rPr>
              <a:t>=</a:t>
            </a:r>
            <a:r>
              <a:rPr lang="en-US" sz="6000" dirty="0" smtClean="0"/>
              <a:t> 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}</a:t>
            </a:r>
            <a:r>
              <a:rPr lang="en-US" sz="6000" b="1" dirty="0" smtClean="0">
                <a:solidFill>
                  <a:srgbClr val="FF00FF"/>
                </a:solidFill>
                <a:cs typeface="Times New Roman" pitchFamily="18" charset="0"/>
              </a:rPr>
              <a:t>·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}</a:t>
            </a:r>
            <a:r>
              <a:rPr lang="en-US" sz="6000" b="1" dirty="0" smtClean="0">
                <a:solidFill>
                  <a:srgbClr val="FF00FF"/>
                </a:solidFill>
                <a:cs typeface="Times New Roman" pitchFamily="18" charset="0"/>
              </a:rPr>
              <a:t>·</a:t>
            </a:r>
            <a:r>
              <a:rPr lang="en-US" sz="60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   </a:t>
            </a:r>
            <a:r>
              <a:rPr lang="en-US" sz="600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rgbClr val="FF00FF"/>
                </a:solidFill>
                <a:cs typeface="Times New Roman" pitchFamily="18" charset="0"/>
              </a:rPr>
              <a:t>···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590A2166-0018-4978-87FF-4F4CBF7BDDD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30200" y="1092200"/>
            <a:ext cx="8437563" cy="4737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err="1" smtClean="0">
                <a:solidFill>
                  <a:srgbClr val="006600"/>
                </a:solidFill>
              </a:rPr>
              <a:t>Pairwise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 smtClean="0"/>
              <a:t>Independence: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   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and</a:t>
            </a:r>
            <a:r>
              <a:rPr lang="en-US" b="1" dirty="0" smtClean="0"/>
              <a:t> 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} =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  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} </a:t>
            </a:r>
            <a:r>
              <a:rPr lang="en-US" b="1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dirty="0" smtClean="0"/>
              <a:t>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}      all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≠</a:t>
            </a:r>
            <a:r>
              <a:rPr lang="en-US" dirty="0" smtClean="0"/>
              <a:t> j.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6600"/>
                </a:solidFill>
              </a:rPr>
              <a:t>Mutual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Independence: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Pr{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006600"/>
                </a:solidFill>
                <a:cs typeface="Times New Roman" pitchFamily="18" charset="0"/>
              </a:rPr>
              <a:t>··· 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} =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 Pr{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}</a:t>
            </a:r>
            <a:r>
              <a:rPr lang="en-US" sz="4800" b="1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dirty="0" smtClean="0"/>
              <a:t>Pr{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} </a:t>
            </a:r>
            <a:r>
              <a:rPr lang="en-US" sz="4800" dirty="0" smtClean="0">
                <a:solidFill>
                  <a:srgbClr val="006600"/>
                </a:solidFill>
                <a:cs typeface="Times New Roman" pitchFamily="18" charset="0"/>
              </a:rPr>
              <a:t>··· </a:t>
            </a:r>
            <a:r>
              <a:rPr lang="en-US" dirty="0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}.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8DD91466-0C9A-4B09-A15B-A12F4B3C9D6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73113" y="1697038"/>
            <a:ext cx="7624762" cy="3440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b="1" dirty="0" err="1" smtClean="0">
                <a:solidFill>
                  <a:srgbClr val="3333FF"/>
                </a:solidFill>
              </a:rPr>
              <a:t>k</a:t>
            </a:r>
            <a:r>
              <a:rPr lang="en-US" sz="4800" b="1" dirty="0" smtClean="0">
                <a:solidFill>
                  <a:srgbClr val="006600"/>
                </a:solidFill>
              </a:rPr>
              <a:t>-way</a:t>
            </a:r>
            <a:r>
              <a:rPr lang="en-US" sz="4800" dirty="0" smtClean="0">
                <a:solidFill>
                  <a:srgbClr val="006600"/>
                </a:solidFill>
              </a:rPr>
              <a:t> </a:t>
            </a:r>
            <a:r>
              <a:rPr lang="en-US" sz="4800" dirty="0" smtClean="0"/>
              <a:t>Independence: 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any </a:t>
            </a:r>
            <a:r>
              <a:rPr lang="en-US" sz="4800" dirty="0" err="1" smtClean="0">
                <a:solidFill>
                  <a:srgbClr val="3333FF"/>
                </a:solidFill>
              </a:rPr>
              <a:t>k</a:t>
            </a:r>
            <a:r>
              <a:rPr lang="en-US" sz="4800" dirty="0" smtClean="0">
                <a:solidFill>
                  <a:srgbClr val="3333FF"/>
                </a:solidFill>
              </a:rPr>
              <a:t> </a:t>
            </a:r>
            <a:r>
              <a:rPr lang="en-US" sz="4800" dirty="0" smtClean="0"/>
              <a:t>of the variables are mutually independent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4800" dirty="0" smtClean="0"/>
              <a:t>(so </a:t>
            </a:r>
            <a:r>
              <a:rPr lang="en-US" sz="4800" dirty="0" smtClean="0">
                <a:solidFill>
                  <a:srgbClr val="3333FF"/>
                </a:solidFill>
              </a:rPr>
              <a:t>2</a:t>
            </a:r>
            <a:r>
              <a:rPr lang="en-US" sz="4800" dirty="0" smtClean="0"/>
              <a:t>-way = </a:t>
            </a:r>
            <a:r>
              <a:rPr lang="en-US" sz="4800" dirty="0" err="1" smtClean="0"/>
              <a:t>pairwise</a:t>
            </a:r>
            <a:r>
              <a:rPr lang="en-US" sz="4800" dirty="0" smtClean="0"/>
              <a:t>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5502BB3B-0EEA-453B-BE55-E4452FE5D14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371600"/>
            <a:ext cx="8305800" cy="4648200"/>
          </a:xfrm>
        </p:spPr>
        <p:txBody>
          <a:bodyPr/>
          <a:lstStyle/>
          <a:p>
            <a:pPr eaLnBrk="1" hangingPunct="1"/>
            <a:r>
              <a:rPr lang="en-US" smtClean="0"/>
              <a:t>Pairwise Independence sufficient for major applications (in later lecture).</a:t>
            </a:r>
          </a:p>
          <a:p>
            <a:pPr eaLnBrk="1" hangingPunct="1"/>
            <a:r>
              <a:rPr lang="en-US" smtClean="0"/>
              <a:t>Good to know, since pairwise holds in important cases where mutual does not.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DEDCF3E0-95E5-4B40-9A75-5FDE935C926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r>
              <a:rPr lang="en-US" dirty="0" err="1" smtClean="0">
                <a:solidFill>
                  <a:srgbClr val="0000FF"/>
                </a:solidFill>
              </a:rPr>
              <a:t>Pr{H}⋅Pr{H}⋅Pr{T}⋅Pr{T}⋅Pr{H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</a:p>
          <a:p>
            <a:pPr eaLnBrk="1" hangingPunct="1"/>
            <a:r>
              <a:rPr lang="en-US" dirty="0" smtClean="0"/>
              <a:t>            (by independence)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7E781BB2-0009-4685-941F-B9830CAD66C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Guess the Bigger Number</a:t>
            </a: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2039938" y="2803525"/>
            <a:ext cx="50450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>
                <a:latin typeface="Comic Sans MS" pitchFamily="66" charset="0"/>
              </a:rPr>
              <a:t>Try it out!</a:t>
            </a:r>
            <a:endParaRPr lang="en-US" sz="40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DEDCF3E0-95E5-4B40-9A75-5FDE935C926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71702" y="4835766"/>
          <a:ext cx="71374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99" name="Equation" r:id="rId4" imgW="1790700" imgH="469900" progId="Equation.DSMT4">
                  <p:embed/>
                </p:oleObj>
              </mc:Choice>
              <mc:Fallback>
                <p:oleObj name="Equation" r:id="rId4" imgW="17907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702" y="4835766"/>
                        <a:ext cx="7137400" cy="134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DEDCF3E0-95E5-4B40-9A75-5FDE935C926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68797" y="3462695"/>
          <a:ext cx="2538046" cy="2294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894" name="Equation" r:id="rId4" imgW="660400" imgH="596900" progId="Equation.DSMT4">
                  <p:embed/>
                </p:oleObj>
              </mc:Choice>
              <mc:Fallback>
                <p:oleObj name="Equation" r:id="rId4" imgW="660400" imgH="596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797" y="3462695"/>
                        <a:ext cx="2538046" cy="2294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DEDCF3E0-95E5-4B40-9A75-5FDE935C926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68797" y="3462695"/>
          <a:ext cx="2538046" cy="2294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272" name="Equation" r:id="rId4" imgW="660400" imgH="596900" progId="Equation.DSMT4">
                  <p:embed/>
                </p:oleObj>
              </mc:Choice>
              <mc:Fallback>
                <p:oleObj name="Equation" r:id="rId4" imgW="660400" imgH="596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797" y="3462695"/>
                        <a:ext cx="2538046" cy="2294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275758" y="3897680"/>
          <a:ext cx="3920626" cy="1592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273" name="Equation" r:id="rId6" imgW="977900" imgH="469900" progId="Equation.DSMT4">
                  <p:embed/>
                </p:oleObj>
              </mc:Choice>
              <mc:Fallback>
                <p:oleObj name="Equation" r:id="rId6" imgW="9779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758" y="3897680"/>
                        <a:ext cx="3920626" cy="15926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DEDCF3E0-95E5-4B40-9A75-5FDE935C926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>
              <a:spcAft>
                <a:spcPts val="3000"/>
              </a:spcAft>
            </a:pPr>
            <a:r>
              <a:rPr lang="en-US" dirty="0" err="1" smtClean="0">
                <a:solidFill>
                  <a:srgbClr val="0000FF"/>
                </a:solidFill>
              </a:rPr>
              <a:t>Pr{</a:t>
            </a:r>
            <a:r>
              <a:rPr lang="en-US" dirty="0" err="1" smtClean="0">
                <a:solidFill>
                  <a:srgbClr val="000000"/>
                </a:solidFill>
              </a:rPr>
              <a:t>each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sequence </a:t>
            </a:r>
            <a:r>
              <a:rPr lang="en-US" dirty="0" err="1" smtClean="0"/>
              <a:t>w/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n-i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95854" y="3888276"/>
          <a:ext cx="3389312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8" name="Equation" r:id="rId4" imgW="711200" imgH="393700" progId="Equation.DSMT4">
                  <p:embed/>
                </p:oleObj>
              </mc:Choice>
              <mc:Fallback>
                <p:oleObj name="Equation" r:id="rId4" imgW="711200" imgH="393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854" y="3888276"/>
                        <a:ext cx="3389312" cy="187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DEDCF3E0-95E5-4B40-9A75-5FDE935C926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err="1" smtClean="0">
                <a:solidFill>
                  <a:srgbClr val="0000FF"/>
                </a:solidFill>
              </a:rPr>
              <a:t>Pr{</a:t>
            </a:r>
            <a:r>
              <a:rPr lang="en-US" dirty="0" err="1" smtClean="0">
                <a:solidFill>
                  <a:srgbClr val="000000"/>
                </a:solidFill>
              </a:rPr>
              <a:t>get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n-i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#</a:t>
            </a:r>
            <a:r>
              <a:rPr lang="en-US" dirty="0" err="1" smtClean="0"/>
              <a:t>seq’s⋅pr[seq</a:t>
            </a:r>
            <a:r>
              <a:rPr lang="en-US" dirty="0" smtClean="0"/>
              <a:t>]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432535" y="3818125"/>
          <a:ext cx="4184040" cy="2473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6" name="Equation" r:id="rId4" imgW="901700" imgH="533400" progId="Equation.DSMT4">
                  <p:embed/>
                </p:oleObj>
              </mc:Choice>
              <mc:Fallback>
                <p:oleObj name="Equation" r:id="rId4" imgW="9017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535" y="3818125"/>
                        <a:ext cx="4184040" cy="24732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DEDCF3E0-95E5-4B40-9A75-5FDE935C926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6691"/>
            <a:ext cx="9006412" cy="5607539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Pr{</a:t>
            </a:r>
            <a:r>
              <a:rPr lang="en-US" dirty="0" smtClean="0">
                <a:solidFill>
                  <a:srgbClr val="000000"/>
                </a:solidFill>
              </a:rPr>
              <a:t>                        </a:t>
            </a:r>
            <a:r>
              <a:rPr lang="en-US" baseline="-250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#</a:t>
            </a:r>
            <a:r>
              <a:rPr lang="en-US" dirty="0" err="1" smtClean="0"/>
              <a:t>seq’s⋅pr{seq</a:t>
            </a:r>
            <a:r>
              <a:rPr lang="en-US" dirty="0" smtClean="0"/>
              <a:t>}</a:t>
            </a:r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2688" y="3817938"/>
            <a:ext cx="4183062" cy="2473325"/>
          </a:xfrm>
          <a:prstGeom prst="rect">
            <a:avLst/>
          </a:prstGeom>
          <a:noFill/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1613" y="2594512"/>
            <a:ext cx="2289175" cy="1527175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96B43620-50E9-4AF8-A2CB-DB1E00EE695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6073" y="986691"/>
            <a:ext cx="8841154" cy="3847625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000"/>
                </a:solidFill>
              </a:rPr>
              <a:t>Probability Density Function</a:t>
            </a:r>
          </a:p>
          <a:p>
            <a:pPr eaLnBrk="1" hangingPunct="1"/>
            <a:r>
              <a:rPr lang="en-US" sz="4800" dirty="0" smtClean="0"/>
              <a:t>of random variable 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 </a:t>
            </a:r>
          </a:p>
          <a:p>
            <a:pPr algn="ctr" eaLnBrk="1" hangingPunct="1"/>
            <a:r>
              <a:rPr lang="en-US" sz="5400" dirty="0" err="1" smtClean="0">
                <a:solidFill>
                  <a:srgbClr val="006600"/>
                </a:solidFill>
              </a:rPr>
              <a:t>PDF</a:t>
            </a:r>
            <a:r>
              <a:rPr lang="en-US" sz="5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5400" dirty="0" err="1" smtClean="0"/>
              <a:t>(</a:t>
            </a:r>
            <a:r>
              <a:rPr lang="en-US" sz="5400" dirty="0" err="1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)</a:t>
            </a:r>
            <a:r>
              <a:rPr lang="en-US" sz="5400" baseline="-25000" dirty="0" smtClean="0"/>
              <a:t>  </a:t>
            </a:r>
            <a:r>
              <a:rPr lang="en-US" sz="5400" dirty="0" smtClean="0"/>
              <a:t>::= </a:t>
            </a:r>
            <a:r>
              <a:rPr lang="en-US" sz="5400" dirty="0" err="1" smtClean="0"/>
              <a:t>Pr{</a:t>
            </a:r>
            <a:r>
              <a:rPr lang="en-US" sz="5400" dirty="0" err="1" smtClean="0">
                <a:solidFill>
                  <a:srgbClr val="3333FF"/>
                </a:solidFill>
              </a:rPr>
              <a:t>R</a:t>
            </a:r>
            <a:r>
              <a:rPr lang="en-US" sz="5400" dirty="0" smtClean="0">
                <a:solidFill>
                  <a:srgbClr val="3333FF"/>
                </a:solidFill>
              </a:rPr>
              <a:t> </a:t>
            </a:r>
            <a:r>
              <a:rPr lang="en-US" sz="5400" dirty="0" smtClean="0"/>
              <a:t>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}</a:t>
            </a:r>
          </a:p>
          <a:p>
            <a:pPr eaLnBrk="1" hangingPunct="1"/>
            <a:r>
              <a:rPr lang="en-US" sz="5400" dirty="0" smtClean="0"/>
              <a:t>so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92557" y="3531591"/>
          <a:ext cx="7567547" cy="2408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4" name="Equation" r:id="rId4" imgW="1676400" imgH="533400" progId="Equation.DSMT4">
                  <p:embed/>
                </p:oleObj>
              </mc:Choice>
              <mc:Fallback>
                <p:oleObj name="Equation" r:id="rId4" imgW="16764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557" y="3531591"/>
                        <a:ext cx="7567547" cy="24081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96B43620-50E9-4AF8-A2CB-DB1E00EE695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200" y="1427163"/>
            <a:ext cx="8672513" cy="396398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006600"/>
                </a:solidFill>
              </a:rPr>
              <a:t>Probability Density Function</a:t>
            </a:r>
          </a:p>
          <a:p>
            <a:pPr eaLnBrk="1" hangingPunct="1"/>
            <a:r>
              <a:rPr lang="en-US" sz="3600" dirty="0" smtClean="0"/>
              <a:t>of random variable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/>
              <a:t>PDF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::=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006600"/>
                </a:solidFill>
              </a:rPr>
              <a:t>Cumulative Distribution Function</a:t>
            </a:r>
            <a:r>
              <a:rPr lang="en-US" sz="3600" dirty="0" smtClean="0"/>
              <a:t> of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/>
              <a:t>CDF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::=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C000224B-2332-4750-9253-37D5821B63F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6876" y="1215784"/>
            <a:ext cx="8690247" cy="3699080"/>
          </a:xfrm>
        </p:spPr>
        <p:txBody>
          <a:bodyPr/>
          <a:lstStyle/>
          <a:p>
            <a:pPr algn="ctr" eaLnBrk="1" hangingPunct="1"/>
            <a:r>
              <a:rPr lang="en-US" sz="4800" dirty="0" smtClean="0">
                <a:solidFill>
                  <a:srgbClr val="1B7F3C"/>
                </a:solidFill>
              </a:rPr>
              <a:t>…all values equally likely</a:t>
            </a:r>
            <a:r>
              <a:rPr lang="en-US" sz="4800" dirty="0" smtClean="0"/>
              <a:t>.</a:t>
            </a:r>
          </a:p>
          <a:p>
            <a:pPr eaLnBrk="1" hangingPunct="1"/>
            <a:r>
              <a:rPr lang="en-US" dirty="0" smtClean="0"/>
              <a:t>“threshold” variable </a:t>
            </a:r>
            <a:r>
              <a:rPr lang="en-US" sz="4400" dirty="0" smtClean="0"/>
              <a:t>was uniform:</a:t>
            </a:r>
            <a:endParaRPr lang="en-US" dirty="0" smtClean="0"/>
          </a:p>
          <a:p>
            <a:pPr eaLnBrk="1" hangingPunct="1"/>
            <a:r>
              <a:rPr lang="en-US" sz="5400" dirty="0" err="1" smtClean="0"/>
              <a:t>PDF</a:t>
            </a:r>
            <a:r>
              <a:rPr lang="en-US" sz="5400" baseline="-25000" dirty="0" err="1" smtClean="0">
                <a:solidFill>
                  <a:srgbClr val="3333FF"/>
                </a:solidFill>
              </a:rPr>
              <a:t>Z</a:t>
            </a:r>
            <a:r>
              <a:rPr lang="en-US" sz="5400" dirty="0" err="1" smtClean="0"/>
              <a:t>(i</a:t>
            </a:r>
            <a:r>
              <a:rPr lang="en-US" sz="5400" dirty="0" smtClean="0"/>
              <a:t>) ::=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/>
              <a:t>Pr{</a:t>
            </a:r>
            <a:r>
              <a:rPr lang="en-US" sz="5400" dirty="0" err="1" smtClean="0">
                <a:solidFill>
                  <a:srgbClr val="3333FF"/>
                </a:solidFill>
              </a:rPr>
              <a:t>Z</a:t>
            </a:r>
            <a:r>
              <a:rPr lang="en-US" sz="5400" dirty="0" smtClean="0">
                <a:solidFill>
                  <a:srgbClr val="FF6600"/>
                </a:solidFill>
              </a:rPr>
              <a:t> </a:t>
            </a:r>
            <a:r>
              <a:rPr lang="en-US" sz="5400" dirty="0" smtClean="0"/>
              <a:t>= </a:t>
            </a:r>
            <a:r>
              <a:rPr lang="en-US" sz="5400" dirty="0" err="1" smtClean="0"/>
              <a:t>i</a:t>
            </a:r>
            <a:r>
              <a:rPr lang="en-US" sz="5400" dirty="0" smtClean="0"/>
              <a:t>} = </a:t>
            </a:r>
            <a:endParaRPr lang="en-US" sz="54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dirty="0" smtClean="0"/>
              <a:t>   </a:t>
            </a:r>
            <a:r>
              <a:rPr lang="en-US" sz="5400" dirty="0" smtClean="0"/>
              <a:t>for </a:t>
            </a:r>
            <a:r>
              <a:rPr lang="en-US" sz="5400" dirty="0" err="1" smtClean="0"/>
              <a:t>i</a:t>
            </a:r>
            <a:r>
              <a:rPr lang="en-US" sz="5400" i="1" dirty="0" smtClean="0"/>
              <a:t> </a:t>
            </a:r>
            <a:r>
              <a:rPr lang="en-US" sz="5400" dirty="0" smtClean="0"/>
              <a:t>= 0,1,…,6.</a:t>
            </a:r>
            <a:endParaRPr lang="en-US" sz="4400" dirty="0" smtClean="0"/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7235829" y="2590130"/>
          <a:ext cx="726097" cy="1731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8" name="Equation" r:id="rId4" imgW="164880" imgH="393480" progId="Equation.DSMT4">
                  <p:embed/>
                </p:oleObj>
              </mc:Choice>
              <mc:Fallback>
                <p:oleObj name="Equation" r:id="rId4" imgW="1648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9" y="2590130"/>
                        <a:ext cx="726097" cy="17317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F2801238-F1E7-4FD8-BA50-E337AFF1C7D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5615" y="1121510"/>
            <a:ext cx="8801223" cy="465210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6600"/>
                </a:solidFill>
              </a:rPr>
              <a:t>uniform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iff</a:t>
            </a:r>
            <a:r>
              <a:rPr lang="en-US" dirty="0" smtClean="0"/>
              <a:t>  PDF</a:t>
            </a:r>
            <a:r>
              <a:rPr lang="en-US" baseline="-25000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/>
              <a:t> 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6600"/>
                </a:solidFill>
              </a:rPr>
              <a:t>constant</a:t>
            </a:r>
            <a:endParaRPr lang="en-US" dirty="0" smtClean="0"/>
          </a:p>
          <a:p>
            <a:pPr eaLnBrk="1" hangingPunct="1"/>
            <a:r>
              <a:rPr lang="en-US" sz="4400" dirty="0" smtClean="0">
                <a:solidFill>
                  <a:srgbClr val="3333FF"/>
                </a:solidFill>
              </a:rPr>
              <a:t>D</a:t>
            </a:r>
            <a:r>
              <a:rPr lang="en-US" sz="4400" dirty="0" smtClean="0"/>
              <a:t> ::= outcome of fair die roll</a:t>
            </a:r>
          </a:p>
          <a:p>
            <a:pPr algn="ctr" eaLnBrk="1" hangingPunct="1"/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D</a:t>
            </a:r>
            <a:r>
              <a:rPr lang="en-US" dirty="0" smtClean="0"/>
              <a:t>=1} =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D</a:t>
            </a:r>
            <a:r>
              <a:rPr lang="en-US" dirty="0" smtClean="0"/>
              <a:t>=2} =</a:t>
            </a:r>
            <a:r>
              <a:rPr lang="en-US" dirty="0" smtClean="0">
                <a:cs typeface="Times New Roman" pitchFamily="18" charset="0"/>
              </a:rPr>
              <a:t>···= </a:t>
            </a:r>
            <a:r>
              <a:rPr lang="en-US" dirty="0" err="1" smtClean="0">
                <a:cs typeface="Times New Roman" pitchFamily="18" charset="0"/>
              </a:rPr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D</a:t>
            </a:r>
            <a:r>
              <a:rPr lang="en-US" dirty="0" smtClean="0">
                <a:cs typeface="Times New Roman" pitchFamily="18" charset="0"/>
              </a:rPr>
              <a:t>=6} = </a:t>
            </a:r>
            <a:r>
              <a:rPr lang="en-US" dirty="0" smtClean="0">
                <a:solidFill>
                  <a:srgbClr val="3333FF"/>
                </a:solidFill>
                <a:cs typeface="Times New Roman" pitchFamily="18" charset="0"/>
              </a:rPr>
              <a:t>1/6</a:t>
            </a:r>
            <a:endParaRPr lang="en-US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4400" dirty="0" smtClean="0">
                <a:solidFill>
                  <a:srgbClr val="3333FF"/>
                </a:solidFill>
              </a:rPr>
              <a:t>S</a:t>
            </a:r>
            <a:r>
              <a:rPr lang="en-US" sz="4400" dirty="0" smtClean="0"/>
              <a:t> ::= 4-digit lottery number</a:t>
            </a:r>
          </a:p>
          <a:p>
            <a:pPr algn="ctr" eaLnBrk="1" hangingPunct="1"/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= 0000} =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= 0001} = </a:t>
            </a:r>
            <a:r>
              <a:rPr lang="en-US" dirty="0" smtClean="0">
                <a:cs typeface="Times New Roman" pitchFamily="18" charset="0"/>
              </a:rPr>
              <a:t>···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           = </a:t>
            </a:r>
            <a:r>
              <a:rPr lang="en-US" dirty="0" err="1" smtClean="0">
                <a:cs typeface="Times New Roman" pitchFamily="18" charset="0"/>
              </a:rPr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cs typeface="Times New Roman" pitchFamily="18" charset="0"/>
              </a:rPr>
              <a:t>= 9999} =  </a:t>
            </a:r>
            <a:r>
              <a:rPr lang="en-US" dirty="0" smtClean="0">
                <a:solidFill>
                  <a:srgbClr val="3333FF"/>
                </a:solidFill>
                <a:cs typeface="Times New Roman" pitchFamily="18" charset="0"/>
              </a:rPr>
              <a:t>1/10000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8C735B2F-117E-467F-AA86-C8CA26EAB27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Strategy for Team 2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1447800"/>
            <a:ext cx="8686800" cy="41148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pick a paper to expose, giving each paper equal probability.</a:t>
            </a:r>
          </a:p>
          <a:p>
            <a:pPr eaLnBrk="1" hangingPunct="1">
              <a:buFontTx/>
              <a:buChar char="•"/>
            </a:pPr>
            <a:r>
              <a:rPr lang="en-US" sz="3600" dirty="0" smtClean="0"/>
              <a:t>if exposed number is “small” then switch, otherwise stick.  That is</a:t>
            </a:r>
          </a:p>
          <a:p>
            <a:pPr eaLnBrk="1" hangingPunct="1"/>
            <a:r>
              <a:rPr lang="en-US" dirty="0" smtClean="0"/>
              <a:t>  switch if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threshold </a:t>
            </a:r>
            <a:r>
              <a:rPr lang="en-US" dirty="0" smtClean="0">
                <a:solidFill>
                  <a:srgbClr val="3333FF"/>
                </a:solidFill>
              </a:rPr>
              <a:t>Z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where</a:t>
            </a:r>
            <a:endParaRPr lang="en-US" dirty="0" smtClean="0">
              <a:solidFill>
                <a:srgbClr val="FF6600"/>
              </a:solidFill>
            </a:endParaRPr>
          </a:p>
          <a:p>
            <a:pPr algn="ctr" eaLnBrk="1" hangingPunct="1"/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3333FF"/>
                </a:solidFill>
              </a:rPr>
              <a:t>Z</a:t>
            </a:r>
            <a:r>
              <a:rPr lang="en-US" dirty="0" smtClean="0"/>
              <a:t>  is a </a:t>
            </a:r>
            <a:r>
              <a:rPr lang="en-US" dirty="0" smtClean="0">
                <a:solidFill>
                  <a:srgbClr val="FF00FF"/>
                </a:solidFill>
              </a:rPr>
              <a:t>random</a:t>
            </a:r>
            <a:r>
              <a:rPr lang="en-US" dirty="0" smtClean="0"/>
              <a:t> integer, 0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>
                <a:solidFill>
                  <a:srgbClr val="3333FF"/>
                </a:solidFill>
              </a:rPr>
              <a:t> Z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6.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19"/>
            <a:ext cx="8743345" cy="5359003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3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0000CC"/>
                </a:solidFill>
              </a:rPr>
              <a:t>4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?</a:t>
            </a:r>
            <a:endParaRPr lang="en-US" sz="5400" dirty="0" smtClean="0">
              <a:solidFill>
                <a:srgbClr val="0000CC"/>
              </a:solidFill>
            </a:endParaRPr>
          </a:p>
          <a:p>
            <a:pPr algn="ctr"/>
            <a:r>
              <a:rPr lang="en-US" sz="7200" dirty="0" smtClean="0"/>
              <a:t>obviously!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14M.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19"/>
            <a:ext cx="8743345" cy="5359003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FF00FF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3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FF00FF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?</a:t>
            </a:r>
          </a:p>
          <a:p>
            <a:r>
              <a:rPr lang="en-US" sz="6000" dirty="0" smtClean="0">
                <a:solidFill>
                  <a:srgbClr val="006600"/>
                </a:solidFill>
                <a:cs typeface="Comic Sans MS"/>
              </a:rPr>
              <a:t>YES 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as long as one of</a:t>
            </a:r>
          </a:p>
          <a:p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the </a:t>
            </a:r>
            <a:r>
              <a:rPr lang="en-US" sz="6000" dirty="0" err="1" smtClean="0">
                <a:solidFill>
                  <a:srgbClr val="0000FF"/>
                </a:solidFill>
                <a:cs typeface="Comic Sans MS"/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  <a:cs typeface="Comic Sans MS"/>
              </a:rPr>
              <a:t>i</a:t>
            </a:r>
            <a:r>
              <a:rPr lang="en-US" sz="6000" dirty="0" err="1" smtClean="0">
                <a:solidFill>
                  <a:srgbClr val="000000"/>
                </a:solidFill>
                <a:cs typeface="Comic Sans MS"/>
              </a:rPr>
              <a:t>’s</a:t>
            </a:r>
            <a:r>
              <a:rPr lang="en-US" sz="6000" dirty="0" smtClean="0">
                <a:cs typeface="Comic Sans MS"/>
              </a:rPr>
              <a:t> is </a:t>
            </a:r>
            <a:r>
              <a:rPr lang="en-US" sz="6000" dirty="0" smtClean="0">
                <a:solidFill>
                  <a:srgbClr val="FF00FF"/>
                </a:solidFill>
                <a:cs typeface="Comic Sans MS"/>
              </a:rPr>
              <a:t>uniform</a:t>
            </a:r>
            <a:endParaRPr lang="en-US" sz="6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14M.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19"/>
            <a:ext cx="8743345" cy="5359003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=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j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5400" dirty="0" smtClean="0">
                <a:solidFill>
                  <a:srgbClr val="0000CC"/>
                </a:solidFill>
              </a:rPr>
              <a:t>=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l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 </a:t>
            </a:r>
          </a:p>
          <a:p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for (</a:t>
            </a:r>
            <a:r>
              <a:rPr lang="en-US" sz="6000" dirty="0" err="1" smtClean="0">
                <a:solidFill>
                  <a:schemeClr val="tx2"/>
                </a:solidFill>
                <a:cs typeface="Comic Sans MS"/>
              </a:rPr>
              <a:t>i,j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) </a:t>
            </a:r>
            <a:r>
              <a:rPr lang="en-US" sz="6000" b="1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≠ 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(</a:t>
            </a:r>
            <a:r>
              <a:rPr lang="en-US" sz="6000" dirty="0" err="1" smtClean="0">
                <a:solidFill>
                  <a:schemeClr val="tx2"/>
                </a:solidFill>
                <a:cs typeface="Comic Sans MS"/>
              </a:rPr>
              <a:t>k,l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) if </a:t>
            </a:r>
            <a:r>
              <a:rPr lang="en-US" sz="5400" dirty="0" smtClean="0">
                <a:solidFill>
                  <a:schemeClr val="tx2"/>
                </a:solidFill>
                <a:cs typeface="Comic Sans MS"/>
              </a:rPr>
              <a:t>one of </a:t>
            </a:r>
          </a:p>
          <a:p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the </a:t>
            </a:r>
            <a:r>
              <a:rPr lang="en-US" sz="6000" dirty="0" smtClean="0">
                <a:solidFill>
                  <a:srgbClr val="0000FF"/>
                </a:solidFill>
                <a:cs typeface="Comic Sans MS"/>
              </a:rPr>
              <a:t>R</a:t>
            </a:r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’s</a:t>
            </a:r>
            <a:r>
              <a:rPr lang="en-US" sz="6000" dirty="0" smtClean="0">
                <a:cs typeface="Comic Sans MS"/>
              </a:rPr>
              <a:t> is </a:t>
            </a:r>
            <a:r>
              <a:rPr lang="en-US" sz="6000" dirty="0" smtClean="0">
                <a:solidFill>
                  <a:srgbClr val="FF00FF"/>
                </a:solidFill>
                <a:cs typeface="Comic Sans MS"/>
              </a:rPr>
              <a:t>uniform</a:t>
            </a:r>
          </a:p>
          <a:p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they are </a:t>
            </a:r>
            <a:r>
              <a:rPr lang="en-US" sz="6000" dirty="0" err="1" smtClean="0">
                <a:solidFill>
                  <a:srgbClr val="9B2894"/>
                </a:solidFill>
                <a:cs typeface="Comic Sans MS"/>
              </a:rPr>
              <a:t>pairwise</a:t>
            </a:r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 </a:t>
            </a:r>
            <a:r>
              <a:rPr lang="en-US" sz="6000" dirty="0" err="1" smtClean="0">
                <a:solidFill>
                  <a:srgbClr val="000000"/>
                </a:solidFill>
                <a:cs typeface="Comic Sans MS"/>
              </a:rPr>
              <a:t>indep</a:t>
            </a:r>
            <a:endParaRPr lang="en-US" sz="60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14M.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20"/>
            <a:ext cx="8788120" cy="4964164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6000" dirty="0" smtClean="0">
                <a:solidFill>
                  <a:srgbClr val="FF0000"/>
                </a:solidFill>
                <a:sym typeface="Euclid Symbol"/>
              </a:rPr>
              <a:t>not</a:t>
            </a:r>
            <a:r>
              <a:rPr lang="en-US" sz="6000" dirty="0" smtClean="0">
                <a:sym typeface="Euclid Symbol"/>
              </a:rPr>
              <a:t> 3-way independent</a:t>
            </a:r>
          </a:p>
          <a:p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1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6600"/>
                </a:solidFill>
                <a:cs typeface="Comic Sans MS"/>
              </a:rPr>
              <a:t>2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 and 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3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6600"/>
                </a:solidFill>
                <a:cs typeface="Comic Sans MS"/>
              </a:rPr>
              <a:t>2</a:t>
            </a:r>
          </a:p>
          <a:p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         implies 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1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3</a:t>
            </a:r>
            <a:endParaRPr lang="en-US" sz="7200" dirty="0" smtClean="0"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14M.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CE1FEF93-960A-4432-A981-01A75AA852BE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1</a:t>
            </a:r>
            <a:r>
              <a:rPr lang="en-US" sz="10600" dirty="0" smtClean="0">
                <a:sym typeface="Euclid Symbol" pitchFamily="18" charset="2"/>
              </a:rPr>
              <a:t>―3</a:t>
            </a:r>
            <a:endParaRPr lang="en-US" sz="106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DC9731CB-2F8A-470A-AADF-931B7CDAF7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Analysis of Team 2 Strategy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00200"/>
            <a:ext cx="83058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Case M: low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/>
              <a:t> high 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Team 2 wins in this case, so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err="1" smtClean="0"/>
              <a:t>Pr{Team</a:t>
            </a:r>
            <a:r>
              <a:rPr lang="en-US" sz="4800" dirty="0" smtClean="0"/>
              <a:t> 2 wins | M} = </a:t>
            </a:r>
            <a:r>
              <a:rPr lang="en-US" sz="4800" dirty="0" smtClean="0">
                <a:solidFill>
                  <a:srgbClr val="006600"/>
                </a:solidFill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400" dirty="0" smtClean="0"/>
              <a:t> and</a:t>
            </a:r>
            <a:r>
              <a:rPr lang="en-US" sz="4800" dirty="0" smtClean="0"/>
              <a:t> </a:t>
            </a:r>
            <a:r>
              <a:rPr lang="en-US" sz="4800" dirty="0" err="1" smtClean="0"/>
              <a:t>Pr{M</a:t>
            </a:r>
            <a:r>
              <a:rPr lang="en-US" sz="4800" dirty="0" smtClean="0"/>
              <a:t>}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endParaRPr lang="en-US" sz="4800" b="1" dirty="0" smtClean="0">
              <a:solidFill>
                <a:srgbClr val="0000CC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38613" y="3648196"/>
          <a:ext cx="81280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164880" imgH="419040" progId="Equation.DSMT4">
                  <p:embed/>
                </p:oleObj>
              </mc:Choice>
              <mc:Fallback>
                <p:oleObj name="Equation" r:id="rId4" imgW="16488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3648196"/>
                        <a:ext cx="812800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DE5972EA-EB66-4458-A91F-67F065CCE3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Analysis of Team 2 Strategy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4638" y="1446213"/>
            <a:ext cx="8458200" cy="3810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Case H: high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endParaRPr lang="en-US" sz="4800" dirty="0" smtClean="0"/>
          </a:p>
          <a:p>
            <a:pPr eaLnBrk="1" hangingPunct="1"/>
            <a:r>
              <a:rPr lang="en-US" sz="4400" dirty="0" smtClean="0"/>
              <a:t>Team 2 will switch, so wins </a:t>
            </a:r>
            <a:r>
              <a:rPr lang="en-US" sz="4400" dirty="0" err="1" smtClean="0"/>
              <a:t>iff</a:t>
            </a:r>
            <a:r>
              <a:rPr lang="en-US" sz="4400" dirty="0" smtClean="0"/>
              <a:t> low card gets exposed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500" dirty="0" smtClean="0"/>
              <a:t>   </a:t>
            </a:r>
            <a:r>
              <a:rPr lang="en-US" sz="4500" dirty="0" err="1" smtClean="0"/>
              <a:t>Pr{Team</a:t>
            </a:r>
            <a:r>
              <a:rPr lang="en-US" sz="4500" dirty="0" smtClean="0"/>
              <a:t> 2 wins | H}</a:t>
            </a:r>
            <a:r>
              <a:rPr lang="en-US" sz="4500" dirty="0" smtClean="0">
                <a:solidFill>
                  <a:srgbClr val="0000FF"/>
                </a:solidFill>
              </a:rPr>
              <a:t> </a:t>
            </a:r>
            <a:r>
              <a:rPr lang="en-US" sz="4500" dirty="0" smtClean="0"/>
              <a:t>=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6624638" y="3157538"/>
          <a:ext cx="750887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152280" imgH="419040" progId="Equation.DSMT4">
                  <p:embed/>
                </p:oleObj>
              </mc:Choice>
              <mc:Fallback>
                <p:oleObj name="Equation" r:id="rId4" imgW="15228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3157538"/>
                        <a:ext cx="750887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C8E1B2AC-ADC5-4B51-80CC-A3F4D8DD7E3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9400" y="1600200"/>
            <a:ext cx="8610600" cy="3429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Case L: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r>
              <a:rPr lang="en-US" sz="4800" b="1" i="1" dirty="0" smtClean="0">
                <a:solidFill>
                  <a:srgbClr val="FF6600"/>
                </a:solidFill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/>
              <a:t> low</a:t>
            </a:r>
          </a:p>
          <a:p>
            <a:pPr eaLnBrk="1" hangingPunct="1"/>
            <a:r>
              <a:rPr lang="en-US" sz="4400" dirty="0" smtClean="0"/>
              <a:t>Team 2 will stick, so wins </a:t>
            </a:r>
            <a:r>
              <a:rPr lang="en-US" sz="4400" dirty="0" err="1" smtClean="0"/>
              <a:t>iff</a:t>
            </a:r>
            <a:r>
              <a:rPr lang="en-US" sz="4400" dirty="0" smtClean="0"/>
              <a:t> high card gets exposed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500" dirty="0" smtClean="0"/>
              <a:t>   </a:t>
            </a:r>
            <a:r>
              <a:rPr lang="en-US" sz="4500" dirty="0" err="1" smtClean="0"/>
              <a:t>Pr{Team</a:t>
            </a:r>
            <a:r>
              <a:rPr lang="en-US" sz="4500" dirty="0" smtClean="0"/>
              <a:t> 2 wins | L}</a:t>
            </a:r>
            <a:r>
              <a:rPr lang="en-US" sz="4500" dirty="0" smtClean="0">
                <a:solidFill>
                  <a:srgbClr val="0000FF"/>
                </a:solidFill>
              </a:rPr>
              <a:t> </a:t>
            </a:r>
            <a:r>
              <a:rPr lang="en-US" sz="4500" dirty="0" smtClean="0"/>
              <a:t>=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6592888" y="3322638"/>
          <a:ext cx="750887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4" imgW="152280" imgH="419040" progId="Equation.DSMT4">
                  <p:embed/>
                </p:oleObj>
              </mc:Choice>
              <mc:Fallback>
                <p:oleObj name="Equation" r:id="rId4" imgW="15228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888" y="3322638"/>
                        <a:ext cx="750887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6998" y="1219200"/>
            <a:ext cx="8841153" cy="4515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1">
                    <a:lumMod val="10000"/>
                  </a:schemeClr>
                </a:solidFill>
                <a:latin typeface="Comic Sans MS"/>
                <a:cs typeface="Comic Sans MS"/>
              </a:rPr>
              <a:t>by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9B2894"/>
                </a:solidFill>
                <a:latin typeface="Comic Sans MS"/>
                <a:cs typeface="Comic Sans MS"/>
              </a:rPr>
              <a:t>Law of Total Probability</a:t>
            </a:r>
            <a:endParaRPr lang="en-US" sz="4400" dirty="0" smtClean="0">
              <a:solidFill>
                <a:srgbClr val="9B2894"/>
              </a:solidFill>
              <a:latin typeface="Comic Sans MS"/>
              <a:cs typeface="Comic Sans MS"/>
            </a:endParaRPr>
          </a:p>
        </p:txBody>
      </p:sp>
      <p:pic>
        <p:nvPicPr>
          <p:cNvPr id="4098" name="Object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2600" y="3073400"/>
            <a:ext cx="914400" cy="22066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7886A709-CED2-48A3-8616-B2655C008EC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6998" y="1219200"/>
            <a:ext cx="8841153" cy="4515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Pr{Team 2 wins} 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=</a:t>
            </a:r>
          </a:p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Pr{win|Z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good}⋅Pr{Z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good} +</a:t>
            </a:r>
          </a:p>
          <a:p>
            <a:pPr eaLnBrk="1" hangingPunct="1"/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Pr{win|Z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no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good}⋅Pr{Z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no good}</a:t>
            </a: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0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7886A709-CED2-48A3-8616-B2655C008EC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</TotalTime>
  <Words>2075</Words>
  <Application>Microsoft Macintosh PowerPoint</Application>
  <PresentationFormat>On-screen Show (4:3)</PresentationFormat>
  <Paragraphs>325</Paragraphs>
  <Slides>44</Slides>
  <Notes>44</Notes>
  <HiddenSlides>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Default Design</vt:lpstr>
      <vt:lpstr>Equation</vt:lpstr>
      <vt:lpstr>PowerPoint Presentation</vt:lpstr>
      <vt:lpstr>Guess the Bigger Number</vt:lpstr>
      <vt:lpstr>Guess the Bigger Number</vt:lpstr>
      <vt:lpstr>Strategy for Team 2</vt:lpstr>
      <vt:lpstr>Analysis of Team 2 Strategy</vt:lpstr>
      <vt:lpstr>Analysis of Team 2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 1 Strategy</vt:lpstr>
      <vt:lpstr>Random Variables</vt:lpstr>
      <vt:lpstr>Random Variables</vt:lpstr>
      <vt:lpstr>Intro to Random Variables</vt:lpstr>
      <vt:lpstr>Intro to Random Variables</vt:lpstr>
      <vt:lpstr>What is a Random Variable?</vt:lpstr>
      <vt:lpstr>Independent Variables</vt:lpstr>
      <vt:lpstr>PowerPoint Presentation</vt:lpstr>
      <vt:lpstr>PowerPoint Presentation</vt:lpstr>
      <vt:lpstr>PowerPoint Presentation</vt:lpstr>
      <vt:lpstr>Indicator Variables</vt:lpstr>
      <vt:lpstr>Independent Variables</vt:lpstr>
      <vt:lpstr>Mutally Independent Variables</vt:lpstr>
      <vt:lpstr>Mutally Independent Variables</vt:lpstr>
      <vt:lpstr>Independent Variables</vt:lpstr>
      <vt:lpstr>Independent Variables</vt:lpstr>
      <vt:lpstr>Independent Variables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Density &amp; Distribution</vt:lpstr>
      <vt:lpstr>Density &amp; Distribution</vt:lpstr>
      <vt:lpstr>Uniform Distribution</vt:lpstr>
      <vt:lpstr>Uniform Distribution</vt:lpstr>
      <vt:lpstr>Mutual Independence</vt:lpstr>
      <vt:lpstr>Mutual Independence</vt:lpstr>
      <vt:lpstr>Mutual Independence</vt:lpstr>
      <vt:lpstr>Mutual Independence</vt:lpstr>
      <vt:lpstr>Team Problems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78</cp:revision>
  <cp:lastPrinted>2011-04-27T23:49:45Z</cp:lastPrinted>
  <dcterms:created xsi:type="dcterms:W3CDTF">2011-04-28T01:16:18Z</dcterms:created>
  <dcterms:modified xsi:type="dcterms:W3CDTF">2011-11-30T01:55:15Z</dcterms:modified>
</cp:coreProperties>
</file>