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462" r:id="rId2"/>
    <p:sldId id="588" r:id="rId3"/>
    <p:sldId id="589" r:id="rId4"/>
    <p:sldId id="599" r:id="rId5"/>
    <p:sldId id="600" r:id="rId6"/>
    <p:sldId id="577" r:id="rId7"/>
    <p:sldId id="562" r:id="rId8"/>
    <p:sldId id="568" r:id="rId9"/>
    <p:sldId id="561" r:id="rId10"/>
    <p:sldId id="560" r:id="rId11"/>
    <p:sldId id="565" r:id="rId12"/>
    <p:sldId id="546" r:id="rId13"/>
    <p:sldId id="579" r:id="rId14"/>
    <p:sldId id="592" r:id="rId15"/>
    <p:sldId id="593" r:id="rId16"/>
    <p:sldId id="594" r:id="rId17"/>
    <p:sldId id="595" r:id="rId18"/>
    <p:sldId id="596" r:id="rId19"/>
    <p:sldId id="597" r:id="rId20"/>
    <p:sldId id="598" r:id="rId21"/>
  </p:sldIdLst>
  <p:sldSz cx="9144000" cy="6858000" type="letter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99" d="100"/>
          <a:sy n="99" d="100"/>
        </p:scale>
        <p:origin x="-155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October 28,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  <a:endParaRPr lang="en-US" sz="8800" dirty="0" smtClean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10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47800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Let </a:t>
            </a:r>
            <a:r>
              <a:rPr lang="en-US" sz="5400" dirty="0" smtClean="0">
                <a:solidFill>
                  <a:srgbClr val="0000E5"/>
                </a:solidFill>
              </a:rPr>
              <a:t>M* </a:t>
            </a:r>
            <a:r>
              <a:rPr lang="en-US" sz="5400" dirty="0" smtClean="0"/>
              <a:t>be </a:t>
            </a:r>
            <a:r>
              <a:rPr lang="en-US" sz="5400" dirty="0" err="1" smtClean="0">
                <a:solidFill>
                  <a:srgbClr val="0000E5"/>
                </a:solidFill>
              </a:rPr>
              <a:t>M+e-g</a:t>
            </a:r>
            <a:r>
              <a:rPr lang="en-US" sz="5400" dirty="0" smtClean="0"/>
              <a:t>.  We claim that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M*</a:t>
            </a:r>
            <a:r>
              <a:rPr lang="en-US" sz="5400" dirty="0" smtClean="0"/>
              <a:t> is an MST, and it contains</a:t>
            </a:r>
          </a:p>
          <a:p>
            <a:r>
              <a:rPr lang="en-US" sz="5400" dirty="0" err="1" smtClean="0">
                <a:solidFill>
                  <a:srgbClr val="0000F1"/>
                </a:solidFill>
              </a:rPr>
              <a:t>F+e</a:t>
            </a:r>
            <a:r>
              <a:rPr lang="en-US" sz="5400" dirty="0" smtClean="0"/>
              <a:t>, so</a:t>
            </a:r>
            <a:endParaRPr lang="en-US" sz="5400" dirty="0">
              <a:solidFill>
                <a:srgbClr val="0000F1"/>
              </a:solidFill>
            </a:endParaRPr>
          </a:p>
          <a:p>
            <a:pPr algn="ctr"/>
            <a:r>
              <a:rPr lang="en-US" sz="5400" dirty="0" err="1" smtClean="0">
                <a:solidFill>
                  <a:srgbClr val="0000F1"/>
                </a:solidFill>
              </a:rPr>
              <a:t>F+e</a:t>
            </a:r>
            <a:r>
              <a:rPr lang="en-US" sz="5400" dirty="0" smtClean="0">
                <a:solidFill>
                  <a:srgbClr val="0000F1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 a pre-MST.</a:t>
            </a:r>
          </a:p>
        </p:txBody>
      </p:sp>
    </p:spTree>
    <p:extLst>
      <p:ext uri="{BB962C8B-B14F-4D97-AF65-F5344CB8AC3E}">
        <p14:creationId xmlns:p14="http://schemas.microsoft.com/office/powerpoint/2010/main" val="307667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20657"/>
            <a:ext cx="777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By the </a:t>
            </a:r>
            <a:r>
              <a:rPr lang="en-US" sz="6600" dirty="0" smtClean="0">
                <a:solidFill>
                  <a:srgbClr val="930093"/>
                </a:solidFill>
              </a:rPr>
              <a:t>Lemma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M*</a:t>
            </a:r>
            <a:r>
              <a:rPr lang="en-US" sz="6600" dirty="0" smtClean="0"/>
              <a:t> is a spanning tree.</a:t>
            </a:r>
            <a:endParaRPr lang="en-US" sz="6600" dirty="0"/>
          </a:p>
          <a:p>
            <a:pPr>
              <a:lnSpc>
                <a:spcPct val="140000"/>
              </a:lnSpc>
            </a:pPr>
            <a:endParaRPr lang="en-US" sz="4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00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12</a:t>
            </a:fld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56626" y="1295400"/>
            <a:ext cx="7701574" cy="453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Since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g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are both gray, and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e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was min weight among gray edges,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(e)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w(g)</a:t>
            </a:r>
            <a:r>
              <a:rPr lang="en-US" sz="4400" dirty="0" smtClean="0">
                <a:latin typeface="Comic Sans MS"/>
                <a:cs typeface="Comic Sans MS"/>
              </a:rPr>
              <a:t>.  So</a:t>
            </a:r>
          </a:p>
          <a:p>
            <a:pPr algn="ctr">
              <a:lnSpc>
                <a:spcPct val="120000"/>
              </a:lnSpc>
            </a:pP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w(M*)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w(M)</a:t>
            </a:r>
          </a:p>
          <a:p>
            <a:pPr>
              <a:lnSpc>
                <a:spcPct val="120000"/>
              </a:lnSpc>
            </a:pPr>
            <a:r>
              <a:rPr lang="en-US" sz="4400" dirty="0" smtClean="0">
                <a:latin typeface="Comic Sans MS"/>
                <a:cs typeface="Comic Sans MS"/>
              </a:rPr>
              <a:t>Therefore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 M*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must be an MST.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2362200"/>
          </a:xfrm>
        </p:spPr>
        <p:txBody>
          <a:bodyPr/>
          <a:lstStyle/>
          <a:p>
            <a:r>
              <a:rPr lang="en-US" sz="4400" dirty="0" smtClean="0"/>
              <a:t>If all weights are distinct, then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r>
              <a:rPr lang="en-US" sz="4400" dirty="0" smtClean="0"/>
              <a:t>has a </a:t>
            </a:r>
            <a:r>
              <a:rPr lang="en-US" sz="4400" dirty="0" smtClean="0">
                <a:solidFill>
                  <a:srgbClr val="FF00FF"/>
                </a:solidFill>
              </a:rPr>
              <a:t>unique</a:t>
            </a:r>
            <a:r>
              <a:rPr lang="en-US" sz="4400" dirty="0" smtClean="0"/>
              <a:t> MST.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849701"/>
            <a:ext cx="822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Because then </a:t>
            </a:r>
            <a:r>
              <a:rPr lang="en-US" sz="4000" dirty="0">
                <a:solidFill>
                  <a:srgbClr val="0000E5"/>
                </a:solidFill>
                <a:latin typeface="Comic Sans MS"/>
                <a:cs typeface="Comic Sans MS"/>
              </a:rPr>
              <a:t>w(e) </a:t>
            </a:r>
            <a:r>
              <a:rPr lang="en-US" sz="40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000" dirty="0">
                <a:solidFill>
                  <a:srgbClr val="0000E5"/>
                </a:solidFill>
                <a:latin typeface="Comic Sans MS"/>
                <a:cs typeface="Comic Sans MS"/>
              </a:rPr>
              <a:t>w(g)</a:t>
            </a:r>
            <a:r>
              <a:rPr lang="en-US" sz="4000" dirty="0">
                <a:latin typeface="Comic Sans MS"/>
                <a:cs typeface="Comic Sans MS"/>
              </a:rPr>
              <a:t>, so</a:t>
            </a:r>
          </a:p>
          <a:p>
            <a:pPr algn="ctr"/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w(M*) </a:t>
            </a:r>
            <a:r>
              <a:rPr lang="en-US" sz="40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000" dirty="0">
                <a:solidFill>
                  <a:srgbClr val="0000E5"/>
                </a:solidFill>
                <a:latin typeface="Comic Sans MS"/>
                <a:cs typeface="Comic Sans MS"/>
              </a:rPr>
              <a:t>w(M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)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contradicting min weight for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 M.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So all pre-MST 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F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must be </a:t>
            </a:r>
            <a:r>
              <a:rPr lang="en-US" sz="40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subgraphs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of the same MST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 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54776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077200" cy="2667000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rgbClr val="800000"/>
                </a:solidFill>
              </a:rPr>
              <a:t>Lemma:</a:t>
            </a:r>
            <a:r>
              <a:rPr lang="en-US" sz="4800" b="0" dirty="0" smtClean="0"/>
              <a:t> Adding a single edge to a tree creates a unique cycle.</a:t>
            </a:r>
            <a:endParaRPr lang="en-US" sz="4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69976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9pPr>
          </a:lstStyle>
          <a:p>
            <a:r>
              <a:rPr lang="en-US" dirty="0" smtClean="0"/>
              <a:t>Tree + Edge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9177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295400" y="1447800"/>
            <a:ext cx="5410200" cy="4800600"/>
            <a:chOff x="1371600" y="1524000"/>
            <a:chExt cx="5410200" cy="48006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1371600" y="1524000"/>
              <a:ext cx="5410200" cy="4800600"/>
              <a:chOff x="1371600" y="1524000"/>
              <a:chExt cx="5410200" cy="4800600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2590800" y="1676400"/>
                <a:ext cx="152400" cy="152400"/>
              </a:xfrm>
              <a:prstGeom prst="ellipse">
                <a:avLst/>
              </a:prstGeom>
              <a:solidFill>
                <a:srgbClr val="00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1371600" y="1524000"/>
                <a:ext cx="5410200" cy="4800600"/>
                <a:chOff x="1371600" y="1524000"/>
                <a:chExt cx="5410200" cy="480060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1371600" y="3200401"/>
                  <a:ext cx="152400" cy="152400"/>
                </a:xfrm>
                <a:prstGeom prst="ellipse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1447800" y="1524000"/>
                  <a:ext cx="5334000" cy="4800600"/>
                  <a:chOff x="1447800" y="1600200"/>
                  <a:chExt cx="5334000" cy="480060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47800" y="1774918"/>
                    <a:ext cx="4289518" cy="4625882"/>
                    <a:chOff x="1349282" y="1622518"/>
                    <a:chExt cx="4289518" cy="4625882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1882682" y="5334000"/>
                      <a:ext cx="3756118" cy="914400"/>
                      <a:chOff x="1882682" y="5334000"/>
                      <a:chExt cx="3756118" cy="914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 bwMode="auto">
                      <a:xfrm>
                        <a:off x="5464082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 bwMode="auto">
                      <a:xfrm>
                        <a:off x="5486400" y="6096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 bwMode="auto">
                      <a:xfrm>
                        <a:off x="4038600" y="601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32" name="Oval 31"/>
                      <p:cNvSpPr/>
                      <p:nvPr/>
                    </p:nvSpPr>
                    <p:spPr bwMode="auto">
                      <a:xfrm>
                        <a:off x="1882682" y="5410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5" idx="4"/>
                        <a:endCxn id="6" idx="0"/>
                      </p:cNvCxnSpPr>
                      <p:nvPr/>
                    </p:nvCxnSpPr>
                    <p:spPr bwMode="auto">
                      <a:xfrm>
                        <a:off x="5540282" y="5486400"/>
                        <a:ext cx="22318" cy="6096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0" name="Straight Connector 39"/>
                      <p:cNvCxnSpPr>
                        <a:stCxn id="5" idx="3"/>
                        <a:endCxn id="7" idx="7"/>
                      </p:cNvCxnSpPr>
                      <p:nvPr/>
                    </p:nvCxnSpPr>
                    <p:spPr bwMode="auto">
                      <a:xfrm flipH="1">
                        <a:off x="4168682" y="5464082"/>
                        <a:ext cx="1317718" cy="578036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1" name="Straight Connector 40"/>
                      <p:cNvCxnSpPr>
                        <a:stCxn id="32" idx="5"/>
                        <a:endCxn id="7" idx="2"/>
                      </p:cNvCxnSpPr>
                      <p:nvPr/>
                    </p:nvCxnSpPr>
                    <p:spPr bwMode="auto">
                      <a:xfrm>
                        <a:off x="2012764" y="5540282"/>
                        <a:ext cx="2025836" cy="555718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</p:grp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1349282" y="1622518"/>
                      <a:ext cx="3962400" cy="3810000"/>
                      <a:chOff x="1349282" y="1622518"/>
                      <a:chExt cx="3962400" cy="3810000"/>
                    </a:xfrm>
                  </p:grpSpPr>
                  <p:cxnSp>
                    <p:nvCxnSpPr>
                      <p:cNvPr id="35" name="Straight Connector 34"/>
                      <p:cNvCxnSpPr>
                        <a:stCxn id="9" idx="4"/>
                        <a:endCxn id="8" idx="0"/>
                      </p:cNvCxnSpPr>
                      <p:nvPr/>
                    </p:nvCxnSpPr>
                    <p:spPr bwMode="auto">
                      <a:xfrm>
                        <a:off x="4899118" y="1828800"/>
                        <a:ext cx="412564" cy="9144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sp>
                    <p:nvSpPr>
                      <p:cNvPr id="9" name="Oval 8"/>
                      <p:cNvSpPr/>
                      <p:nvPr/>
                    </p:nvSpPr>
                    <p:spPr bwMode="auto">
                      <a:xfrm>
                        <a:off x="4822918" y="1676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349282" y="1622518"/>
                        <a:ext cx="3473636" cy="3810000"/>
                        <a:chOff x="1349282" y="1622518"/>
                        <a:chExt cx="3473636" cy="3810000"/>
                      </a:xfrm>
                    </p:grpSpPr>
                    <p:cxnSp>
                      <p:nvCxnSpPr>
                        <p:cNvPr id="37" name="Straight Connector 36"/>
                        <p:cNvCxnSpPr>
                          <a:stCxn id="9" idx="2"/>
                          <a:endCxn id="30" idx="7"/>
                        </p:cNvCxnSpPr>
                        <p:nvPr/>
                      </p:nvCxnSpPr>
                      <p:spPr bwMode="auto">
                        <a:xfrm flipH="1" flipV="1">
                          <a:off x="2622364" y="1622518"/>
                          <a:ext cx="2200554" cy="130082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3" name="Straight Connector 42"/>
                        <p:cNvCxnSpPr>
                          <a:stCxn id="29" idx="4"/>
                          <a:endCxn id="32" idx="1"/>
                        </p:cNvCxnSpPr>
                        <p:nvPr/>
                      </p:nvCxnSpPr>
                      <p:spPr bwMode="auto">
                        <a:xfrm>
                          <a:off x="1349282" y="3276601"/>
                          <a:ext cx="555718" cy="215591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4" name="Straight Connector 43"/>
                        <p:cNvCxnSpPr>
                          <a:stCxn id="30" idx="3"/>
                          <a:endCxn id="29" idx="7"/>
                        </p:cNvCxnSpPr>
                        <p:nvPr/>
                      </p:nvCxnSpPr>
                      <p:spPr bwMode="auto">
                        <a:xfrm flipH="1">
                          <a:off x="1403164" y="1730282"/>
                          <a:ext cx="1111436" cy="141623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</p:grpSp>
                </p:grpSp>
              </p:grpSp>
              <p:cxnSp>
                <p:nvCxnSpPr>
                  <p:cNvPr id="78" name="Straight Connector 77"/>
                  <p:cNvCxnSpPr>
                    <a:stCxn id="85" idx="3"/>
                    <a:endCxn id="8" idx="7"/>
                  </p:cNvCxnSpPr>
                  <p:nvPr/>
                </p:nvCxnSpPr>
                <p:spPr bwMode="auto">
                  <a:xfrm flipH="1">
                    <a:off x="5464082" y="1730282"/>
                    <a:ext cx="1187636" cy="1187636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sp>
                <p:nvSpPr>
                  <p:cNvPr id="85" name="Oval 84"/>
                  <p:cNvSpPr/>
                  <p:nvPr/>
                </p:nvSpPr>
                <p:spPr bwMode="auto">
                  <a:xfrm>
                    <a:off x="6629400" y="1600200"/>
                    <a:ext cx="152400" cy="152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</p:grpSp>
          </p:grpSp>
        </p:grpSp>
        <p:sp>
          <p:nvSpPr>
            <p:cNvPr id="8" name="Oval 7"/>
            <p:cNvSpPr/>
            <p:nvPr/>
          </p:nvSpPr>
          <p:spPr bwMode="auto">
            <a:xfrm>
              <a:off x="5334000" y="2819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p</a:t>
            </a:r>
            <a:endParaRPr lang="en-US" sz="4400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73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4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295400" y="1447800"/>
            <a:ext cx="5410200" cy="4800600"/>
            <a:chOff x="1371600" y="1524000"/>
            <a:chExt cx="5410200" cy="48006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1371600" y="1524000"/>
              <a:ext cx="5410200" cy="4800600"/>
              <a:chOff x="1371600" y="1524000"/>
              <a:chExt cx="5410200" cy="4800600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2590800" y="1676400"/>
                <a:ext cx="152400" cy="152400"/>
              </a:xfrm>
              <a:prstGeom prst="ellipse">
                <a:avLst/>
              </a:prstGeom>
              <a:solidFill>
                <a:srgbClr val="00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1371600" y="1524000"/>
                <a:ext cx="5410200" cy="4800600"/>
                <a:chOff x="1371600" y="1524000"/>
                <a:chExt cx="5410200" cy="480060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1371600" y="3200401"/>
                  <a:ext cx="152400" cy="152400"/>
                </a:xfrm>
                <a:prstGeom prst="ellipse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1447800" y="1524000"/>
                  <a:ext cx="5334000" cy="4800600"/>
                  <a:chOff x="1447800" y="1600200"/>
                  <a:chExt cx="5334000" cy="480060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47800" y="1774918"/>
                    <a:ext cx="4289518" cy="4625882"/>
                    <a:chOff x="1349282" y="1622518"/>
                    <a:chExt cx="4289518" cy="4625882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1882682" y="5334000"/>
                      <a:ext cx="3756118" cy="914400"/>
                      <a:chOff x="1882682" y="5334000"/>
                      <a:chExt cx="3756118" cy="914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 bwMode="auto">
                      <a:xfrm>
                        <a:off x="5464082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 bwMode="auto">
                      <a:xfrm>
                        <a:off x="5486400" y="6096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 bwMode="auto">
                      <a:xfrm>
                        <a:off x="4038600" y="601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32" name="Oval 31"/>
                      <p:cNvSpPr/>
                      <p:nvPr/>
                    </p:nvSpPr>
                    <p:spPr bwMode="auto">
                      <a:xfrm>
                        <a:off x="1882682" y="5410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5" idx="4"/>
                        <a:endCxn id="6" idx="0"/>
                      </p:cNvCxnSpPr>
                      <p:nvPr/>
                    </p:nvCxnSpPr>
                    <p:spPr bwMode="auto">
                      <a:xfrm>
                        <a:off x="5540282" y="5486400"/>
                        <a:ext cx="22318" cy="6096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0" name="Straight Connector 39"/>
                      <p:cNvCxnSpPr>
                        <a:stCxn id="5" idx="3"/>
                        <a:endCxn id="7" idx="7"/>
                      </p:cNvCxnSpPr>
                      <p:nvPr/>
                    </p:nvCxnSpPr>
                    <p:spPr bwMode="auto">
                      <a:xfrm flipH="1">
                        <a:off x="4168682" y="5464082"/>
                        <a:ext cx="1317718" cy="578036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1" name="Straight Connector 40"/>
                      <p:cNvCxnSpPr>
                        <a:stCxn id="32" idx="5"/>
                        <a:endCxn id="7" idx="2"/>
                      </p:cNvCxnSpPr>
                      <p:nvPr/>
                    </p:nvCxnSpPr>
                    <p:spPr bwMode="auto">
                      <a:xfrm>
                        <a:off x="2012764" y="5540282"/>
                        <a:ext cx="2025836" cy="555718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</p:grp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1349282" y="1622518"/>
                      <a:ext cx="3962400" cy="3810000"/>
                      <a:chOff x="1349282" y="1622518"/>
                      <a:chExt cx="3962400" cy="3810000"/>
                    </a:xfrm>
                  </p:grpSpPr>
                  <p:cxnSp>
                    <p:nvCxnSpPr>
                      <p:cNvPr id="35" name="Straight Connector 34"/>
                      <p:cNvCxnSpPr>
                        <a:stCxn id="9" idx="4"/>
                        <a:endCxn id="8" idx="0"/>
                      </p:cNvCxnSpPr>
                      <p:nvPr/>
                    </p:nvCxnSpPr>
                    <p:spPr bwMode="auto">
                      <a:xfrm>
                        <a:off x="4899118" y="1828800"/>
                        <a:ext cx="412564" cy="9144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sp>
                    <p:nvSpPr>
                      <p:cNvPr id="9" name="Oval 8"/>
                      <p:cNvSpPr/>
                      <p:nvPr/>
                    </p:nvSpPr>
                    <p:spPr bwMode="auto">
                      <a:xfrm>
                        <a:off x="4822918" y="1676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349282" y="1622518"/>
                        <a:ext cx="3473636" cy="3810000"/>
                        <a:chOff x="1349282" y="1622518"/>
                        <a:chExt cx="3473636" cy="3810000"/>
                      </a:xfrm>
                    </p:grpSpPr>
                    <p:cxnSp>
                      <p:nvCxnSpPr>
                        <p:cNvPr id="37" name="Straight Connector 36"/>
                        <p:cNvCxnSpPr>
                          <a:stCxn id="9" idx="2"/>
                          <a:endCxn id="30" idx="7"/>
                        </p:cNvCxnSpPr>
                        <p:nvPr/>
                      </p:nvCxnSpPr>
                      <p:spPr bwMode="auto">
                        <a:xfrm flipH="1" flipV="1">
                          <a:off x="2622364" y="1622518"/>
                          <a:ext cx="2200554" cy="130082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3" name="Straight Connector 42"/>
                        <p:cNvCxnSpPr>
                          <a:stCxn id="29" idx="4"/>
                          <a:endCxn id="32" idx="1"/>
                        </p:cNvCxnSpPr>
                        <p:nvPr/>
                      </p:nvCxnSpPr>
                      <p:spPr bwMode="auto">
                        <a:xfrm>
                          <a:off x="1349282" y="3276601"/>
                          <a:ext cx="555718" cy="215591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4" name="Straight Connector 43"/>
                        <p:cNvCxnSpPr>
                          <a:stCxn id="30" idx="3"/>
                          <a:endCxn id="29" idx="7"/>
                        </p:cNvCxnSpPr>
                        <p:nvPr/>
                      </p:nvCxnSpPr>
                      <p:spPr bwMode="auto">
                        <a:xfrm flipH="1">
                          <a:off x="1403164" y="1730282"/>
                          <a:ext cx="1111436" cy="141623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</p:grpSp>
                </p:grpSp>
              </p:grpSp>
              <p:cxnSp>
                <p:nvCxnSpPr>
                  <p:cNvPr id="78" name="Straight Connector 77"/>
                  <p:cNvCxnSpPr>
                    <a:stCxn id="85" idx="3"/>
                    <a:endCxn id="8" idx="7"/>
                  </p:cNvCxnSpPr>
                  <p:nvPr/>
                </p:nvCxnSpPr>
                <p:spPr bwMode="auto">
                  <a:xfrm flipH="1">
                    <a:off x="5464082" y="1730282"/>
                    <a:ext cx="1187636" cy="1187636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sp>
                <p:nvSpPr>
                  <p:cNvPr id="85" name="Oval 84"/>
                  <p:cNvSpPr/>
                  <p:nvPr/>
                </p:nvSpPr>
                <p:spPr bwMode="auto">
                  <a:xfrm>
                    <a:off x="6629400" y="1600200"/>
                    <a:ext cx="152400" cy="152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</p:grpSp>
          </p:grpSp>
        </p:grpSp>
        <p:sp>
          <p:nvSpPr>
            <p:cNvPr id="8" name="Oval 7"/>
            <p:cNvSpPr/>
            <p:nvPr/>
          </p:nvSpPr>
          <p:spPr bwMode="auto">
            <a:xfrm>
              <a:off x="5334000" y="2819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34200" y="47244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dirty="0" err="1" smtClean="0"/>
              <a:t>+</a:t>
            </a:r>
            <a:r>
              <a:rPr lang="en-US" sz="4400" dirty="0" err="1" smtClean="0">
                <a:solidFill>
                  <a:srgbClr val="FF0000"/>
                </a:solidFill>
              </a:rPr>
              <a:t>e</a:t>
            </a:r>
            <a:r>
              <a:rPr lang="en-US" sz="4400" dirty="0" smtClean="0">
                <a:solidFill>
                  <a:srgbClr val="000000"/>
                </a:solidFill>
              </a:rPr>
              <a:t>=</a:t>
            </a:r>
            <a:r>
              <a:rPr lang="en-US" sz="4400" dirty="0" smtClean="0">
                <a:solidFill>
                  <a:srgbClr val="FF00FF"/>
                </a:solidFill>
              </a:rPr>
              <a:t>c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p</a:t>
            </a:r>
            <a:endParaRPr lang="en-US" sz="4400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8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077200" cy="2667000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rgbClr val="800000"/>
                </a:solidFill>
              </a:rPr>
              <a:t>Lemma:</a:t>
            </a:r>
            <a:r>
              <a:rPr lang="en-US" sz="4800" b="0" dirty="0" smtClean="0"/>
              <a:t> Adding a single edge to a tree creates a unique cycle.</a:t>
            </a:r>
            <a:endParaRPr lang="en-US" sz="4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69976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9pPr>
          </a:lstStyle>
          <a:p>
            <a:r>
              <a:rPr lang="en-US" dirty="0" smtClean="0"/>
              <a:t>Tree + Edge Lemma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488" y="3733800"/>
            <a:ext cx="79917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Removing any edge on </a:t>
            </a:r>
            <a:r>
              <a:rPr lang="en-US" sz="4800" dirty="0" smtClean="0"/>
              <a:t>that</a:t>
            </a:r>
          </a:p>
          <a:p>
            <a:r>
              <a:rPr lang="en-US" sz="4800" dirty="0" smtClean="0"/>
              <a:t>cycle yields another tree.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2115585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2514600" y="1600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295400" y="31242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05000" y="5334000"/>
            <a:ext cx="3756118" cy="914400"/>
            <a:chOff x="1882682" y="5334000"/>
            <a:chExt cx="3756118" cy="914400"/>
          </a:xfrm>
        </p:grpSpPr>
        <p:sp>
          <p:nvSpPr>
            <p:cNvPr id="5" name="Oval 4"/>
            <p:cNvSpPr/>
            <p:nvPr/>
          </p:nvSpPr>
          <p:spPr bwMode="auto">
            <a:xfrm>
              <a:off x="5464082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86400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6019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882682" y="5410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9" name="Straight Connector 38"/>
            <p:cNvCxnSpPr>
              <a:stCxn id="5" idx="4"/>
              <a:endCxn id="6" idx="0"/>
            </p:cNvCxnSpPr>
            <p:nvPr/>
          </p:nvCxnSpPr>
          <p:spPr bwMode="auto">
            <a:xfrm>
              <a:off x="5540282" y="5486400"/>
              <a:ext cx="22318" cy="6096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0" name="Straight Connector 39"/>
            <p:cNvCxnSpPr>
              <a:stCxn id="5" idx="3"/>
              <a:endCxn id="7" idx="7"/>
            </p:cNvCxnSpPr>
            <p:nvPr/>
          </p:nvCxnSpPr>
          <p:spPr bwMode="auto">
            <a:xfrm flipH="1">
              <a:off x="4168682" y="5464082"/>
              <a:ext cx="1317718" cy="57803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1" name="Straight Connector 40"/>
            <p:cNvCxnSpPr>
              <a:stCxn id="32" idx="5"/>
              <a:endCxn id="7" idx="2"/>
            </p:cNvCxnSpPr>
            <p:nvPr/>
          </p:nvCxnSpPr>
          <p:spPr bwMode="auto">
            <a:xfrm>
              <a:off x="2012764" y="5540282"/>
              <a:ext cx="2025836" cy="55571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49214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845236" y="16764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7" name="Straight Connector 36"/>
          <p:cNvCxnSpPr>
            <a:stCxn id="9" idx="2"/>
            <a:endCxn id="30" idx="7"/>
          </p:cNvCxnSpPr>
          <p:nvPr/>
        </p:nvCxnSpPr>
        <p:spPr bwMode="auto">
          <a:xfrm flipH="1" flipV="1">
            <a:off x="2644682" y="1622518"/>
            <a:ext cx="2200554" cy="1300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29" idx="4"/>
            <a:endCxn id="32" idx="1"/>
          </p:cNvCxnSpPr>
          <p:nvPr/>
        </p:nvCxnSpPr>
        <p:spPr bwMode="auto">
          <a:xfrm>
            <a:off x="1371600" y="3276601"/>
            <a:ext cx="555718" cy="21559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30" idx="3"/>
            <a:endCxn id="29" idx="7"/>
          </p:cNvCxnSpPr>
          <p:nvPr/>
        </p:nvCxnSpPr>
        <p:spPr bwMode="auto">
          <a:xfrm flipH="1">
            <a:off x="1425482" y="1730282"/>
            <a:ext cx="1111436" cy="141623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53878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FF"/>
                </a:solidFill>
              </a:rPr>
              <a:t>c</a:t>
            </a:r>
            <a:endParaRPr lang="en-US" sz="4400" dirty="0">
              <a:solidFill>
                <a:srgbClr val="FF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371600" y="1828800"/>
            <a:ext cx="455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r</a:t>
            </a:r>
            <a:endParaRPr lang="en-US" sz="4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5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2514600" y="1600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295400" y="31242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05000" y="5334000"/>
            <a:ext cx="3756118" cy="914400"/>
            <a:chOff x="1882682" y="5334000"/>
            <a:chExt cx="3756118" cy="914400"/>
          </a:xfrm>
        </p:grpSpPr>
        <p:sp>
          <p:nvSpPr>
            <p:cNvPr id="5" name="Oval 4"/>
            <p:cNvSpPr/>
            <p:nvPr/>
          </p:nvSpPr>
          <p:spPr bwMode="auto">
            <a:xfrm>
              <a:off x="5464082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86400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6019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882682" y="5410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9" name="Straight Connector 38"/>
            <p:cNvCxnSpPr>
              <a:stCxn id="5" idx="4"/>
              <a:endCxn id="6" idx="0"/>
            </p:cNvCxnSpPr>
            <p:nvPr/>
          </p:nvCxnSpPr>
          <p:spPr bwMode="auto">
            <a:xfrm>
              <a:off x="5540282" y="5486400"/>
              <a:ext cx="22318" cy="6096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0" name="Straight Connector 39"/>
            <p:cNvCxnSpPr>
              <a:stCxn id="5" idx="3"/>
              <a:endCxn id="7" idx="7"/>
            </p:cNvCxnSpPr>
            <p:nvPr/>
          </p:nvCxnSpPr>
          <p:spPr bwMode="auto">
            <a:xfrm flipH="1">
              <a:off x="4168682" y="5464082"/>
              <a:ext cx="1317718" cy="57803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1" name="Straight Connector 40"/>
            <p:cNvCxnSpPr>
              <a:stCxn id="32" idx="5"/>
              <a:endCxn id="7" idx="2"/>
            </p:cNvCxnSpPr>
            <p:nvPr/>
          </p:nvCxnSpPr>
          <p:spPr bwMode="auto">
            <a:xfrm>
              <a:off x="2012764" y="5540282"/>
              <a:ext cx="2025836" cy="55571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49214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845236" y="16764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7" name="Straight Connector 36"/>
          <p:cNvCxnSpPr>
            <a:stCxn id="9" idx="2"/>
            <a:endCxn id="30" idx="7"/>
          </p:cNvCxnSpPr>
          <p:nvPr/>
        </p:nvCxnSpPr>
        <p:spPr bwMode="auto">
          <a:xfrm flipH="1" flipV="1">
            <a:off x="2644682" y="1622518"/>
            <a:ext cx="2200554" cy="1300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29" idx="4"/>
            <a:endCxn id="32" idx="1"/>
          </p:cNvCxnSpPr>
          <p:nvPr/>
        </p:nvCxnSpPr>
        <p:spPr bwMode="auto">
          <a:xfrm>
            <a:off x="1371600" y="3276601"/>
            <a:ext cx="555718" cy="21559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53878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1600" y="1828800"/>
            <a:ext cx="455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r</a:t>
            </a:r>
            <a:endParaRPr lang="en-US" sz="44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3191470"/>
            <a:ext cx="3024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new tree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538396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267200"/>
          </a:xfrm>
        </p:spPr>
        <p:txBody>
          <a:bodyPr/>
          <a:lstStyle/>
          <a:p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930093"/>
                </a:solidFill>
              </a:rPr>
              <a:t>spanning </a:t>
            </a:r>
            <a:r>
              <a:rPr lang="en-US" sz="5400" dirty="0" err="1" smtClean="0">
                <a:solidFill>
                  <a:srgbClr val="930093"/>
                </a:solidFill>
              </a:rPr>
              <a:t>subgraph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5400" dirty="0" smtClean="0"/>
              <a:t> of a </a:t>
            </a:r>
          </a:p>
          <a:p>
            <a:r>
              <a:rPr lang="en-US" sz="5400" dirty="0" smtClean="0"/>
              <a:t>graph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is any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</a:p>
          <a:p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with the same vertices: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V(S)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V(G)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3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429000" y="3124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371600" y="2743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286000" y="17525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rot="19286400">
            <a:off x="2908512" y="17077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718729">
            <a:off x="2468179" y="2017660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481949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24549" y="3124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338949" y="213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34149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9286400">
            <a:off x="4961461" y="20887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3990827" flipH="1">
            <a:off x="4856484" y="32597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6718729">
            <a:off x="4521128" y="23986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030851" y="24007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87851" y="1029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9286400">
            <a:off x="6510363" y="9843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990827" flipH="1">
            <a:off x="6299372" y="2077534"/>
            <a:ext cx="61001" cy="185683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20199387">
            <a:off x="3810841" y="3157565"/>
            <a:ext cx="45719" cy="14817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8293950">
            <a:off x="2713478" y="2172761"/>
            <a:ext cx="45719" cy="311026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5561711">
            <a:off x="4162072" y="-296079"/>
            <a:ext cx="45719" cy="35365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r>
              <a:rPr lang="en-US" sz="5400" smtClean="0"/>
              <a:t>A </a:t>
            </a:r>
            <a:r>
              <a:rPr lang="en-US" sz="5400" dirty="0" smtClean="0"/>
              <a:t>spanning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need not be connected.  </a:t>
            </a:r>
          </a:p>
          <a:p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30093"/>
                </a:solidFill>
              </a:rPr>
              <a:t>empty graph </a:t>
            </a:r>
            <a:r>
              <a:rPr lang="en-US" sz="5400" dirty="0" smtClean="0"/>
              <a:t>on </a:t>
            </a:r>
            <a:r>
              <a:rPr lang="en-US" sz="5400" dirty="0" smtClean="0">
                <a:solidFill>
                  <a:srgbClr val="0000FF"/>
                </a:solidFill>
              </a:rPr>
              <a:t>V(G)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will always be a spanning </a:t>
            </a:r>
          </a:p>
          <a:p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3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E5"/>
                </a:solidFill>
              </a:rPr>
              <a:t>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1148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Now only talk about </a:t>
            </a: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spanning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subgraphs</a:t>
            </a:r>
            <a:r>
              <a:rPr lang="en-US" sz="5400" dirty="0" smtClean="0">
                <a:solidFill>
                  <a:srgbClr val="000000"/>
                </a:solidFill>
              </a:rPr>
              <a:t>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5400" dirty="0" smtClean="0"/>
              <a:t>Assume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/>
              <a:t>is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connected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tx2"/>
                </a:solidFill>
              </a:rPr>
              <a:t>and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038600"/>
          </a:xfrm>
        </p:spPr>
        <p:txBody>
          <a:bodyPr/>
          <a:lstStyle/>
          <a:p>
            <a:r>
              <a:rPr lang="en-US" sz="5400" dirty="0" smtClean="0"/>
              <a:t>A graph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is a </a:t>
            </a:r>
            <a:r>
              <a:rPr lang="en-US" sz="5400" dirty="0" smtClean="0">
                <a:solidFill>
                  <a:srgbClr val="930093"/>
                </a:solidFill>
              </a:rPr>
              <a:t>connector</a:t>
            </a:r>
            <a:r>
              <a:rPr lang="en-US" sz="5400" dirty="0" smtClean="0"/>
              <a:t> </a:t>
            </a:r>
          </a:p>
          <a:p>
            <a:r>
              <a:rPr lang="en-US" sz="5400" dirty="0" smtClean="0">
                <a:solidFill>
                  <a:srgbClr val="930093"/>
                </a:solidFill>
              </a:rPr>
              <a:t>for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S</a:t>
            </a:r>
            <a:r>
              <a:rPr lang="en-US" sz="5400" dirty="0" smtClean="0"/>
              <a:t> when 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5400" dirty="0" smtClean="0"/>
              <a:t> is a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 is connected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7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 algn="l">
                <a:defRPr/>
              </a:pPr>
              <a:t>6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pPr algn="l"/>
            <a:r>
              <a:rPr lang="en-US" sz="4800" dirty="0" smtClean="0"/>
              <a:t>Lemma 11.11.11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1548348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If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F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is a pre-MST and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is an extending edge for </a:t>
            </a:r>
            <a:r>
              <a:rPr lang="en-US" sz="6000" dirty="0" smtClean="0">
                <a:solidFill>
                  <a:srgbClr val="0000F1"/>
                </a:solidFill>
                <a:latin typeface="Comic Sans MS"/>
                <a:cs typeface="Comic Sans MS"/>
              </a:rPr>
              <a:t>F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, then </a:t>
            </a:r>
            <a:r>
              <a:rPr lang="en-US" sz="6000" dirty="0" smtClean="0">
                <a:solidFill>
                  <a:srgbClr val="0000F1"/>
                </a:solidFill>
                <a:latin typeface="Comic Sans MS"/>
                <a:cs typeface="Comic Sans MS"/>
              </a:rPr>
              <a:t>F + e</a:t>
            </a:r>
          </a:p>
          <a:p>
            <a:r>
              <a:rPr lang="en-US" sz="6000" dirty="0" smtClean="0">
                <a:latin typeface="Comic Sans MS"/>
                <a:cs typeface="Comic Sans MS"/>
              </a:rPr>
              <a:t>is a pre-MST</a:t>
            </a:r>
          </a:p>
        </p:txBody>
      </p:sp>
    </p:spTree>
    <p:extLst>
      <p:ext uri="{BB962C8B-B14F-4D97-AF65-F5344CB8AC3E}">
        <p14:creationId xmlns:p14="http://schemas.microsoft.com/office/powerpoint/2010/main" val="4162088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7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Proof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137160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Say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F</a:t>
            </a:r>
            <a:r>
              <a:rPr lang="en-US" sz="4800" dirty="0" smtClean="0">
                <a:latin typeface="Comic Sans MS"/>
                <a:cs typeface="Comic Sans MS"/>
              </a:rPr>
              <a:t> is a sub graph of an MST </a:t>
            </a:r>
            <a:r>
              <a:rPr lang="en-US" sz="4800" dirty="0" smtClean="0">
                <a:solidFill>
                  <a:srgbClr val="0000E5"/>
                </a:solidFill>
                <a:latin typeface="Comic Sans MS"/>
                <a:cs typeface="Comic Sans MS"/>
              </a:rPr>
              <a:t>M.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We want to show that </a:t>
            </a:r>
            <a:r>
              <a:rPr lang="en-US" sz="48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F+e</a:t>
            </a:r>
            <a:r>
              <a:rPr lang="en-US" sz="4800" dirty="0" smtClean="0">
                <a:latin typeface="Comic Sans MS"/>
                <a:cs typeface="Comic Sans MS"/>
              </a:rPr>
              <a:t> is a </a:t>
            </a:r>
            <a:r>
              <a:rPr lang="en-US" sz="4800" dirty="0" err="1" smtClean="0">
                <a:latin typeface="Comic Sans MS"/>
                <a:cs typeface="Comic Sans MS"/>
              </a:rPr>
              <a:t>subgraph</a:t>
            </a:r>
            <a:r>
              <a:rPr lang="en-US" sz="4800" dirty="0" smtClean="0">
                <a:latin typeface="Comic Sans MS"/>
                <a:cs typeface="Comic Sans MS"/>
              </a:rPr>
              <a:t> of some MST.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44958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If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is in </a:t>
            </a:r>
            <a:r>
              <a:rPr lang="en-US" sz="6000" dirty="0" smtClean="0">
                <a:solidFill>
                  <a:srgbClr val="0000E5"/>
                </a:solidFill>
              </a:rPr>
              <a:t>M</a:t>
            </a:r>
            <a:r>
              <a:rPr lang="en-US" sz="6000" dirty="0" smtClean="0"/>
              <a:t>, we are done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3766696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ase: </a:t>
            </a:r>
            <a:r>
              <a:rPr lang="en-US" dirty="0" smtClean="0">
                <a:solidFill>
                  <a:srgbClr val="0000E5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 not in </a:t>
            </a:r>
            <a:r>
              <a:rPr lang="en-US" dirty="0" smtClean="0">
                <a:solidFill>
                  <a:srgbClr val="0000E5"/>
                </a:solidFill>
              </a:rPr>
              <a:t>M</a:t>
            </a:r>
            <a:endParaRPr lang="en-US" dirty="0">
              <a:solidFill>
                <a:srgbClr val="000000"/>
              </a:solidFill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r>
              <a:rPr lang="en-US" sz="4400" dirty="0" smtClean="0"/>
              <a:t>Now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dirty="0" err="1" smtClean="0">
                <a:solidFill>
                  <a:srgbClr val="0000E5"/>
                </a:solidFill>
              </a:rPr>
              <a:t>M+e</a:t>
            </a:r>
            <a:r>
              <a:rPr lang="en-US" sz="4400" dirty="0" smtClean="0"/>
              <a:t> has a cycle composed of some path     in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 M</a:t>
            </a:r>
            <a:r>
              <a:rPr lang="en-US" sz="4400" dirty="0" smtClean="0"/>
              <a:t> plus the edge </a:t>
            </a:r>
            <a:r>
              <a:rPr lang="en-US" sz="4400" dirty="0" smtClean="0">
                <a:solidFill>
                  <a:srgbClr val="0000F1"/>
                </a:solidFill>
              </a:rPr>
              <a:t>e</a:t>
            </a:r>
            <a:r>
              <a:rPr lang="en-US" sz="4400" dirty="0" smtClean="0"/>
              <a:t>.  Since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400" dirty="0" smtClean="0"/>
              <a:t> is gray in some coloring of </a:t>
            </a:r>
            <a:r>
              <a:rPr lang="en-US" sz="4400" dirty="0" smtClean="0">
                <a:solidFill>
                  <a:srgbClr val="0000E5"/>
                </a:solidFill>
              </a:rPr>
              <a:t>F</a:t>
            </a:r>
            <a:r>
              <a:rPr lang="en-US" sz="4400" dirty="0" smtClean="0"/>
              <a:t>, </a:t>
            </a:r>
            <a:r>
              <a:rPr lang="en-US" sz="4400" dirty="0"/>
              <a:t>t</a:t>
            </a:r>
            <a:r>
              <a:rPr lang="en-US" sz="4400" dirty="0" smtClean="0"/>
              <a:t>he ends of     would have different colors, so     must have a gray edge </a:t>
            </a:r>
            <a:r>
              <a:rPr lang="en-US" sz="4400" dirty="0" smtClean="0">
                <a:solidFill>
                  <a:srgbClr val="0000E5"/>
                </a:solidFill>
              </a:rPr>
              <a:t>g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860477"/>
              </p:ext>
            </p:extLst>
          </p:nvPr>
        </p:nvGraphicFramePr>
        <p:xfrm>
          <a:off x="4343400" y="2071255"/>
          <a:ext cx="609600" cy="105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3" imgW="139700" imgH="241300" progId="Equation.DSMT4">
                  <p:embed/>
                </p:oleObj>
              </mc:Choice>
              <mc:Fallback>
                <p:oleObj name="Equation" r:id="rId3" imgW="13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3400" y="2071255"/>
                        <a:ext cx="609600" cy="1052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099121"/>
              </p:ext>
            </p:extLst>
          </p:nvPr>
        </p:nvGraphicFramePr>
        <p:xfrm>
          <a:off x="1600200" y="4114800"/>
          <a:ext cx="609600" cy="105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5" imgW="139700" imgH="241300" progId="Equation.DSMT4">
                  <p:embed/>
                </p:oleObj>
              </mc:Choice>
              <mc:Fallback>
                <p:oleObj name="Equation" r:id="rId5" imgW="13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4114800"/>
                        <a:ext cx="609600" cy="1052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605895"/>
              </p:ext>
            </p:extLst>
          </p:nvPr>
        </p:nvGraphicFramePr>
        <p:xfrm>
          <a:off x="3352800" y="4724400"/>
          <a:ext cx="609600" cy="105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6" imgW="139700" imgH="241300" progId="Equation.DSMT4">
                  <p:embed/>
                </p:oleObj>
              </mc:Choice>
              <mc:Fallback>
                <p:oleObj name="Equation" r:id="rId6" imgW="13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4724400"/>
                        <a:ext cx="609600" cy="1052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51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3662"/>
            <a:ext cx="8305800" cy="990600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4102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4864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38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29200" y="2971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724400" y="152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324600" y="1752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20921640">
            <a:off x="5289844" y="3110381"/>
            <a:ext cx="45719" cy="188613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" name="Curved Connector 2"/>
          <p:cNvCxnSpPr>
            <a:stCxn id="9" idx="1"/>
            <a:endCxn id="5" idx="2"/>
          </p:cNvCxnSpPr>
          <p:nvPr/>
        </p:nvCxnSpPr>
        <p:spPr bwMode="auto">
          <a:xfrm rot="16200000" flipH="1">
            <a:off x="4213318" y="3832318"/>
            <a:ext cx="2035082" cy="358682"/>
          </a:xfrm>
          <a:prstGeom prst="curvedConnector4">
            <a:avLst>
              <a:gd name="adj1" fmla="val -16513"/>
              <a:gd name="adj2" fmla="val -669975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5" name="Rectangle 24"/>
          <p:cNvSpPr/>
          <p:nvPr/>
        </p:nvSpPr>
        <p:spPr bwMode="auto">
          <a:xfrm rot="2726405">
            <a:off x="5701155" y="1595297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0868294" flipH="1">
            <a:off x="4929572" y="1642923"/>
            <a:ext cx="45719" cy="136927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13990827" flipH="1">
            <a:off x="4784734" y="4707579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0551375" flipH="1">
            <a:off x="5523295" y="5105715"/>
            <a:ext cx="45719" cy="1022844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209800"/>
            <a:ext cx="1295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57800" y="2743200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4800600"/>
            <a:ext cx="685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29718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M…</a:t>
            </a:r>
            <a:endParaRPr lang="en-US" sz="9600" dirty="0"/>
          </a:p>
        </p:txBody>
      </p:sp>
      <p:cxnSp>
        <p:nvCxnSpPr>
          <p:cNvPr id="35" name="Curved Connector 34"/>
          <p:cNvCxnSpPr/>
          <p:nvPr/>
        </p:nvCxnSpPr>
        <p:spPr bwMode="auto">
          <a:xfrm rot="16200000" flipH="1">
            <a:off x="4191000" y="3810000"/>
            <a:ext cx="2035082" cy="358682"/>
          </a:xfrm>
          <a:prstGeom prst="curvedConnector4">
            <a:avLst>
              <a:gd name="adj1" fmla="val -16513"/>
              <a:gd name="adj2" fmla="val -669975"/>
            </a:avLst>
          </a:prstGeom>
          <a:noFill/>
          <a:ln w="63500" cap="flat" cmpd="sng" algn="ctr">
            <a:gradFill flip="none" rotWithShape="1">
              <a:gsLst>
                <a:gs pos="0">
                  <a:prstClr val="white"/>
                </a:gs>
                <a:gs pos="100000">
                  <a:schemeClr val="tx2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15000" y="3810000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 rot="17182474" flipH="1">
            <a:off x="3464486" y="5051574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4532338">
            <a:off x="3845657" y="994011"/>
            <a:ext cx="61276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7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  <p:bldP spid="25" grpId="0" animBg="1"/>
      <p:bldP spid="26" grpId="0" animBg="1"/>
      <p:bldP spid="27" grpId="0" animBg="1"/>
      <p:bldP spid="29" grpId="0" animBg="1"/>
      <p:bldP spid="24" grpId="0"/>
      <p:bldP spid="30" grpId="0"/>
      <p:bldP spid="31" grpId="0"/>
      <p:bldP spid="32" grpId="0"/>
      <p:bldP spid="36" grpId="0"/>
      <p:bldP spid="37" grpId="1" animBg="1"/>
      <p:bldP spid="3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540</Words>
  <Application>Microsoft Macintosh PowerPoint</Application>
  <PresentationFormat>Letter Paper (8.5x11 in)</PresentationFormat>
  <Paragraphs>106</Paragraphs>
  <Slides>20</Slides>
  <Notes>10</Notes>
  <HiddenSlides>14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6.042 Lecture Template</vt:lpstr>
      <vt:lpstr>Equation</vt:lpstr>
      <vt:lpstr>Mathematics for Computer Science MIT 6.042J/18.062J</vt:lpstr>
      <vt:lpstr>Spanning Subgraphs</vt:lpstr>
      <vt:lpstr>Spanning Subgraphs</vt:lpstr>
      <vt:lpstr>Spanning Subgraphs of G</vt:lpstr>
      <vt:lpstr>Connectors</vt:lpstr>
      <vt:lpstr>Lemma 11.11.11</vt:lpstr>
      <vt:lpstr>Proof</vt:lpstr>
      <vt:lpstr>Case: e not in M</vt:lpstr>
      <vt:lpstr>Visualization</vt:lpstr>
      <vt:lpstr>Proof (cont.)</vt:lpstr>
      <vt:lpstr>Proof (cont.)</vt:lpstr>
      <vt:lpstr>Proof (cont.)</vt:lpstr>
      <vt:lpstr>Corollary</vt:lpstr>
      <vt:lpstr>Lemma: Adding a single edge to a tree creates a unique cycle.</vt:lpstr>
      <vt:lpstr>Proof (by picture)</vt:lpstr>
      <vt:lpstr>Proof (by picture)</vt:lpstr>
      <vt:lpstr>Lemma: Adding a single edge to a tree creates a unique cycle.</vt:lpstr>
      <vt:lpstr>Proof (by picture)</vt:lpstr>
      <vt:lpstr>Proof (by picture)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2015-10-31T19:54:50Z</dcterms:modified>
</cp:coreProperties>
</file>