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5.bin" ContentType="application/vnd.openxmlformats-officedocument.oleObject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7.bin" ContentType="application/vnd.openxmlformats-officedocument.oleObject"/>
  <Override PartName="/ppt/notesSlides/notesSlide14.xml" ContentType="application/vnd.openxmlformats-officedocument.presentationml.notesSlide+xml"/>
  <Override PartName="/ppt/embeddings/oleObject8.bin" ContentType="application/vnd.openxmlformats-officedocument.oleObject"/>
  <Override PartName="/ppt/notesSlides/notesSlide15.xml" ContentType="application/vnd.openxmlformats-officedocument.presentationml.notesSlide+xml"/>
  <Override PartName="/ppt/embeddings/oleObject9.bin" ContentType="application/vnd.openxmlformats-officedocument.oleObject"/>
  <Override PartName="/ppt/notesSlides/notesSlide16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7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8.xml" ContentType="application/vnd.openxmlformats-officedocument.presentationml.notesSlide+xml"/>
  <Override PartName="/ppt/embeddings/oleObject17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23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24.xml" ContentType="application/vnd.openxmlformats-officedocument.presentationml.notesSlide+xml"/>
  <Override PartName="/ppt/embeddings/oleObject24.bin" ContentType="application/vnd.openxmlformats-officedocument.oleObject"/>
  <Override PartName="/ppt/notesSlides/notesSlide25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6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27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28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29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30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31.xml" ContentType="application/vnd.openxmlformats-officedocument.presentationml.notesSlide+xml"/>
  <Override PartName="/ppt/embeddings/oleObject40.bin" ContentType="application/vnd.openxmlformats-officedocument.oleObject"/>
  <Override PartName="/ppt/notesSlides/notesSlide32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embeddings/oleObject43.bin" ContentType="application/vnd.openxmlformats-officedocument.oleObject"/>
  <Override PartName="/ppt/notesSlides/notesSlide36.xml" ContentType="application/vnd.openxmlformats-officedocument.presentationml.notesSlide+xml"/>
  <Override PartName="/ppt/embeddings/oleObject44.bin" ContentType="application/vnd.openxmlformats-officedocument.oleObject"/>
  <Override PartName="/ppt/notesSlides/notesSlide37.xml" ContentType="application/vnd.openxmlformats-officedocument.presentationml.notesSlide+xml"/>
  <Override PartName="/ppt/embeddings/oleObject45.bin" ContentType="application/vnd.openxmlformats-officedocument.oleObject"/>
  <Override PartName="/ppt/notesSlides/notesSlide38.xml" ContentType="application/vnd.openxmlformats-officedocument.presentationml.notesSlide+xml"/>
  <Override PartName="/ppt/embeddings/oleObject46.bin" ContentType="application/vnd.openxmlformats-officedocument.oleObject"/>
  <Override PartName="/ppt/notesSlides/notesSlide39.xml" ContentType="application/vnd.openxmlformats-officedocument.presentationml.notesSlide+xml"/>
  <Override PartName="/ppt/embeddings/oleObject47.bin" ContentType="application/vnd.openxmlformats-officedocument.oleObject"/>
  <Override PartName="/ppt/notesSlides/notesSlide40.xml" ContentType="application/vnd.openxmlformats-officedocument.presentationml.notesSlide+xml"/>
  <Override PartName="/ppt/embeddings/oleObject48.bin" ContentType="application/vnd.openxmlformats-officedocument.oleObject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embeddings/oleObject49.bin" ContentType="application/vnd.openxmlformats-officedocument.oleObject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embeddings/oleObject50.bin" ContentType="application/vnd.openxmlformats-officedocument.oleObject"/>
  <Override PartName="/ppt/notesSlides/notesSlide47.xml" ContentType="application/vnd.openxmlformats-officedocument.presentationml.notesSlide+xml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02" r:id="rId2"/>
    <p:sldId id="303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70" r:id="rId18"/>
    <p:sldId id="321" r:id="rId19"/>
    <p:sldId id="322" r:id="rId20"/>
    <p:sldId id="364" r:id="rId21"/>
    <p:sldId id="362" r:id="rId22"/>
    <p:sldId id="324" r:id="rId23"/>
    <p:sldId id="325" r:id="rId24"/>
    <p:sldId id="356" r:id="rId25"/>
    <p:sldId id="365" r:id="rId26"/>
    <p:sldId id="326" r:id="rId27"/>
    <p:sldId id="327" r:id="rId28"/>
    <p:sldId id="357" r:id="rId29"/>
    <p:sldId id="329" r:id="rId30"/>
    <p:sldId id="331" r:id="rId31"/>
    <p:sldId id="332" r:id="rId32"/>
    <p:sldId id="366" r:id="rId33"/>
    <p:sldId id="333" r:id="rId34"/>
    <p:sldId id="334" r:id="rId35"/>
    <p:sldId id="369" r:id="rId36"/>
    <p:sldId id="335" r:id="rId37"/>
    <p:sldId id="336" r:id="rId38"/>
    <p:sldId id="337" r:id="rId39"/>
    <p:sldId id="338" r:id="rId40"/>
    <p:sldId id="339" r:id="rId41"/>
    <p:sldId id="363" r:id="rId42"/>
    <p:sldId id="340" r:id="rId43"/>
    <p:sldId id="341" r:id="rId44"/>
    <p:sldId id="342" r:id="rId45"/>
    <p:sldId id="343" r:id="rId46"/>
    <p:sldId id="345" r:id="rId47"/>
    <p:sldId id="346" r:id="rId48"/>
    <p:sldId id="367" r:id="rId49"/>
    <p:sldId id="348" r:id="rId50"/>
    <p:sldId id="368" r:id="rId51"/>
    <p:sldId id="349" r:id="rId52"/>
    <p:sldId id="350" r:id="rId53"/>
    <p:sldId id="352" r:id="rId54"/>
    <p:sldId id="351" r:id="rId55"/>
    <p:sldId id="353" r:id="rId56"/>
    <p:sldId id="354" r:id="rId5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9B2894"/>
    <a:srgbClr val="FF00FF"/>
    <a:srgbClr val="006600"/>
    <a:srgbClr val="3333FF"/>
    <a:srgbClr val="CC0000"/>
    <a:srgbClr val="990033"/>
    <a:srgbClr val="CC0066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 autoAdjust="0"/>
    <p:restoredTop sz="94697" autoAdjust="0"/>
  </p:normalViewPr>
  <p:slideViewPr>
    <p:cSldViewPr snapToGrid="0" showGuides="1">
      <p:cViewPr varScale="1">
        <p:scale>
          <a:sx n="112" d="100"/>
          <a:sy n="112" d="100"/>
        </p:scale>
        <p:origin x="-800" y="-120"/>
      </p:cViewPr>
      <p:guideLst>
        <p:guide orient="horz" pos="215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6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image" Target="../media/image31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4" Type="http://schemas.openxmlformats.org/officeDocument/2006/relationships/image" Target="../media/image35.wmf"/><Relationship Id="rId1" Type="http://schemas.openxmlformats.org/officeDocument/2006/relationships/image" Target="../media/image32.wmf"/><Relationship Id="rId2" Type="http://schemas.openxmlformats.org/officeDocument/2006/relationships/image" Target="../media/image3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image" Target="../media/image3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Relationship Id="rId2" Type="http://schemas.openxmlformats.org/officeDocument/2006/relationships/image" Target="../media/image4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6.emf"/><Relationship Id="rId1" Type="http://schemas.openxmlformats.org/officeDocument/2006/relationships/image" Target="../media/image12.emf"/><Relationship Id="rId2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38E9BB6-3D37-4E1D-AD44-61FBDF0B6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8017E89-C96A-4FCF-ABAC-4D86BCF09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8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4212B-880D-42BC-B122-5395AB68610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332C9-C560-4FB4-8792-3C50795689F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7D2284-6445-44C2-88A8-52A2AA803E8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A55FE8-F928-4AE7-8332-B8DF1AC8D7D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55105-7243-40D7-820D-4513AC4D418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AFA0E6-3C8E-465A-90AD-14A37AA8932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E4B8E-9B94-4D16-948E-8D2A85472CE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71B43-808F-4048-B1A6-DC5CBB081F2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44973-179D-4DFC-AA13-46ACF73D2CF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D4D2-208B-4D6C-A324-34D49BC6D600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FFA06-5A9D-44C7-A273-B94A3BB1CCC6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1461-3829-48DF-80FB-7D366BC2BABC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AA6155-33F1-4AB1-B9CE-6460C2E01BD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02E49-9E8D-4993-8F1C-FFAE3A0068E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56E4-DD51-498B-AD0B-E9FB2F35A500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BE447-449A-4E02-ABD9-A6B64A6E95C8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4F4BC-3F64-445A-BB97-C23C9D0169F7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43B38-9B75-4564-90DB-26257355C96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98EB3-C66F-41F3-A56D-D8E3B859659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0582B-3AD3-4A0A-A40E-343BB0E8540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5D0210-617C-4784-AA6B-975541FA02A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</a:t>
            </a:r>
            <a:r>
              <a:rPr lang="en-US" dirty="0" smtClean="0"/>
              <a:t>.</a:t>
            </a:r>
            <a:fld id="{FC9265C7-2444-489D-860F-86AAC4235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60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9B55653B-1858-43BF-A49A-533C730B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</a:t>
            </a:r>
            <a:r>
              <a:rPr lang="en-US" dirty="0" smtClean="0"/>
              <a:t>.</a:t>
            </a:r>
            <a:fld id="{4E62291C-8AD8-4AE0-8F6D-A8437E91F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225425"/>
            <a:ext cx="72707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54913" y="6577965"/>
            <a:ext cx="1527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</a:t>
            </a:r>
            <a:r>
              <a:rPr lang="en-US" dirty="0" smtClean="0"/>
              <a:t>.</a:t>
            </a:r>
            <a:fld id="{7886A709-CED2-48A3-8616-B2655C008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2" name="Picture 7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58289" y="6534727"/>
            <a:ext cx="3295619" cy="32327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May 2,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9" r:id="rId3"/>
    <p:sldLayoutId id="2147483810" r:id="rId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6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3.emf"/><Relationship Id="rId10" Type="http://schemas.openxmlformats.org/officeDocument/2006/relationships/oleObject" Target="../embeddings/oleObject16.bin"/><Relationship Id="rId11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3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4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27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8.wmf"/><Relationship Id="rId8" Type="http://schemas.openxmlformats.org/officeDocument/2006/relationships/oleObject" Target="../embeddings/oleObject29.bin"/><Relationship Id="rId9" Type="http://schemas.openxmlformats.org/officeDocument/2006/relationships/image" Target="../media/image29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30.wmf"/><Relationship Id="rId6" Type="http://schemas.openxmlformats.org/officeDocument/2006/relationships/oleObject" Target="../embeddings/oleObject31.bin"/><Relationship Id="rId7" Type="http://schemas.openxmlformats.org/officeDocument/2006/relationships/image" Target="../media/image28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30.w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31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32.w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33.emf"/><Relationship Id="rId8" Type="http://schemas.openxmlformats.org/officeDocument/2006/relationships/oleObject" Target="../embeddings/oleObject36.bin"/><Relationship Id="rId9" Type="http://schemas.openxmlformats.org/officeDocument/2006/relationships/image" Target="../media/image34.wmf"/><Relationship Id="rId10" Type="http://schemas.openxmlformats.org/officeDocument/2006/relationships/oleObject" Target="../embeddings/oleObject37.bin"/><Relationship Id="rId11" Type="http://schemas.openxmlformats.org/officeDocument/2006/relationships/image" Target="../media/image35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6.emf"/><Relationship Id="rId6" Type="http://schemas.openxmlformats.org/officeDocument/2006/relationships/oleObject" Target="../embeddings/oleObject39.bin"/><Relationship Id="rId7" Type="http://schemas.openxmlformats.org/officeDocument/2006/relationships/image" Target="../media/image37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38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38.w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39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0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41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42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42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42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43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4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45.w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46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7.emf"/><Relationship Id="rId6" Type="http://schemas.openxmlformats.org/officeDocument/2006/relationships/oleObject" Target="../embeddings/oleObject52.bin"/><Relationship Id="rId7" Type="http://schemas.openxmlformats.org/officeDocument/2006/relationships/image" Target="../media/image48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emf"/><Relationship Id="rId12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6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i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096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  <a:t>Great Expectations</a:t>
            </a:r>
            <a:br>
              <a:rPr lang="en-US" sz="7200" b="1" i="0">
                <a:solidFill>
                  <a:schemeClr val="tx2"/>
                </a:solidFill>
                <a:latin typeface="Comic Sans MS" pitchFamily="66" charset="0"/>
              </a:rPr>
            </a:br>
            <a:endParaRPr lang="en-US" sz="1600" b="1" i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93DA0692-DAF7-4AFE-9BE7-E02439D3694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81000" y="2438400"/>
          <a:ext cx="82772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3" name="Equation" r:id="rId4" imgW="2006280" imgH="812520" progId="Equation.DSMT4">
                  <p:embed/>
                </p:oleObj>
              </mc:Choice>
              <mc:Fallback>
                <p:oleObj name="Equation" r:id="rId4" imgW="200628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8277225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 useBgFill="1"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828800" y="2545140"/>
            <a:ext cx="5838458" cy="1569660"/>
          </a:xfrm>
          <a:prstGeom prst="rect">
            <a:avLst/>
          </a:prstGeom>
          <a:ln w="3175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9600" i="0" dirty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9600" i="0" dirty="0">
                <a:latin typeface="Comic Sans MS" pitchFamily="66" charset="0"/>
              </a:rPr>
              <a:t> fair!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707313" y="67303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3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74530"/>
            <a:ext cx="86868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You can “expect” to lose </a:t>
            </a:r>
            <a:r>
              <a:rPr lang="en-US" sz="4400" dirty="0" smtClean="0">
                <a:solidFill>
                  <a:srgbClr val="FF0000"/>
                </a:solidFill>
              </a:rPr>
              <a:t>8 cents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per play.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406098"/>
            <a:ext cx="8499443" cy="23945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               But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you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never </a:t>
            </a:r>
            <a:r>
              <a:rPr lang="en-US" sz="4400" kern="0" dirty="0" smtClean="0">
                <a:solidFill>
                  <a:srgbClr val="0000FF"/>
                </a:solidFill>
                <a:latin typeface="Comic Sans MS"/>
              </a:rPr>
              <a:t>actually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/>
                <a:ea typeface="+mn-ea"/>
                <a:cs typeface="+mn-cs"/>
              </a:rPr>
              <a:t>lose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8 cents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 on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any single play,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this </a:t>
            </a:r>
            <a:r>
              <a:rPr lang="en-US" sz="4400" i="0" kern="0" dirty="0">
                <a:solidFill>
                  <a:srgbClr val="000000"/>
                </a:solidFill>
                <a:latin typeface="Comic Sans MS"/>
              </a:rPr>
              <a:t>is 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just your </a:t>
            </a:r>
            <a:r>
              <a:rPr lang="en-US" sz="4400" kern="0" dirty="0" smtClean="0">
                <a:solidFill>
                  <a:srgbClr val="9B2894"/>
                </a:solidFill>
                <a:latin typeface="Comic Sans MS"/>
              </a:rPr>
              <a:t>average </a:t>
            </a:r>
            <a:r>
              <a:rPr lang="en-US" sz="4400" i="0" kern="0" dirty="0" smtClean="0">
                <a:solidFill>
                  <a:srgbClr val="9B2894"/>
                </a:solidFill>
                <a:latin typeface="Comic Sans MS"/>
              </a:rPr>
              <a:t>loss</a:t>
            </a:r>
            <a:r>
              <a:rPr lang="en-US" sz="4400" i="0" kern="0" dirty="0" smtClean="0">
                <a:solidFill>
                  <a:srgbClr val="000000"/>
                </a:solidFill>
                <a:latin typeface="Comic Sans MS"/>
              </a:rPr>
              <a:t>.</a:t>
            </a:r>
            <a:endParaRPr lang="en-US" sz="6000" i="0" dirty="0" smtClean="0"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11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9B2894"/>
                </a:solidFill>
              </a:rPr>
              <a:t>expected value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of 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random variable </a:t>
            </a:r>
            <a:r>
              <a:rPr lang="en-US" sz="5400" dirty="0" smtClean="0">
                <a:solidFill>
                  <a:srgbClr val="0000FF"/>
                </a:solidFill>
              </a:rPr>
              <a:t>R </a:t>
            </a:r>
            <a:r>
              <a:rPr lang="en-US" sz="5400" dirty="0" smtClean="0"/>
              <a:t>is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the </a:t>
            </a:r>
            <a:r>
              <a:rPr lang="en-US" sz="5400" dirty="0" smtClean="0">
                <a:solidFill>
                  <a:srgbClr val="008000"/>
                </a:solidFill>
              </a:rPr>
              <a:t>average</a:t>
            </a:r>
            <a:r>
              <a:rPr lang="en-US" sz="5400" i="1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value</a:t>
            </a:r>
            <a:r>
              <a:rPr lang="en-US" sz="5400" dirty="0" smtClean="0"/>
              <a:t> of</a:t>
            </a:r>
            <a:r>
              <a:rPr lang="en-US" sz="5400" dirty="0" smtClean="0">
                <a:solidFill>
                  <a:srgbClr val="0000FF"/>
                </a:solidFill>
              </a:rPr>
              <a:t> R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/>
              <a:t>--with values weighted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by their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143000"/>
            <a:ext cx="7848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9B289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expected value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variable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304800" y="3077040"/>
            <a:ext cx="8077200" cy="278537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5400" i="0" dirty="0" smtClean="0">
                <a:latin typeface="Comic Sans MS" pitchFamily="66" charset="0"/>
              </a:rPr>
              <a:t> </a:t>
            </a:r>
            <a:r>
              <a:rPr lang="en-US" sz="6600" i="0" dirty="0" smtClean="0">
                <a:latin typeface="Comic Sans MS" pitchFamily="66" charset="0"/>
              </a:rPr>
              <a:t>E[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600" i="0" dirty="0" smtClean="0">
                <a:latin typeface="Comic Sans MS" pitchFamily="66" charset="0"/>
              </a:rPr>
              <a:t>]::= </a:t>
            </a:r>
            <a:r>
              <a:rPr lang="en-US" sz="6600" i="0" dirty="0">
                <a:latin typeface="Comic Sans MS" pitchFamily="66" charset="0"/>
              </a:rPr>
              <a:t>∑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66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i="0" dirty="0" err="1" smtClean="0">
                <a:latin typeface="Comic Sans MS" pitchFamily="66" charset="0"/>
                <a:sym typeface="Symbol" pitchFamily="18" charset="2"/>
              </a:rPr>
              <a:t>Pr{</a:t>
            </a:r>
            <a:r>
              <a:rPr lang="en-US" sz="66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v</a:t>
            </a:r>
            <a:r>
              <a:rPr lang="en-US" sz="6600" i="0" dirty="0">
                <a:latin typeface="Comic Sans MS" pitchFamily="66" charset="0"/>
                <a:sym typeface="Symbol" pitchFamily="18" charset="2"/>
              </a:rPr>
              <a:t>}</a:t>
            </a:r>
            <a:endParaRPr lang="en-US" sz="5400" i="0" dirty="0">
              <a:latin typeface="Comic Sans MS" pitchFamily="66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so 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</a:rPr>
              <a:t>$win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r>
              <a:rPr lang="en-US" sz="4800" i="0" dirty="0">
                <a:latin typeface="Comic Sans MS" pitchFamily="66" charset="0"/>
              </a:rPr>
              <a:t>in </a:t>
            </a:r>
            <a:r>
              <a:rPr lang="en-US" sz="4800" i="0" dirty="0" smtClean="0">
                <a:latin typeface="Comic Sans MS" pitchFamily="66" charset="0"/>
              </a:rPr>
              <a:t>Carnival] </a:t>
            </a:r>
            <a:r>
              <a:rPr lang="en-US" sz="5400" i="0" dirty="0" smtClean="0">
                <a:latin typeface="Comic Sans MS" pitchFamily="66" charset="0"/>
              </a:rPr>
              <a:t>=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</a:endParaRPr>
          </a:p>
          <a:p>
            <a:endParaRPr lang="en-US" i="0" dirty="0">
              <a:latin typeface="Comic Sans MS" pitchFamily="66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006824"/>
              </p:ext>
            </p:extLst>
          </p:nvPr>
        </p:nvGraphicFramePr>
        <p:xfrm>
          <a:off x="7086600" y="4108660"/>
          <a:ext cx="1752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98" name="Equation" r:id="rId4" imgW="419040" imgH="419040" progId="Equation.DSMT4">
                  <p:embed/>
                </p:oleObj>
              </mc:Choice>
              <mc:Fallback>
                <p:oleObj name="Equation" r:id="rId4" imgW="41904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108660"/>
                        <a:ext cx="17526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545999" y="3074377"/>
            <a:ext cx="7798289" cy="1175150"/>
          </a:xfrm>
          <a:prstGeom prst="rect">
            <a:avLst/>
          </a:prstGeom>
          <a:noFill/>
          <a:ln w="31750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68282" y="1295400"/>
            <a:ext cx="784609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latin typeface="+mj-lt"/>
              </a:rPr>
              <a:t>An equivalent definition</a:t>
            </a:r>
            <a:endParaRPr lang="en-US" sz="5400" i="0" dirty="0">
              <a:latin typeface="+mj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54075" y="2281238"/>
          <a:ext cx="7437438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6" name="Equation" r:id="rId4" imgW="1498600" imgH="431800" progId="Equation.DSMT4">
                  <p:embed/>
                </p:oleObj>
              </mc:Choice>
              <mc:Fallback>
                <p:oleObj name="Equation" r:id="rId4" imgW="14986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2281238"/>
                        <a:ext cx="7437438" cy="214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7174" y="4343400"/>
            <a:ext cx="806342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i="0" dirty="0">
                <a:latin typeface="+mj-lt"/>
              </a:rPr>
              <a:t>b</a:t>
            </a:r>
            <a:r>
              <a:rPr lang="en-US" sz="6000" i="0" dirty="0" smtClean="0">
                <a:latin typeface="+mj-lt"/>
              </a:rPr>
              <a:t>oth </a:t>
            </a:r>
            <a:r>
              <a:rPr lang="en-US" sz="6000" i="0" dirty="0">
                <a:latin typeface="+mj-lt"/>
              </a:rPr>
              <a:t>forms are useful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27538" y="2285999"/>
            <a:ext cx="8083062" cy="2022231"/>
          </a:xfrm>
          <a:prstGeom prst="rect">
            <a:avLst/>
          </a:prstGeom>
          <a:noFill/>
          <a:ln w="34925" cap="flat" cmpd="sng" algn="ctr">
            <a:solidFill>
              <a:srgbClr val="FF00FF"/>
            </a:solidFill>
            <a:prstDash val="sysDash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035557"/>
              </p:ext>
            </p:extLst>
          </p:nvPr>
        </p:nvGraphicFramePr>
        <p:xfrm>
          <a:off x="413429" y="2358761"/>
          <a:ext cx="8295626" cy="2160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3" name="Equation" r:id="rId4" imgW="1562100" imgH="406400" progId="Equation.DSMT4">
                  <p:embed/>
                </p:oleObj>
              </mc:Choice>
              <mc:Fallback>
                <p:oleObj name="Equation" r:id="rId4" imgW="1562100" imgH="40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429" y="2358761"/>
                        <a:ext cx="8295626" cy="21601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864480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285337"/>
              </p:ext>
            </p:extLst>
          </p:nvPr>
        </p:nvGraphicFramePr>
        <p:xfrm>
          <a:off x="340179" y="1275673"/>
          <a:ext cx="7403854" cy="1646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93" name="Equation" r:id="rId4" imgW="1828800" imgH="406400" progId="Equation.DSMT4">
                  <p:embed/>
                </p:oleObj>
              </mc:Choice>
              <mc:Fallback>
                <p:oleObj name="Equation" r:id="rId4" imgW="1828800" imgH="406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179" y="1275673"/>
                        <a:ext cx="7403854" cy="1646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406757"/>
              </p:ext>
            </p:extLst>
          </p:nvPr>
        </p:nvGraphicFramePr>
        <p:xfrm>
          <a:off x="2857940" y="2316860"/>
          <a:ext cx="4999038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94" name="Equation" r:id="rId6" imgW="1422400" imgH="533400" progId="Equation.DSMT4">
                  <p:embed/>
                </p:oleObj>
              </mc:Choice>
              <mc:Fallback>
                <p:oleObj name="Equation" r:id="rId6" imgW="1422400" imgH="533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940" y="2316860"/>
                        <a:ext cx="4999038" cy="187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320313"/>
              </p:ext>
            </p:extLst>
          </p:nvPr>
        </p:nvGraphicFramePr>
        <p:xfrm>
          <a:off x="2937088" y="3902085"/>
          <a:ext cx="446405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95" name="Equation" r:id="rId8" imgW="1270000" imgH="406400" progId="Equation.DSMT4">
                  <p:embed/>
                </p:oleObj>
              </mc:Choice>
              <mc:Fallback>
                <p:oleObj name="Equation" r:id="rId8" imgW="1270000" imgH="406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7088" y="3902085"/>
                        <a:ext cx="4464050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04800" y="864480"/>
            <a:ext cx="1317625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i="0" dirty="0">
                <a:latin typeface="+mj-lt"/>
              </a:rPr>
              <a:t>Now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862582"/>
              </p:ext>
            </p:extLst>
          </p:nvPr>
        </p:nvGraphicFramePr>
        <p:xfrm>
          <a:off x="340179" y="1275673"/>
          <a:ext cx="7403854" cy="1646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397" name="Equation" r:id="rId4" imgW="1828800" imgH="406400" progId="Equation.DSMT4">
                  <p:embed/>
                </p:oleObj>
              </mc:Choice>
              <mc:Fallback>
                <p:oleObj name="Equation" r:id="rId4" imgW="18288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179" y="1275673"/>
                        <a:ext cx="7403854" cy="16461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766151"/>
              </p:ext>
            </p:extLst>
          </p:nvPr>
        </p:nvGraphicFramePr>
        <p:xfrm>
          <a:off x="2938260" y="5116513"/>
          <a:ext cx="4451350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398" name="Equation" r:id="rId6" imgW="1168400" imgH="406400" progId="Equation.DSMT4">
                  <p:embed/>
                </p:oleObj>
              </mc:Choice>
              <mc:Fallback>
                <p:oleObj name="Equation" r:id="rId6" imgW="11684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260" y="5116513"/>
                        <a:ext cx="4451350" cy="154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746565"/>
              </p:ext>
            </p:extLst>
          </p:nvPr>
        </p:nvGraphicFramePr>
        <p:xfrm>
          <a:off x="2857940" y="2316860"/>
          <a:ext cx="4999038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399" name="Equation" r:id="rId8" imgW="1422400" imgH="533400" progId="Equation.DSMT4">
                  <p:embed/>
                </p:oleObj>
              </mc:Choice>
              <mc:Fallback>
                <p:oleObj name="Equation" r:id="rId8" imgW="14224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940" y="2316860"/>
                        <a:ext cx="4999038" cy="187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17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624323"/>
              </p:ext>
            </p:extLst>
          </p:nvPr>
        </p:nvGraphicFramePr>
        <p:xfrm>
          <a:off x="2647228" y="3918405"/>
          <a:ext cx="446405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00" name="Equation" r:id="rId10" imgW="1270000" imgH="406400" progId="Equation.DSMT4">
                  <p:embed/>
                </p:oleObj>
              </mc:Choice>
              <mc:Fallback>
                <p:oleObj name="Equation" r:id="rId10" imgW="1270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228" y="3918405"/>
                        <a:ext cx="4464050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1111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Sums </a:t>
            </a:r>
            <a:r>
              <a:rPr lang="en-US" dirty="0" err="1" smtClean="0"/>
              <a:t>vs</a:t>
            </a:r>
            <a:r>
              <a:rPr lang="en-US" dirty="0" smtClean="0"/>
              <a:t> Integrals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381794" y="1371600"/>
            <a:ext cx="8381206" cy="3048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800" i="0" dirty="0" smtClean="0">
                <a:latin typeface="Comic Sans MS" pitchFamily="66" charset="0"/>
              </a:rPr>
              <a:t>We get </a:t>
            </a:r>
            <a:r>
              <a:rPr lang="en-US" sz="4800" i="0" dirty="0">
                <a:latin typeface="Comic Sans MS" pitchFamily="66" charset="0"/>
              </a:rPr>
              <a:t>away with sums </a:t>
            </a:r>
            <a:r>
              <a:rPr lang="en-US" sz="4800" i="0" dirty="0" smtClean="0">
                <a:latin typeface="Comic Sans MS" pitchFamily="66" charset="0"/>
              </a:rPr>
              <a:t>instead of integrals because the </a:t>
            </a:r>
            <a:r>
              <a:rPr lang="en-US" sz="4800" i="0" dirty="0">
                <a:latin typeface="Comic Sans MS" pitchFamily="66" charset="0"/>
              </a:rPr>
              <a:t>sample space </a:t>
            </a:r>
            <a:r>
              <a:rPr lang="en-US" sz="4800" i="0" dirty="0" smtClean="0">
                <a:latin typeface="Comic Sans MS" pitchFamily="66" charset="0"/>
              </a:rPr>
              <a:t>is assumed 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countable</a:t>
            </a:r>
            <a:r>
              <a:rPr lang="en-US" sz="4800" i="0" dirty="0" smtClean="0">
                <a:latin typeface="Comic Sans MS" pitchFamily="66" charset="0"/>
              </a:rPr>
              <a:t>:</a:t>
            </a:r>
            <a:endParaRPr lang="en-US" sz="8800" i="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22600" y="30734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9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0734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419600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dirty="0" smtClean="0">
                <a:solidFill>
                  <a:srgbClr val="0000FF"/>
                </a:solidFill>
                <a:sym typeface="Euclid Math One"/>
              </a:rPr>
              <a:t> 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Math One"/>
              </a:rPr>
              <a:t>= {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0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 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smtClean="0">
                <a:solidFill>
                  <a:srgbClr val="0000FF"/>
                </a:solidFill>
                <a:latin typeface="+mj-lt"/>
                <a:sym typeface="Euclid Symbol"/>
              </a:rPr>
              <a:t>1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ω</a:t>
            </a:r>
            <a:r>
              <a:rPr lang="en-US" sz="6600" i="0" baseline="-25000" dirty="0" err="1" smtClean="0">
                <a:solidFill>
                  <a:srgbClr val="0000FF"/>
                </a:solidFill>
                <a:latin typeface="+mj-lt"/>
                <a:sym typeface="Euclid Symbol"/>
              </a:rPr>
              <a:t>n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,</a:t>
            </a:r>
            <a:r>
              <a:rPr lang="en-US" sz="6600" i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…</a:t>
            </a:r>
            <a:r>
              <a:rPr lang="en-US" sz="6600" i="0" dirty="0" smtClean="0">
                <a:solidFill>
                  <a:srgbClr val="0000FF"/>
                </a:solidFill>
                <a:latin typeface="+mj-lt"/>
                <a:sym typeface="Euclid Symbol"/>
              </a:rPr>
              <a:t>}</a:t>
            </a:r>
            <a:endParaRPr lang="en-US" sz="6600" i="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342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also called</a:t>
            </a:r>
          </a:p>
          <a:p>
            <a:pPr eaLnBrk="1" hangingPunct="1">
              <a:buFontTx/>
              <a:buNone/>
            </a:pPr>
            <a:r>
              <a:rPr lang="en-US" sz="6600" dirty="0" smtClean="0">
                <a:solidFill>
                  <a:srgbClr val="9B2894"/>
                </a:solidFill>
              </a:rPr>
              <a:t>mean value</a:t>
            </a:r>
            <a:r>
              <a:rPr lang="en-US" sz="6600" dirty="0" smtClean="0"/>
              <a:t>, </a:t>
            </a:r>
            <a:r>
              <a:rPr lang="en-US" sz="6600" dirty="0" smtClean="0">
                <a:solidFill>
                  <a:srgbClr val="9B2894"/>
                </a:solidFill>
              </a:rPr>
              <a:t>mean</a:t>
            </a:r>
            <a:r>
              <a:rPr lang="en-US" sz="6600" dirty="0" smtClean="0"/>
              <a:t>, or </a:t>
            </a:r>
          </a:p>
          <a:p>
            <a:pPr algn="ctr" eaLnBrk="1" hangingPunct="1">
              <a:buFontTx/>
              <a:buNone/>
            </a:pPr>
            <a:r>
              <a:rPr lang="en-US" sz="6600" dirty="0" smtClean="0">
                <a:solidFill>
                  <a:srgbClr val="9B2894"/>
                </a:solidFill>
              </a:rPr>
              <a:t>expectation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5486400" cy="10668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19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924800" cy="2667000"/>
          </a:xfrm>
        </p:spPr>
        <p:txBody>
          <a:bodyPr/>
          <a:lstStyle/>
          <a:p>
            <a:pPr eaLnBrk="1" hangingPunct="1"/>
            <a:r>
              <a:rPr lang="en-US" sz="5400" b="0" smtClean="0"/>
              <a:t>Prediction is difficult,</a:t>
            </a:r>
            <a:br>
              <a:rPr lang="en-US" sz="5400" b="0" smtClean="0"/>
            </a:br>
            <a:r>
              <a:rPr lang="en-US" sz="5400" b="0" smtClean="0"/>
              <a:t>especially of the future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724400"/>
            <a:ext cx="5181600" cy="762000"/>
          </a:xfrm>
        </p:spPr>
        <p:txBody>
          <a:bodyPr/>
          <a:lstStyle/>
          <a:p>
            <a:pPr eaLnBrk="1" hangingPunct="1"/>
            <a:r>
              <a:rPr lang="en-US" sz="4000" i="1" smtClean="0"/>
              <a:t>--- Niels Bohr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554913" y="6577965"/>
            <a:ext cx="1527175" cy="2444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93DA0692-DAF7-4AFE-9BE7-E02439D369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39196791-36AF-407D-9527-253971E27E1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2291" y="877523"/>
            <a:ext cx="8574088" cy="5413863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The </a:t>
            </a:r>
            <a:r>
              <a:rPr lang="en-US" dirty="0" smtClean="0">
                <a:solidFill>
                  <a:srgbClr val="006600"/>
                </a:solidFill>
              </a:rPr>
              <a:t>indicator variable </a:t>
            </a:r>
            <a:r>
              <a:rPr lang="en-US" dirty="0" smtClean="0"/>
              <a:t>for event </a:t>
            </a:r>
            <a:r>
              <a:rPr lang="en-US" dirty="0" smtClean="0">
                <a:solidFill>
                  <a:srgbClr val="3333FF"/>
                </a:solidFill>
              </a:rPr>
              <a:t>A</a:t>
            </a:r>
            <a:r>
              <a:rPr lang="en-US" dirty="0" smtClean="0"/>
              <a:t>: </a:t>
            </a:r>
            <a:endParaRPr lang="en-US" dirty="0" smtClean="0">
              <a:solidFill>
                <a:srgbClr val="006600"/>
              </a:solidFill>
            </a:endParaRP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88821" y="1641417"/>
          <a:ext cx="8137142" cy="199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41" name="Equation" r:id="rId4" imgW="2171700" imgH="533400" progId="Equation.DSMT4">
                  <p:embed/>
                </p:oleObj>
              </mc:Choice>
              <mc:Fallback>
                <p:oleObj name="Equation" r:id="rId4" imgW="21717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21" y="1641417"/>
                        <a:ext cx="8137142" cy="199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4788" y="130175"/>
            <a:ext cx="6553200" cy="838200"/>
          </a:xfrm>
        </p:spPr>
        <p:txBody>
          <a:bodyPr/>
          <a:lstStyle/>
          <a:p>
            <a:pPr eaLnBrk="1" hangingPunct="1"/>
            <a:r>
              <a:rPr lang="en-US" smtClean="0"/>
              <a:t>Indicator Variables</a:t>
            </a:r>
          </a:p>
        </p:txBody>
      </p:sp>
      <p:graphicFrame>
        <p:nvGraphicFramePr>
          <p:cNvPr id="486405" name="Object 4"/>
          <p:cNvGraphicFramePr>
            <a:graphicFrameLocks noChangeAspect="1"/>
          </p:cNvGraphicFramePr>
          <p:nvPr/>
        </p:nvGraphicFramePr>
        <p:xfrm>
          <a:off x="1263650" y="3922713"/>
          <a:ext cx="6559550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42" name="Equation" r:id="rId6" imgW="1308100" imgH="342900" progId="Equation.DSMT4">
                  <p:embed/>
                </p:oleObj>
              </mc:Choice>
              <mc:Fallback>
                <p:oleObj name="Equation" r:id="rId6" imgW="1308100" imgH="342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922713"/>
                        <a:ext cx="6559550" cy="172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88" y="1276584"/>
            <a:ext cx="7538156" cy="4621859"/>
          </a:xfrm>
        </p:spPr>
        <p:txBody>
          <a:bodyPr/>
          <a:lstStyle/>
          <a:p>
            <a:pPr>
              <a:buNone/>
            </a:pPr>
            <a:r>
              <a:rPr lang="en-US" sz="6000" dirty="0" smtClean="0"/>
              <a:t>E[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] ::= 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1</a:t>
            </a:r>
            <a:r>
              <a:rPr lang="en-US" sz="6000" dirty="0" smtClean="0">
                <a:sym typeface="Euclid Symbol"/>
              </a:rPr>
              <a:t>⋅P</a:t>
            </a:r>
            <a:r>
              <a:rPr lang="en-US" sz="6000" dirty="0" smtClean="0"/>
              <a:t>r{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+</a:t>
            </a:r>
          </a:p>
          <a:p>
            <a:pPr>
              <a:buNone/>
            </a:pPr>
            <a:r>
              <a:rPr lang="en-US" sz="6000" dirty="0" smtClean="0">
                <a:solidFill>
                  <a:srgbClr val="0000FF"/>
                </a:solidFill>
                <a:sym typeface="Euclid Symbol"/>
              </a:rPr>
              <a:t>              0</a:t>
            </a:r>
            <a:r>
              <a:rPr lang="en-US" sz="6000" dirty="0" smtClean="0">
                <a:sym typeface="Euclid Symbol"/>
              </a:rPr>
              <a:t>⋅</a:t>
            </a:r>
            <a:r>
              <a:rPr lang="en-US" sz="6000" dirty="0" smtClean="0"/>
              <a:t>Pr{</a:t>
            </a:r>
            <a:r>
              <a:rPr lang="en-US" sz="6000" dirty="0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=0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I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6000" dirty="0" smtClean="0">
                <a:solidFill>
                  <a:srgbClr val="0000FF"/>
                </a:solidFill>
              </a:rPr>
              <a:t>=1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 = </a:t>
            </a:r>
            <a:r>
              <a:rPr lang="en-US" sz="6000" dirty="0" err="1" smtClean="0"/>
              <a:t>Pr{</a:t>
            </a:r>
            <a:r>
              <a:rPr lang="en-US" sz="6000" dirty="0" err="1" smtClean="0">
                <a:solidFill>
                  <a:srgbClr val="0000FF"/>
                </a:solidFill>
              </a:rPr>
              <a:t>A</a:t>
            </a:r>
            <a:r>
              <a:rPr lang="en-US" sz="6000" dirty="0" smtClean="0"/>
              <a:t>}</a:t>
            </a:r>
          </a:p>
          <a:p>
            <a:pPr>
              <a:buNone/>
            </a:pPr>
            <a:r>
              <a:rPr lang="en-US" sz="6000" dirty="0" smtClean="0"/>
              <a:t>        </a:t>
            </a:r>
            <a:endParaRPr lang="en-US" sz="60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6558" y="152399"/>
            <a:ext cx="8001000" cy="1108193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Expectation </a:t>
            </a:r>
            <a:r>
              <a:rPr lang="en-US" sz="4400" dirty="0" smtClean="0"/>
              <a:t>of indicator </a:t>
            </a:r>
            <a:r>
              <a:rPr lang="en-US" sz="4400" dirty="0" smtClean="0">
                <a:solidFill>
                  <a:srgbClr val="0000FF"/>
                </a:solidFill>
              </a:rPr>
              <a:t>I</a:t>
            </a:r>
            <a:r>
              <a:rPr lang="en-US" sz="4400" baseline="-25000" dirty="0" smtClean="0">
                <a:solidFill>
                  <a:srgbClr val="0000FF"/>
                </a:solidFill>
              </a:rPr>
              <a:t>A</a:t>
            </a:r>
            <a:endParaRPr lang="en-US" sz="4400" dirty="0" smtClean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6223" y="1326445"/>
            <a:ext cx="5108221" cy="4534371"/>
            <a:chOff x="536223" y="1326445"/>
            <a:chExt cx="5108221" cy="4534371"/>
          </a:xfrm>
        </p:grpSpPr>
        <p:sp>
          <p:nvSpPr>
            <p:cNvPr id="6" name="Rectangle 5"/>
            <p:cNvSpPr/>
            <p:nvPr/>
          </p:nvSpPr>
          <p:spPr bwMode="auto">
            <a:xfrm>
              <a:off x="2541271" y="4608404"/>
              <a:ext cx="3103173" cy="1252412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36223" y="1326445"/>
              <a:ext cx="2186414" cy="119474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35626" y="4683125"/>
          <a:ext cx="4775200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47" name="Equation" r:id="rId4" imgW="1447800" imgH="533400" progId="Equation.DSMT4">
                  <p:embed/>
                </p:oleObj>
              </mc:Choice>
              <mc:Fallback>
                <p:oleObj name="Equation" r:id="rId4" imgW="14478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626" y="4683125"/>
                        <a:ext cx="4775200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28738" y="3421063"/>
          <a:ext cx="65405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48" name="Equation" r:id="rId6" imgW="1981200" imgH="495300" progId="Equation.DSMT4">
                  <p:embed/>
                </p:oleObj>
              </mc:Choice>
              <mc:Fallback>
                <p:oleObj name="Equation" r:id="rId6" imgW="19812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3421063"/>
                        <a:ext cx="6540500" cy="163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95" name="Equation" r:id="rId4" imgW="1143000" imgH="533400" progId="Equation.DSMT4">
                  <p:embed/>
                </p:oleObj>
              </mc:Choice>
              <mc:Fallback>
                <p:oleObj name="Equation" r:id="rId4" imgW="11430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4683125"/>
                        <a:ext cx="3773487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441" y="1295400"/>
            <a:ext cx="81724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4800" i="0" dirty="0" smtClean="0">
                <a:latin typeface="+mj-lt"/>
              </a:rPr>
              <a:t> independent flips of a</a:t>
            </a:r>
          </a:p>
          <a:p>
            <a:r>
              <a:rPr lang="en-US" sz="4800" i="0" dirty="0" smtClean="0">
                <a:latin typeface="+mj-lt"/>
              </a:rPr>
              <a:t>coin with bias </a:t>
            </a:r>
            <a:r>
              <a:rPr lang="en-US" sz="4800" i="0" dirty="0" smtClean="0">
                <a:solidFill>
                  <a:srgbClr val="0000FF"/>
                </a:solidFill>
                <a:latin typeface="+mj-lt"/>
              </a:rPr>
              <a:t>p</a:t>
            </a:r>
            <a:r>
              <a:rPr lang="en-US" sz="4800" i="0" dirty="0" smtClean="0">
                <a:latin typeface="+mj-lt"/>
              </a:rPr>
              <a:t> for Heads.</a:t>
            </a:r>
          </a:p>
          <a:p>
            <a:r>
              <a:rPr lang="en-US" sz="4800" i="0" dirty="0" smtClean="0">
                <a:latin typeface="+mj-lt"/>
              </a:rPr>
              <a:t>How many Heads expected?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71600" y="3505200"/>
          <a:ext cx="6456363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96" name="Equation" r:id="rId6" imgW="1955520" imgH="444240" progId="Equation.DSMT4">
                  <p:embed/>
                </p:oleObj>
              </mc:Choice>
              <mc:Fallback>
                <p:oleObj name="Equation" r:id="rId6" imgW="1955520" imgH="444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05200"/>
                        <a:ext cx="6456363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65363" y="4683125"/>
          <a:ext cx="3773487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16" name="Equation" r:id="rId4" imgW="1143000" imgH="533400" progId="Equation.DSMT4">
                  <p:embed/>
                </p:oleObj>
              </mc:Choice>
              <mc:Fallback>
                <p:oleObj name="Equation" r:id="rId4" imgW="11430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4683125"/>
                        <a:ext cx="3773487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830" y="1295400"/>
            <a:ext cx="80994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we know how to </a:t>
            </a:r>
            <a:r>
              <a:rPr lang="en-US" sz="4400" dirty="0" smtClean="0">
                <a:latin typeface="+mj-lt"/>
              </a:rPr>
              <a:t>get a closed</a:t>
            </a:r>
          </a:p>
          <a:p>
            <a:r>
              <a:rPr lang="en-US" sz="4400" i="0" dirty="0" smtClean="0">
                <a:latin typeface="+mj-lt"/>
              </a:rPr>
              <a:t>formula for this sum, </a:t>
            </a:r>
            <a:r>
              <a:rPr lang="en-US" sz="4400" dirty="0" smtClean="0">
                <a:latin typeface="+mj-lt"/>
              </a:rPr>
              <a:t>but we’ll</a:t>
            </a:r>
          </a:p>
          <a:p>
            <a:r>
              <a:rPr lang="en-US" sz="4400" dirty="0" smtClean="0">
                <a:latin typeface="+mj-lt"/>
              </a:rPr>
              <a:t>see simpler approaches soon. </a:t>
            </a:r>
            <a:endParaRPr lang="en-US" sz="4400" i="0" dirty="0" smtClean="0">
              <a:latin typeface="+mj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35626" y="4683125"/>
          <a:ext cx="4775200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67" name="Equation" r:id="rId4" imgW="1447800" imgH="533400" progId="Equation.DSMT4">
                  <p:embed/>
                </p:oleObj>
              </mc:Choice>
              <mc:Fallback>
                <p:oleObj name="Equation" r:id="rId4" imgW="14478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626" y="4683125"/>
                        <a:ext cx="4775200" cy="176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88420" name="Object 2"/>
          <p:cNvGraphicFramePr>
            <a:graphicFrameLocks noChangeAspect="1"/>
          </p:cNvGraphicFramePr>
          <p:nvPr/>
        </p:nvGraphicFramePr>
        <p:xfrm>
          <a:off x="1328738" y="3421063"/>
          <a:ext cx="65405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68" name="Equation" r:id="rId6" imgW="1981200" imgH="495300" progId="Equation.DSMT4">
                  <p:embed/>
                </p:oleObj>
              </mc:Choice>
              <mc:Fallback>
                <p:oleObj name="Equation" r:id="rId6" imgW="19812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3421063"/>
                        <a:ext cx="6540500" cy="163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25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872" y="1295400"/>
            <a:ext cx="8279446" cy="213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Binomial </a:t>
            </a:r>
            <a:r>
              <a:rPr lang="en-US" sz="4400" i="0" dirty="0" err="1" smtClean="0">
                <a:latin typeface="+mj-lt"/>
              </a:rPr>
              <a:t>thm</a:t>
            </a:r>
            <a:r>
              <a:rPr lang="en-US" sz="4400" i="0" dirty="0" smtClean="0">
                <a:latin typeface="+mj-lt"/>
              </a:rPr>
              <a:t> &amp; differentiating</a:t>
            </a:r>
          </a:p>
          <a:p>
            <a:r>
              <a:rPr lang="en-US" sz="4400" dirty="0" smtClean="0">
                <a:latin typeface="+mj-lt"/>
              </a:rPr>
              <a:t>gives a closed </a:t>
            </a:r>
            <a:r>
              <a:rPr lang="en-US" sz="4400" i="0" dirty="0" smtClean="0">
                <a:latin typeface="+mj-lt"/>
              </a:rPr>
              <a:t>formula, </a:t>
            </a:r>
            <a:r>
              <a:rPr lang="en-US" sz="4400" dirty="0" smtClean="0">
                <a:latin typeface="+mj-lt"/>
              </a:rPr>
              <a:t>but</a:t>
            </a:r>
          </a:p>
          <a:p>
            <a:r>
              <a:rPr lang="en-US" sz="4400" dirty="0" smtClean="0">
                <a:latin typeface="+mj-lt"/>
              </a:rPr>
              <a:t>simpler approach is coming </a:t>
            </a:r>
            <a:endParaRPr lang="en-US" sz="4400" i="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00200" y="1143000"/>
          <a:ext cx="5993127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58" name="Equation" r:id="rId4" imgW="1536480" imgH="507960" progId="Equation.DSMT4">
                  <p:embed/>
                </p:oleObj>
              </mc:Choice>
              <mc:Fallback>
                <p:oleObj name="Equation" r:id="rId4" imgW="153648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143000"/>
                        <a:ext cx="5993127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143000" y="3657600"/>
          <a:ext cx="6893467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59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57600"/>
                        <a:ext cx="6893467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2970212"/>
          <a:ext cx="2890661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60" name="Equation" r:id="rId8" imgW="863280" imgH="228600" progId="Equation.DSMT4">
                  <p:embed/>
                </p:oleObj>
              </mc:Choice>
              <mc:Fallback>
                <p:oleObj name="Equation" r:id="rId8" imgW="8632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0212"/>
                        <a:ext cx="2890661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91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574357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530350" y="2933700"/>
          <a:ext cx="60134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92"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2933700"/>
                        <a:ext cx="601345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1295400"/>
          <a:ext cx="57435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9" name="Equation" r:id="rId4" imgW="1739880" imgH="507960" progId="Equation.DSMT4">
                  <p:embed/>
                </p:oleObj>
              </mc:Choice>
              <mc:Fallback>
                <p:oleObj name="Equation" r:id="rId4" imgW="173988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574357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Binomial Expectation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646238" y="2894013"/>
          <a:ext cx="5780087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0" name="Equation" r:id="rId6" imgW="1879600" imgH="533400" progId="Equation.DSMT4">
                  <p:embed/>
                </p:oleObj>
              </mc:Choice>
              <mc:Fallback>
                <p:oleObj name="Equation" r:id="rId6" imgW="18796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2894013"/>
                        <a:ext cx="5780087" cy="164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12" name="Object 8"/>
          <p:cNvGraphicFramePr>
            <a:graphicFrameLocks noChangeAspect="1"/>
          </p:cNvGraphicFramePr>
          <p:nvPr/>
        </p:nvGraphicFramePr>
        <p:xfrm>
          <a:off x="1049338" y="2895600"/>
          <a:ext cx="695166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17" name="Equation" r:id="rId4" imgW="2260440" imgH="507960" progId="Equation.DSMT4">
                  <p:embed/>
                </p:oleObj>
              </mc:Choice>
              <mc:Fallback>
                <p:oleObj name="Equation" r:id="rId4" imgW="2260440" imgH="5079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alphaModFix amt="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2895600"/>
                        <a:ext cx="6951662" cy="1562100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3" name="Object 7"/>
          <p:cNvGraphicFramePr>
            <a:graphicFrameLocks noChangeAspect="1"/>
          </p:cNvGraphicFramePr>
          <p:nvPr/>
        </p:nvGraphicFramePr>
        <p:xfrm>
          <a:off x="1212850" y="2778991"/>
          <a:ext cx="67183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18" name="Equation" r:id="rId6" imgW="2184400" imgH="508000" progId="Equation.DSMT4">
                  <p:embed/>
                </p:oleObj>
              </mc:Choice>
              <mc:Fallback>
                <p:oleObj name="Equation" r:id="rId6" imgW="2184400" imgH="50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2778991"/>
                        <a:ext cx="6718300" cy="1562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38569" y="1266093"/>
          <a:ext cx="57435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19" name="Equation" r:id="rId8" imgW="1739880" imgH="507960" progId="Equation.DSMT4">
                  <p:embed/>
                </p:oleObj>
              </mc:Choice>
              <mc:Fallback>
                <p:oleObj name="Equation" r:id="rId8" imgW="173988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569" y="1266093"/>
                        <a:ext cx="5743575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29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52584" name="Object 8"/>
          <p:cNvGraphicFramePr>
            <a:graphicFrameLocks noChangeAspect="1"/>
          </p:cNvGraphicFramePr>
          <p:nvPr/>
        </p:nvGraphicFramePr>
        <p:xfrm>
          <a:off x="2286000" y="4648200"/>
          <a:ext cx="50133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20" name="Equation" r:id="rId10" imgW="1180800" imgH="304560" progId="Equation.DSMT4">
                  <p:embed/>
                </p:oleObj>
              </mc:Choice>
              <mc:Fallback>
                <p:oleObj name="Equation" r:id="rId10" imgW="1180800" imgH="3045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48200"/>
                        <a:ext cx="5013325" cy="1295400"/>
                      </a:xfrm>
                      <a:prstGeom prst="rect">
                        <a:avLst/>
                      </a:prstGeom>
                      <a:noFill/>
                      <a:ln w="349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670" y="1676400"/>
            <a:ext cx="8534400" cy="403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choose a number from 1 to 6,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then roll 3 fair dice: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6000" dirty="0" smtClean="0">
                <a:solidFill>
                  <a:srgbClr val="008000"/>
                </a:solidFill>
              </a:rPr>
              <a:t>win </a:t>
            </a:r>
            <a:r>
              <a:rPr lang="en-US" sz="6000" dirty="0" smtClean="0"/>
              <a:t>$1 for </a:t>
            </a:r>
            <a:r>
              <a:rPr lang="en-US" sz="6000" dirty="0" smtClean="0">
                <a:solidFill>
                  <a:srgbClr val="FF00FF"/>
                </a:solidFill>
              </a:rPr>
              <a:t>each</a:t>
            </a:r>
            <a:r>
              <a:rPr lang="en-US" sz="6000" dirty="0" smtClean="0"/>
              <a:t> match</a:t>
            </a:r>
            <a:endParaRPr lang="en-US" sz="4800" dirty="0" smtClean="0"/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>
                <a:solidFill>
                  <a:schemeClr val="accent2"/>
                </a:solidFill>
              </a:rPr>
              <a:t>lose </a:t>
            </a:r>
            <a:r>
              <a:rPr lang="en-US" sz="6000" dirty="0" smtClean="0"/>
              <a:t>$1 if no match</a:t>
            </a:r>
            <a:endParaRPr lang="en-US" sz="6600" dirty="0" smtClean="0">
              <a:solidFill>
                <a:srgbClr val="008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Law of Total Expectation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14765" y="989511"/>
            <a:ext cx="8162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latin typeface="+mj-lt"/>
              </a:rPr>
              <a:t>good for reasoning by cases</a:t>
            </a:r>
            <a:endParaRPr lang="en-US" sz="4800" i="0" dirty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30</a:t>
            </a:fld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3051"/>
              </p:ext>
            </p:extLst>
          </p:nvPr>
        </p:nvGraphicFramePr>
        <p:xfrm>
          <a:off x="435769" y="3754114"/>
          <a:ext cx="8272462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87" name="Equation" r:id="rId4" imgW="1676400" imgH="495300" progId="Equation.DSMT4">
                  <p:embed/>
                </p:oleObj>
              </mc:Choice>
              <mc:Fallback>
                <p:oleObj name="Equation" r:id="rId4" imgW="16764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9" y="3754114"/>
                        <a:ext cx="8272462" cy="245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126597"/>
              </p:ext>
            </p:extLst>
          </p:nvPr>
        </p:nvGraphicFramePr>
        <p:xfrm>
          <a:off x="130050" y="2575832"/>
          <a:ext cx="8973897" cy="1524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88" name="Equation" r:id="rId6" imgW="2019240" imgH="342720" progId="Equation.DSMT4">
                  <p:embed/>
                </p:oleObj>
              </mc:Choice>
              <mc:Fallback>
                <p:oleObj name="Equation" r:id="rId6" imgW="20192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50" y="2575832"/>
                        <a:ext cx="8973897" cy="15245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472281" y="3785864"/>
            <a:ext cx="8229600" cy="2362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444" y="1779402"/>
            <a:ext cx="9027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Def: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conditional expectation</a:t>
            </a:r>
            <a:endParaRPr lang="en-US" sz="5400" i="0" dirty="0">
              <a:solidFill>
                <a:srgbClr val="9B2894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18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02486" y="4876800"/>
            <a:ext cx="36120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400" i="0" dirty="0" smtClean="0">
                <a:solidFill>
                  <a:srgbClr val="0000FF"/>
                </a:solidFill>
                <a:latin typeface="+mj-lt"/>
              </a:rPr>
              <a:t>e(n-2)+2p =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31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74437" y="480847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…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buNone/>
            </a:pPr>
            <a:r>
              <a:rPr lang="en-US" sz="4000" dirty="0" smtClean="0"/>
              <a:t>Let </a:t>
            </a:r>
            <a:r>
              <a:rPr lang="en-US" sz="4000" dirty="0" smtClean="0">
                <a:solidFill>
                  <a:srgbClr val="0000FF"/>
                </a:solidFill>
              </a:rPr>
              <a:t>e(n)</a:t>
            </a:r>
            <a:r>
              <a:rPr lang="en-US" sz="4000" dirty="0" smtClean="0"/>
              <a:t> ::= expected #H’s in </a:t>
            </a:r>
            <a:r>
              <a:rPr lang="en-US" sz="4000" dirty="0" smtClean="0">
                <a:solidFill>
                  <a:srgbClr val="0000FF"/>
                </a:solidFill>
              </a:rPr>
              <a:t>n</a:t>
            </a:r>
            <a:r>
              <a:rPr lang="en-US" sz="4000" dirty="0" smtClean="0"/>
              <a:t> flips.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1 + e(n-1) </a:t>
            </a:r>
            <a:r>
              <a:rPr lang="en-US" sz="4000" dirty="0" smtClean="0"/>
              <a:t>    if 1st flip H</a:t>
            </a:r>
          </a:p>
          <a:p>
            <a:pPr>
              <a:buNone/>
            </a:pPr>
            <a:r>
              <a:rPr lang="en-US" sz="4000" dirty="0" smtClean="0"/>
              <a:t>               = </a:t>
            </a:r>
            <a:r>
              <a:rPr lang="en-US" sz="4000" dirty="0" smtClean="0">
                <a:solidFill>
                  <a:srgbClr val="0000FF"/>
                </a:solidFill>
              </a:rPr>
              <a:t>e(n-1) </a:t>
            </a:r>
            <a:r>
              <a:rPr lang="en-US" sz="4000" dirty="0" smtClean="0"/>
              <a:t>         if 1st flip T</a:t>
            </a:r>
          </a:p>
          <a:p>
            <a:pPr>
              <a:buNone/>
            </a:pPr>
            <a:r>
              <a:rPr lang="en-US" sz="4000" dirty="0" smtClean="0"/>
              <a:t>by Total Expectation: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[1 + e(n-1)]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</a:rPr>
              <a:t>p + e(n-1)</a:t>
            </a:r>
            <a:r>
              <a:rPr lang="en-US" sz="440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dirty="0" smtClean="0">
                <a:solidFill>
                  <a:srgbClr val="0000FF"/>
                </a:solidFill>
                <a:sym typeface="Euclid Symbol"/>
              </a:rPr>
              <a:t>q</a:t>
            </a:r>
          </a:p>
          <a:p>
            <a:pPr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    e(n)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0000FF"/>
                </a:solidFill>
              </a:rPr>
              <a:t>e(n-1)+p</a:t>
            </a:r>
          </a:p>
          <a:p>
            <a:pPr algn="ctr">
              <a:buNone/>
            </a:pP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6100363" y="4832628"/>
          <a:ext cx="2335212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6" imgW="634680" imgH="304560" progId="Equation.DSMT4">
                  <p:embed/>
                </p:oleObj>
              </mc:Choice>
              <mc:Fallback>
                <p:oleObj name="Equation" r:id="rId6" imgW="634680" imgH="304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363" y="4832628"/>
                        <a:ext cx="2335212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37522" y="4876800"/>
            <a:ext cx="129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= </a:t>
            </a:r>
            <a:r>
              <a:rPr lang="en-US" sz="4800" i="0" dirty="0" err="1" smtClean="0">
                <a:solidFill>
                  <a:srgbClr val="0000FF"/>
                </a:solidFill>
                <a:latin typeface="+mj-lt"/>
              </a:rPr>
              <a:t>np</a:t>
            </a:r>
            <a:endParaRPr lang="en-US" sz="4800" i="0" dirty="0" smtClean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18522" y="4724400"/>
            <a:ext cx="3352800" cy="12954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2400" y="2222480"/>
            <a:ext cx="8839200" cy="341632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1} 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2} </a:t>
            </a:r>
            <a:r>
              <a:rPr lang="en-US" sz="5400" i="0" dirty="0" smtClean="0">
                <a:latin typeface="Comic Sans MS" pitchFamily="66" charset="0"/>
              </a:rPr>
              <a:t>=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</a:endParaRPr>
          </a:p>
          <a:p>
            <a:r>
              <a:rPr lang="en-US" sz="5400" i="0" dirty="0">
                <a:latin typeface="Comic Sans MS" pitchFamily="66" charset="0"/>
              </a:rPr>
              <a:t>pr{1st </a:t>
            </a:r>
            <a:r>
              <a:rPr lang="en-US" sz="5400" i="0" dirty="0" smtClean="0">
                <a:latin typeface="Comic Sans MS" pitchFamily="66" charset="0"/>
              </a:rPr>
              <a:t>H </a:t>
            </a:r>
            <a:r>
              <a:rPr lang="en-US" sz="5400" i="0" dirty="0">
                <a:latin typeface="Comic Sans MS" pitchFamily="66" charset="0"/>
              </a:rPr>
              <a:t>on flip 3} =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54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5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 algn="ctr"/>
            <a:r>
              <a:rPr lang="en-US" sz="5400" i="0" dirty="0" smtClean="0">
                <a:latin typeface="Comic Sans MS" pitchFamily="66" charset="0"/>
                <a:sym typeface="Euclid Extra"/>
              </a:rPr>
              <a:t></a:t>
            </a:r>
            <a:endParaRPr lang="en-US" sz="5400" i="0" dirty="0">
              <a:latin typeface="Comic Sans MS" pitchFamily="66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5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" y="1219200"/>
            <a:ext cx="7924800" cy="838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7537641" cy="4739759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p/p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93DA0692-DAF7-4AFE-9BE7-E02439D3694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8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8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" y="1219200"/>
            <a:ext cx="7924800" cy="838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303999" y="1143000"/>
            <a:ext cx="6321287" cy="466281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endParaRPr lang="en-US" sz="6600" i="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Bef>
                <a:spcPts val="0"/>
              </a:spcBef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&gt;0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n</a:t>
            </a:r>
            <a:r>
              <a:rPr lang="en-US" sz="60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n-1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</a:p>
          <a:p>
            <a:pPr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∑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6000" b="1" i="0" baseline="-25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≥</a:t>
            </a:r>
            <a:r>
              <a:rPr lang="en-US" sz="60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(n+1)q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= p (1/(1-q)</a:t>
            </a:r>
            <a:r>
              <a:rPr lang="en-US" sz="6000" i="0" baseline="30000" dirty="0" smtClean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) = </a:t>
            </a:r>
            <a:endParaRPr lang="en-US" sz="6000" i="0" baseline="30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12W.</a:t>
            </a:r>
            <a:fld id="{93DA0692-DAF7-4AFE-9BE7-E02439D3694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00200" y="152400"/>
            <a:ext cx="5943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Mean Time to “Failure”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079571"/>
              </p:ext>
            </p:extLst>
          </p:nvPr>
        </p:nvGraphicFramePr>
        <p:xfrm>
          <a:off x="6180071" y="3984988"/>
          <a:ext cx="763614" cy="2545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192" name="Equation" r:id="rId4" imgW="152400" imgH="508000" progId="Equation.DSMT4">
                  <p:embed/>
                </p:oleObj>
              </mc:Choice>
              <mc:Fallback>
                <p:oleObj name="Equation" r:id="rId4" imgW="1524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6180071" y="3984988"/>
                        <a:ext cx="763614" cy="2545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994123" y="4320748"/>
            <a:ext cx="1091998" cy="2124763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26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4007537" y="2971800"/>
            <a:ext cx="2850463" cy="1990130"/>
            <a:chOff x="2864537" y="2057400"/>
            <a:chExt cx="2850463" cy="199013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5150537" y="3886200"/>
            <a:ext cx="2850463" cy="1990130"/>
            <a:chOff x="2864537" y="2057400"/>
            <a:chExt cx="2850463" cy="199013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032061"/>
              </p:ext>
            </p:extLst>
          </p:nvPr>
        </p:nvGraphicFramePr>
        <p:xfrm>
          <a:off x="6648450" y="4729163"/>
          <a:ext cx="11239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63" name="Equation" r:id="rId4" imgW="177800" imgH="165100" progId="Equation.DSMT4">
                  <p:embed/>
                </p:oleObj>
              </mc:Choice>
              <mc:Fallback>
                <p:oleObj name="Equation" r:id="rId4" imgW="1778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4729163"/>
                        <a:ext cx="1123950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685800" y="4876800"/>
            <a:ext cx="7723589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latin typeface="Comic Sans MS" pitchFamily="66" charset="0"/>
              </a:rPr>
              <a:t>now use Total Expectation</a:t>
            </a:r>
            <a:endParaRPr lang="en-US" sz="6000" i="0" dirty="0"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8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304800" y="37410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309776" y="4876800"/>
            <a:ext cx="8606006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chemeClr val="tx2"/>
                </a:solidFill>
                <a:latin typeface="Comic Sans MS" pitchFamily="66" charset="0"/>
              </a:rPr>
              <a:t>H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# |1</a:t>
            </a:r>
            <a:r>
              <a:rPr lang="en-US" sz="4400" i="0" baseline="30000" dirty="0" smtClean="0">
                <a:solidFill>
                  <a:srgbClr val="008000"/>
                </a:solidFill>
                <a:latin typeface="Comic Sans MS" pitchFamily="66" charset="0"/>
              </a:rPr>
              <a:t>st</a:t>
            </a:r>
            <a:r>
              <a:rPr lang="en-US" sz="4400" i="0" dirty="0" smtClean="0">
                <a:solidFill>
                  <a:srgbClr val="008000"/>
                </a:solidFill>
                <a:latin typeface="Comic Sans MS" pitchFamily="66" charset="0"/>
              </a:rPr>
              <a:t> is </a:t>
            </a:r>
            <a:r>
              <a:rPr lang="en-US" sz="4400" i="0" dirty="0" err="1" smtClean="0">
                <a:solidFill>
                  <a:srgbClr val="FF00FF"/>
                </a:solidFill>
                <a:latin typeface="Comic Sans MS" pitchFamily="66" charset="0"/>
              </a:rPr>
              <a:t>T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q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6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Left Brace 52"/>
          <p:cNvSpPr/>
          <p:nvPr/>
        </p:nvSpPr>
        <p:spPr bwMode="auto">
          <a:xfrm rot="16200000">
            <a:off x="1943101" y="40005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Left Brace 53"/>
          <p:cNvSpPr/>
          <p:nvPr/>
        </p:nvSpPr>
        <p:spPr bwMode="auto">
          <a:xfrm rot="16200000">
            <a:off x="6438900" y="4076700"/>
            <a:ext cx="381000" cy="33528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8800" y="5791200"/>
            <a:ext cx="49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0" y="5791200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1+E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animBg="1"/>
      <p:bldP spid="54" grpId="0" animBg="1"/>
      <p:bldP spid="55" grpId="0"/>
      <p:bldP spid="5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644701" y="1226403"/>
            <a:ext cx="7912744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4800" i="0" dirty="0" smtClean="0">
                <a:latin typeface="Comic Sans MS" pitchFamily="66" charset="0"/>
              </a:rPr>
              <a:t>?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2864537" y="2057400"/>
            <a:ext cx="2850463" cy="1990130"/>
            <a:chOff x="2864537" y="2057400"/>
            <a:chExt cx="2850463" cy="1990130"/>
          </a:xfrm>
        </p:grpSpPr>
        <p:cxnSp>
          <p:nvCxnSpPr>
            <p:cNvPr id="6" name="Straight Connector 5"/>
            <p:cNvCxnSpPr/>
            <p:nvPr/>
          </p:nvCxnSpPr>
          <p:spPr bwMode="auto">
            <a:xfrm rot="10800000" flipV="1">
              <a:off x="3352800" y="2209800"/>
              <a:ext cx="12192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64537" y="3124200"/>
              <a:ext cx="7168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i="0" dirty="0" smtClean="0">
                  <a:latin typeface="+mj-lt"/>
                </a:rPr>
                <a:t>H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4572000" y="2209800"/>
              <a:ext cx="1143000" cy="91440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4290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2057400"/>
              <a:ext cx="48603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i="0" dirty="0" smtClean="0">
                  <a:solidFill>
                    <a:srgbClr val="0000FF"/>
                  </a:solidFill>
                  <a:latin typeface="+mj-lt"/>
                </a:rPr>
                <a:t>q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 bwMode="auto">
          <a:xfrm rot="5400000">
            <a:off x="4495800" y="3429000"/>
            <a:ext cx="1524000" cy="914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rot="16200000" flipH="1">
            <a:off x="5295900" y="3543300"/>
            <a:ext cx="1524000" cy="6858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800600" y="4648200"/>
            <a:ext cx="160020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34000" y="37338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39000" y="2133600"/>
            <a:ext cx="670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solidFill>
                  <a:srgbClr val="FF00FF"/>
                </a:solidFill>
                <a:latin typeface="+mj-lt"/>
              </a:rPr>
              <a:t>B</a:t>
            </a:r>
          </a:p>
        </p:txBody>
      </p:sp>
      <p:sp>
        <p:nvSpPr>
          <p:cNvPr id="49" name="Freeform 48"/>
          <p:cNvSpPr/>
          <p:nvPr/>
        </p:nvSpPr>
        <p:spPr bwMode="auto">
          <a:xfrm>
            <a:off x="4572001" y="2209800"/>
            <a:ext cx="2643308" cy="425824"/>
          </a:xfrm>
          <a:custGeom>
            <a:avLst/>
            <a:gdLst>
              <a:gd name="connsiteX0" fmla="*/ 2489627 w 2489627"/>
              <a:gd name="connsiteY0" fmla="*/ 399570 h 399570"/>
              <a:gd name="connsiteX1" fmla="*/ 1605963 w 2489627"/>
              <a:gd name="connsiteY1" fmla="*/ 253573 h 399570"/>
              <a:gd name="connsiteX2" fmla="*/ 1759643 w 2489627"/>
              <a:gd name="connsiteY2" fmla="*/ 115260 h 399570"/>
              <a:gd name="connsiteX3" fmla="*/ 0 w 2489627"/>
              <a:gd name="connsiteY3" fmla="*/ 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627" h="399570">
                <a:moveTo>
                  <a:pt x="2489627" y="399570"/>
                </a:moveTo>
                <a:cubicBezTo>
                  <a:pt x="2108627" y="350264"/>
                  <a:pt x="1727627" y="300958"/>
                  <a:pt x="1605963" y="253573"/>
                </a:cubicBezTo>
                <a:cubicBezTo>
                  <a:pt x="1484299" y="206188"/>
                  <a:pt x="2027303" y="157522"/>
                  <a:pt x="1759643" y="115260"/>
                </a:cubicBezTo>
                <a:cubicBezTo>
                  <a:pt x="1491983" y="72998"/>
                  <a:pt x="745991" y="36499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457200" y="4807803"/>
            <a:ext cx="1067920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E </a:t>
            </a:r>
            <a:r>
              <a:rPr lang="en-US" sz="4800" i="0" dirty="0" smtClean="0">
                <a:latin typeface="Comic Sans MS" pitchFamily="66" charset="0"/>
              </a:rPr>
              <a:t>=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154285" y="4876800"/>
            <a:ext cx="8384215" cy="769441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        1          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+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[E+1] </a:t>
            </a:r>
            <a:r>
              <a:rPr lang="en-US" sz="44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(1-p)</a:t>
            </a:r>
            <a:endParaRPr lang="en-US" sz="54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025900" y="3048000"/>
          <a:ext cx="91440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4" name="Equation" r:id="rId4" imgW="914400" imgH="220320" progId="Equation.DSMT4">
                  <p:embed/>
                </p:oleObj>
              </mc:Choice>
              <mc:Fallback>
                <p:oleObj name="Equation" r:id="rId4" imgW="914400" imgH="220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048000"/>
                        <a:ext cx="91440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39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2000" y="5715001"/>
            <a:ext cx="4548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now solve for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endParaRPr lang="en-US" sz="48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i="1" dirty="0" smtClean="0"/>
              <a:t>Example:</a:t>
            </a:r>
            <a:r>
              <a:rPr lang="en-US" sz="5400" i="1" dirty="0" smtClean="0">
                <a:solidFill>
                  <a:srgbClr val="0000FF"/>
                </a:solidFill>
              </a:rPr>
              <a:t>  </a:t>
            </a:r>
            <a:r>
              <a:rPr lang="en-US" sz="5400" dirty="0" smtClean="0"/>
              <a:t>choose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,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then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2,3,4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lose $1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,4,6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$1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,4,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$2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 roll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>
                <a:solidFill>
                  <a:srgbClr val="0000FF"/>
                </a:solidFill>
              </a:rPr>
              <a:t>,</a:t>
            </a:r>
            <a:r>
              <a:rPr lang="en-US" sz="5400" dirty="0" smtClean="0">
                <a:solidFill>
                  <a:srgbClr val="FF00FF"/>
                </a:solidFill>
              </a:rPr>
              <a:t>5</a:t>
            </a:r>
            <a:r>
              <a:rPr lang="en-US" sz="5400" dirty="0" smtClean="0"/>
              <a:t>: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8000"/>
                </a:solidFill>
              </a:rPr>
              <a:t>win  $3</a:t>
            </a:r>
          </a:p>
          <a:p>
            <a:pPr eaLnBrk="1" hangingPunct="1">
              <a:buFontTx/>
              <a:buNone/>
            </a:pPr>
            <a:endParaRPr lang="en-US" sz="5400" dirty="0" smtClean="0">
              <a:solidFill>
                <a:srgbClr val="008000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Mean Time to “Failure”</a:t>
            </a:r>
          </a:p>
        </p:txBody>
      </p:sp>
      <p:sp>
        <p:nvSpPr>
          <p:cNvPr id="628752" name="Rectangle 16"/>
          <p:cNvSpPr>
            <a:spLocks noChangeArrowheads="1"/>
          </p:cNvSpPr>
          <p:nvPr/>
        </p:nvSpPr>
        <p:spPr bwMode="auto">
          <a:xfrm>
            <a:off x="713630" y="1226403"/>
            <a:ext cx="7774885" cy="830997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E[</a:t>
            </a:r>
            <a:r>
              <a:rPr lang="en-US" sz="4800" i="0" dirty="0">
                <a:solidFill>
                  <a:srgbClr val="008000"/>
                </a:solidFill>
                <a:latin typeface="Comic Sans MS" pitchFamily="66" charset="0"/>
              </a:rPr>
              <a:t># flips until first head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endParaRPr lang="en-US" sz="6000" i="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3733800" y="2286000"/>
          <a:ext cx="1725613" cy="282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2" name="Equation" r:id="rId4" imgW="279360" imgH="457200" progId="Equation.DSMT4">
                  <p:embed/>
                </p:oleObj>
              </mc:Choice>
              <mc:Fallback>
                <p:oleObj name="Equation" r:id="rId4" imgW="27936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86000"/>
                        <a:ext cx="1725613" cy="2824162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40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Mean Time to Failure</a:t>
            </a:r>
          </a:p>
        </p:txBody>
      </p:sp>
      <p:sp>
        <p:nvSpPr>
          <p:cNvPr id="626691" name="Text Box 3"/>
          <p:cNvSpPr txBox="1">
            <a:spLocks noChangeArrowheads="1"/>
          </p:cNvSpPr>
          <p:nvPr/>
        </p:nvSpPr>
        <p:spPr bwMode="auto">
          <a:xfrm>
            <a:off x="685800" y="1755775"/>
            <a:ext cx="8239280" cy="446276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application:</a:t>
            </a:r>
            <a:r>
              <a:rPr lang="en-US" sz="4400" i="0" dirty="0" smtClean="0">
                <a:latin typeface="Comic Sans MS" pitchFamily="66" charset="0"/>
              </a:rPr>
              <a:t> if space </a:t>
            </a:r>
            <a:r>
              <a:rPr lang="en-US" sz="4400" i="0" dirty="0">
                <a:latin typeface="Comic Sans MS" pitchFamily="66" charset="0"/>
              </a:rPr>
              <a:t>station Mir</a:t>
            </a:r>
            <a:endParaRPr lang="en-US" sz="4400" i="0" dirty="0" smtClean="0">
              <a:latin typeface="Comic Sans MS" pitchFamily="66" charset="0"/>
            </a:endParaRPr>
          </a:p>
          <a:p>
            <a:r>
              <a:rPr lang="en-US" sz="4400" i="0" dirty="0" smtClean="0">
                <a:latin typeface="Comic Sans MS" pitchFamily="66" charset="0"/>
              </a:rPr>
              <a:t>has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1/150,000</a:t>
            </a:r>
            <a:r>
              <a:rPr lang="en-US" sz="4400" i="0" dirty="0">
                <a:latin typeface="Comic Sans MS" pitchFamily="66" charset="0"/>
              </a:rPr>
              <a:t> chance of</a:t>
            </a:r>
          </a:p>
          <a:p>
            <a:r>
              <a:rPr lang="en-US" sz="4400" i="0" dirty="0">
                <a:latin typeface="Comic Sans MS" pitchFamily="66" charset="0"/>
              </a:rPr>
              <a:t>exploding in any given </a:t>
            </a:r>
            <a:r>
              <a:rPr lang="en-US" sz="4400" i="0" dirty="0" smtClean="0">
                <a:latin typeface="Comic Sans MS" pitchFamily="66" charset="0"/>
              </a:rPr>
              <a:t>hour,</a:t>
            </a:r>
          </a:p>
          <a:p>
            <a:r>
              <a:rPr lang="en-US" sz="4400" dirty="0">
                <a:latin typeface="Comic Sans MS" pitchFamily="66" charset="0"/>
              </a:rPr>
              <a:t>a</a:t>
            </a:r>
            <a:r>
              <a:rPr lang="en-US" sz="4400" i="0" dirty="0" smtClean="0">
                <a:latin typeface="Comic Sans MS" pitchFamily="66" charset="0"/>
              </a:rPr>
              <a:t>fter </a:t>
            </a:r>
            <a:r>
              <a:rPr lang="en-US" sz="4400" i="0" dirty="0">
                <a:latin typeface="Comic Sans MS" pitchFamily="66" charset="0"/>
              </a:rPr>
              <a:t>how may hours </a:t>
            </a:r>
            <a:r>
              <a:rPr lang="en-US" sz="4400" i="0" dirty="0" smtClean="0">
                <a:latin typeface="Comic Sans MS" pitchFamily="66" charset="0"/>
              </a:rPr>
              <a:t>do</a:t>
            </a:r>
            <a:endParaRPr lang="en-US" sz="4400" i="0" dirty="0">
              <a:latin typeface="Comic Sans MS" pitchFamily="66" charset="0"/>
            </a:endParaRPr>
          </a:p>
          <a:p>
            <a:r>
              <a:rPr lang="en-US" sz="4400" i="0" dirty="0">
                <a:latin typeface="Comic Sans MS" pitchFamily="66" charset="0"/>
              </a:rPr>
              <a:t>we expect it to explode?</a:t>
            </a:r>
          </a:p>
          <a:p>
            <a:pPr>
              <a:spcBef>
                <a:spcPts val="2400"/>
              </a:spcBef>
            </a:pPr>
            <a:r>
              <a:rPr lang="en-US" sz="4400" i="0" dirty="0">
                <a:latin typeface="Comic Sans MS" pitchFamily="66" charset="0"/>
              </a:rPr>
              <a:t>  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150,000</a:t>
            </a:r>
            <a:r>
              <a:rPr lang="en-US" sz="4400" i="0" dirty="0">
                <a:latin typeface="Comic Sans MS" pitchFamily="66" charset="0"/>
              </a:rPr>
              <a:t> hours</a:t>
            </a:r>
            <a:r>
              <a:rPr lang="en-US" sz="4400" i="0" dirty="0" smtClean="0">
                <a:latin typeface="Comic Sans MS" pitchFamily="66" charset="0"/>
              </a:rPr>
              <a:t> </a:t>
            </a:r>
            <a:r>
              <a:rPr lang="en-US" sz="4400" b="1" i="0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400" i="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i="0" dirty="0">
                <a:latin typeface="Comic Sans MS" pitchFamily="66" charset="0"/>
                <a:sym typeface="Euclid Symbol" pitchFamily="18" charset="2"/>
              </a:rPr>
              <a:t>17 years</a:t>
            </a:r>
          </a:p>
        </p:txBody>
      </p:sp>
      <p:pic>
        <p:nvPicPr>
          <p:cNvPr id="27652" name="Picture 4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400000">
            <a:off x="6870700" y="-3937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  <a:p>
            <a:pPr>
              <a:buNone/>
            </a:pPr>
            <a:r>
              <a:rPr lang="en-US" sz="4400" dirty="0" smtClean="0"/>
              <a:t>E[</a:t>
            </a:r>
            <a:r>
              <a:rPr lang="en-US" sz="4000" dirty="0" smtClean="0"/>
              <a:t>time with stake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en-US" sz="4400" dirty="0" smtClean="0"/>
              <a:t>| win 1st bet]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0000FF"/>
                </a:solidFill>
              </a:rPr>
              <a:t>1 + e(n+1)</a:t>
            </a:r>
            <a:endParaRPr lang="en-US" sz="4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191000"/>
            <a:ext cx="84953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0" dirty="0" smtClean="0">
                <a:latin typeface="+mj-lt"/>
              </a:rPr>
              <a:t>so by Total Expectation</a:t>
            </a:r>
          </a:p>
          <a:p>
            <a:pPr>
              <a:buNone/>
            </a:pPr>
            <a:r>
              <a:rPr lang="en-US" sz="44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e(n) = p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e(n+1))</a:t>
            </a:r>
          </a:p>
          <a:p>
            <a:pPr>
              <a:buNone/>
            </a:pP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                  + (1-p)</a:t>
            </a:r>
            <a:r>
              <a:rPr lang="en-US" sz="4800" i="0" dirty="0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(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1 + </a:t>
            </a:r>
            <a:r>
              <a:rPr lang="en-US" sz="4800" i="0" dirty="0" smtClean="0">
                <a:solidFill>
                  <a:schemeClr val="accent1">
                    <a:lumMod val="50000"/>
                  </a:schemeClr>
                </a:solidFill>
                <a:latin typeface="+mj-lt"/>
                <a:sym typeface="Euclid Symbol"/>
              </a:rPr>
              <a:t>e(n-1))</a:t>
            </a:r>
            <a:endParaRPr lang="en-US" sz="4800" i="0" dirty="0">
              <a:latin typeface="+mj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352800"/>
          </a:xfrm>
        </p:spPr>
        <p:txBody>
          <a:bodyPr/>
          <a:lstStyle/>
          <a:p>
            <a:pPr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e(n)</a:t>
            </a:r>
            <a:r>
              <a:rPr lang="en-US" sz="4400" dirty="0" smtClean="0"/>
              <a:t> ::= E[time with stake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4400" dirty="0" smtClean="0"/>
              <a:t>]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e(0) = 0           e(T) =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time to Gamble</a:t>
            </a:r>
            <a:endParaRPr lang="en-US" dirty="0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533400" y="2833687"/>
          <a:ext cx="8077200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48" name="Equation" r:id="rId4" imgW="2222280" imgH="457200" progId="Equation.DSMT4">
                  <p:embed/>
                </p:oleObj>
              </mc:Choice>
              <mc:Fallback>
                <p:oleObj name="Equation" r:id="rId4" imgW="222228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33687"/>
                        <a:ext cx="8077200" cy="166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724400"/>
            <a:ext cx="8606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we know how to solve this!</a:t>
            </a:r>
            <a:endParaRPr lang="en-US" sz="5400" i="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819400"/>
            <a:ext cx="8686800" cy="1600200"/>
          </a:xfrm>
          <a:prstGeom prst="rect">
            <a:avLst/>
          </a:prstGeom>
          <a:noFill/>
          <a:ln w="28575" cap="flat" cmpd="sng" algn="ctr">
            <a:solidFill>
              <a:srgbClr val="FF00FF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381000" y="1363682"/>
            <a:ext cx="8308998" cy="397031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dirty="0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 </a:t>
            </a: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random variables,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5400" i="0" dirty="0" err="1" smtClean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</a:t>
            </a:r>
            <a:endParaRPr lang="en-US" sz="5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defRPr/>
            </a:pPr>
            <a:r>
              <a:rPr lang="en-US" sz="5400" i="0" dirty="0" smtClean="0">
                <a:latin typeface="Comic Sans MS" pitchFamily="66" charset="0"/>
                <a:sym typeface="Symbol" pitchFamily="18" charset="2"/>
              </a:rPr>
              <a:t>constants</a:t>
            </a:r>
          </a:p>
          <a:p>
            <a:pPr>
              <a:defRPr/>
            </a:pPr>
            <a:r>
              <a:rPr lang="en-US" sz="6000" i="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aR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7200" i="0" dirty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</a:rPr>
              <a:t>bS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=</a:t>
            </a:r>
          </a:p>
          <a:p>
            <a:pPr>
              <a:defRPr/>
            </a:pP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  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aE[R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+ </a:t>
            </a:r>
            <a:r>
              <a:rPr lang="en-US" sz="72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bE[S</a:t>
            </a:r>
            <a:r>
              <a:rPr lang="en-US" sz="72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</a:t>
            </a:r>
            <a:endParaRPr lang="en-US" sz="72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971800"/>
            <a:ext cx="6705600" cy="2590800"/>
          </a:xfrm>
          <a:prstGeom prst="rect">
            <a:avLst/>
          </a:prstGeom>
          <a:noFill/>
          <a:ln w="34925" algn="ctr">
            <a:solidFill>
              <a:srgbClr val="FF00FF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44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620" y="5539161"/>
            <a:ext cx="853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even if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5400" dirty="0" smtClean="0">
                <a:latin typeface="Comic Sans MS"/>
                <a:cs typeface="Comic Sans MS"/>
              </a:rPr>
              <a:t>,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S</a:t>
            </a:r>
            <a:r>
              <a:rPr lang="en-US" sz="5400" dirty="0" smtClean="0">
                <a:latin typeface="Comic Sans MS"/>
                <a:cs typeface="Comic Sans MS"/>
              </a:rPr>
              <a:t> are </a:t>
            </a:r>
            <a:r>
              <a:rPr lang="en-US" sz="5400" dirty="0" smtClean="0">
                <a:solidFill>
                  <a:srgbClr val="FF00FF"/>
                </a:solidFill>
                <a:latin typeface="Comic Sans MS"/>
                <a:cs typeface="Comic Sans MS"/>
              </a:rPr>
              <a:t>dependent</a:t>
            </a:r>
            <a:endParaRPr lang="en-US" sz="5400" dirty="0">
              <a:solidFill>
                <a:srgbClr val="FF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Linearity of Expectation</a:t>
            </a: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228600" y="1240572"/>
            <a:ext cx="8686800" cy="4093428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Let D </a:t>
            </a:r>
            <a:r>
              <a:rPr lang="en-US" sz="4400" i="0" dirty="0" smtClean="0">
                <a:latin typeface="Comic Sans MS" pitchFamily="66" charset="0"/>
              </a:rPr>
              <a:t>::=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bB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E[D]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D(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</a:rPr>
              <a:t>aA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44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+ </a:t>
            </a:r>
            <a:r>
              <a:rPr lang="en-US" sz="44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bB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b="1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 </a:t>
            </a:r>
            <a:r>
              <a:rPr lang="en-US" sz="4400" i="0" dirty="0" smtClean="0">
                <a:latin typeface="Comic Sans MS" pitchFamily="66" charset="0"/>
                <a:sym typeface="Symbol" pitchFamily="18" charset="2"/>
              </a:rPr>
              <a:t> =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A(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})+b(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400" b="1" i="0" baseline="-2500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B(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err="1" smtClean="0">
                <a:solidFill>
                  <a:srgbClr val="0000FF"/>
                </a:solidFill>
                <a:latin typeface="+mj-lt"/>
              </a:rPr>
              <a:t>)</a:t>
            </a:r>
            <a:r>
              <a:rPr lang="en-US" sz="4400" i="0" dirty="0" err="1" smtClean="0"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400" b="1" i="0" dirty="0" err="1" smtClean="0">
                <a:solidFill>
                  <a:srgbClr val="0000FF"/>
                </a:solidFill>
                <a:latin typeface="Euclid Symbol" pitchFamily="18" charset="2"/>
                <a:sym typeface="Euclid Symbol"/>
              </a:rPr>
              <a:t>ω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})</a:t>
            </a:r>
            <a:endParaRPr lang="en-US" sz="44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  <a:defRPr/>
            </a:pP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aE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[A] + </a:t>
            </a:r>
            <a:r>
              <a:rPr lang="en-US" sz="4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bE</a:t>
            </a:r>
            <a:r>
              <a:rPr lang="en-US" sz="4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[B]</a:t>
            </a:r>
            <a:endParaRPr lang="en-US" sz="44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84301" y="1317037"/>
          <a:ext cx="7533778" cy="134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0" name="Equation" r:id="rId4" imgW="1701800" imgH="304800" progId="Equation.DSMT4">
                  <p:embed/>
                </p:oleObj>
              </mc:Choice>
              <mc:Fallback>
                <p:oleObj name="Equation" r:id="rId4" imgW="1701800" imgH="304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01" y="1317037"/>
                        <a:ext cx="7533778" cy="134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6992" y="2959570"/>
            <a:ext cx="7594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0" dirty="0" smtClean="0">
                <a:latin typeface="+mj-lt"/>
              </a:rPr>
              <a:t>where </a:t>
            </a:r>
            <a:r>
              <a:rPr lang="en-US" sz="6000" i="0" dirty="0" smtClean="0">
                <a:solidFill>
                  <a:srgbClr val="0000FF"/>
                </a:solidFill>
                <a:latin typeface="+mj-lt"/>
              </a:rPr>
              <a:t>H</a:t>
            </a:r>
            <a:r>
              <a:rPr lang="en-US" sz="6000" i="0" baseline="-25000" dirty="0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smtClean="0">
                <a:latin typeface="+mj-lt"/>
              </a:rPr>
              <a:t> is indicator</a:t>
            </a:r>
          </a:p>
          <a:p>
            <a:r>
              <a:rPr lang="en-US" sz="6000" i="0" dirty="0" smtClean="0">
                <a:latin typeface="+mj-lt"/>
              </a:rPr>
              <a:t>for </a:t>
            </a:r>
            <a:r>
              <a:rPr lang="en-US" sz="6000" i="0" dirty="0" smtClean="0">
                <a:solidFill>
                  <a:srgbClr val="008000"/>
                </a:solidFill>
                <a:latin typeface="+mj-lt"/>
              </a:rPr>
              <a:t>Head</a:t>
            </a:r>
            <a:r>
              <a:rPr lang="en-US" sz="6000" i="0" dirty="0" smtClean="0">
                <a:latin typeface="+mj-lt"/>
              </a:rPr>
              <a:t> on </a:t>
            </a:r>
            <a:r>
              <a:rPr lang="en-US" sz="6000" i="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6000" i="0" dirty="0" err="1" smtClean="0">
                <a:latin typeface="+mj-lt"/>
              </a:rPr>
              <a:t>th</a:t>
            </a:r>
            <a:r>
              <a:rPr lang="en-US" sz="6000" i="0" dirty="0" smtClean="0">
                <a:latin typeface="+mj-lt"/>
              </a:rPr>
              <a:t> flip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907196"/>
              </p:ext>
            </p:extLst>
          </p:nvPr>
        </p:nvGraphicFramePr>
        <p:xfrm>
          <a:off x="255588" y="1397000"/>
          <a:ext cx="86328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07" name="Equation" r:id="rId4" imgW="2159000" imgH="330200" progId="Equation.DSMT4">
                  <p:embed/>
                </p:oleObj>
              </mc:Choice>
              <mc:Fallback>
                <p:oleObj name="Equation" r:id="rId4" imgW="2159000" imgH="330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1397000"/>
                        <a:ext cx="8632825" cy="132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0668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Expected #Heads</a:t>
            </a:r>
          </a:p>
        </p:txBody>
      </p:sp>
      <p:graphicFrame>
        <p:nvGraphicFramePr>
          <p:cNvPr id="198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826319"/>
              </p:ext>
            </p:extLst>
          </p:nvPr>
        </p:nvGraphicFramePr>
        <p:xfrm>
          <a:off x="639763" y="3314700"/>
          <a:ext cx="7967662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08" name="Equation" r:id="rId6" imgW="1968500" imgH="635000" progId="Equation.DSMT4">
                  <p:embed/>
                </p:oleObj>
              </mc:Choice>
              <mc:Fallback>
                <p:oleObj name="Equation" r:id="rId6" imgW="1968500" imgH="635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3314700"/>
                        <a:ext cx="7967662" cy="256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2590800"/>
            <a:ext cx="476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 dirty="0" smtClean="0">
                <a:latin typeface="+mj-lt"/>
              </a:rPr>
              <a:t>so by linearity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3542" y="1371600"/>
            <a:ext cx="4886623" cy="4231128"/>
            <a:chOff x="371592" y="1371600"/>
            <a:chExt cx="4886623" cy="4231128"/>
          </a:xfrm>
        </p:grpSpPr>
        <p:sp>
          <p:nvSpPr>
            <p:cNvPr id="8" name="Rectangle 7"/>
            <p:cNvSpPr/>
            <p:nvPr/>
          </p:nvSpPr>
          <p:spPr bwMode="auto">
            <a:xfrm>
              <a:off x="371592" y="1371600"/>
              <a:ext cx="2845061" cy="1287322"/>
            </a:xfrm>
            <a:prstGeom prst="rect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786391" y="4736203"/>
              <a:ext cx="1471824" cy="866525"/>
            </a:xfrm>
            <a:prstGeom prst="rect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47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266700" y="990435"/>
            <a:ext cx="8877300" cy="4728674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men each check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their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hat.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Hats get scrambled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so</a:t>
            </a:r>
          </a:p>
          <a:p>
            <a:pPr algn="ctr"/>
            <a:r>
              <a:rPr lang="en-US" sz="4800" dirty="0" err="1" smtClean="0">
                <a:latin typeface="Comic Sans MS" pitchFamily="66" charset="0"/>
                <a:sym typeface="Symbol" pitchFamily="18" charset="2"/>
              </a:rPr>
              <a:t>pr{man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#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gets own hat back}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1/n </a:t>
            </a:r>
            <a:endParaRPr lang="en-US" sz="4800" dirty="0" smtClean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men do we expect will get their hat back?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48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4680" cy="271444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man #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getting his own hat back.</a:t>
            </a:r>
          </a:p>
          <a:p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</a:rPr>
              <a:t>and</a:t>
            </a:r>
            <a:r>
              <a:rPr lang="en-US" sz="4800" baseline="-25000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j</a:t>
            </a:r>
            <a:r>
              <a:rPr lang="en-US" sz="4800" baseline="-25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independent!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49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65532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Is this a </a:t>
            </a:r>
          </a:p>
          <a:p>
            <a:pPr eaLnBrk="1" hangingPunct="1">
              <a:buFontTx/>
              <a:buNone/>
            </a:pPr>
            <a:r>
              <a:rPr lang="en-US" sz="9600" dirty="0" smtClean="0">
                <a:solidFill>
                  <a:srgbClr val="008000"/>
                </a:solidFill>
              </a:rPr>
              <a:t>fair </a:t>
            </a:r>
            <a:r>
              <a:rPr lang="en-US" sz="9600" dirty="0" smtClean="0"/>
              <a:t>game?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4680" cy="271444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man #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getting his own hat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back.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But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E[# hats returned]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=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</a:rPr>
              <a:t>E[∑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endParaRPr lang="en-US" sz="4800" dirty="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50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295" y="225425"/>
            <a:ext cx="7270750" cy="6842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Expected #hats returned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3352800"/>
            <a:ext cx="119859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        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E[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1/n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              </a:t>
            </a:r>
          </a:p>
          <a:p>
            <a:pPr lvl="0"/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  n(1/n)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>
                <a:solidFill>
                  <a:srgbClr val="FF00FF"/>
                </a:solidFill>
                <a:latin typeface="Comic Sans MS" pitchFamily="66" charset="0"/>
              </a:rPr>
              <a:t>1</a:t>
            </a:r>
          </a:p>
          <a:p>
            <a:endParaRPr lang="en-US" sz="5400" i="0" dirty="0" smtClean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76200" y="1066800"/>
            <a:ext cx="8991600" cy="45720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Say </a:t>
            </a:r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people sit around a spinner (a “lazy-Susan”) with</a:t>
            </a:r>
          </a:p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different dishes. 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Spin randomly.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How many people do we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expect</a:t>
            </a: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will get same dish as initially?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51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1430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>
                <a:latin typeface="Comic Sans MS" pitchFamily="66" charset="0"/>
                <a:sym typeface="Symbol" pitchFamily="18" charset="2"/>
              </a:rPr>
              <a:t>Let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48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 be indicator for </a:t>
            </a:r>
            <a:r>
              <a:rPr lang="en-US" sz="48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4800" i="0" dirty="0" err="1" smtClean="0">
                <a:latin typeface="Comic Sans MS" pitchFamily="66" charset="0"/>
                <a:sym typeface="Symbol" pitchFamily="18" charset="2"/>
              </a:rPr>
              <a:t>th</a:t>
            </a:r>
            <a:endParaRPr lang="en-US" sz="4800" i="0" dirty="0" smtClean="0">
              <a:latin typeface="Comic Sans MS" pitchFamily="66" charset="0"/>
              <a:sym typeface="Symbol" pitchFamily="18" charset="2"/>
            </a:endParaRPr>
          </a:p>
          <a:p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person getting initial dish.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4724400"/>
            <a:ext cx="5569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Pr{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=1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1/n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819400"/>
            <a:ext cx="733886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0" dirty="0" smtClean="0">
                <a:solidFill>
                  <a:srgbClr val="008000"/>
                </a:solidFill>
                <a:latin typeface="+mj-lt"/>
              </a:rPr>
              <a:t>#people get initial dish</a:t>
            </a:r>
            <a:r>
              <a:rPr lang="en-US" sz="4800" i="0" dirty="0" smtClean="0">
                <a:latin typeface="+mj-lt"/>
              </a:rPr>
              <a:t> =</a:t>
            </a:r>
          </a:p>
          <a:p>
            <a:pPr algn="ctr"/>
            <a:r>
              <a:rPr lang="en-US" sz="4800" i="0" dirty="0" smtClean="0">
                <a:latin typeface="+mj-lt"/>
              </a:rPr>
              <a:t>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1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2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… </a:t>
            </a:r>
            <a:r>
              <a:rPr lang="en-US" sz="5400" i="0" dirty="0" smtClean="0">
                <a:solidFill>
                  <a:srgbClr val="0000FF"/>
                </a:solidFill>
                <a:latin typeface="Comic Sans MS" pitchFamily="66" charset="0"/>
              </a:rPr>
              <a:t>+ </a:t>
            </a:r>
            <a:r>
              <a:rPr lang="en-US" sz="54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sz="5400" i="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sz="4800" i="0" dirty="0" smtClean="0">
              <a:latin typeface="+mj-lt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52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" y="1447800"/>
            <a:ext cx="8686800" cy="35814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</a:t>
            </a:r>
            <a:r>
              <a:rPr lang="en-US" sz="4800" i="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# initial dishes</a:t>
            </a:r>
            <a:r>
              <a:rPr lang="en-US" sz="48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 </a:t>
            </a:r>
            <a:r>
              <a:rPr lang="en-US" sz="4800" i="0" dirty="0" smtClean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4800" i="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E[∑ 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6000" i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95478"/>
            <a:ext cx="84770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800" i="0" dirty="0" smtClean="0">
                <a:solidFill>
                  <a:srgbClr val="000000"/>
                </a:solidFill>
                <a:latin typeface="Comic Sans MS" pitchFamily="66" charset="0"/>
              </a:rPr>
              <a:t> so by linearity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    =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∑ E[</a:t>
            </a:r>
            <a:r>
              <a:rPr lang="en-US" sz="6000" i="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 smtClean="0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lvl="0"/>
            <a:r>
              <a:rPr lang="en-US" sz="6000" i="0" dirty="0" smtClean="0">
                <a:latin typeface="Comic Sans MS" pitchFamily="66" charset="0"/>
              </a:rPr>
              <a:t>    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6000" i="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R</a:t>
            </a:r>
            <a:r>
              <a:rPr lang="en-US" sz="6000" i="0" baseline="-25000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=1}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∑ 1/n</a:t>
            </a:r>
          </a:p>
          <a:p>
            <a:pPr lvl="0"/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    </a:t>
            </a:r>
            <a:r>
              <a:rPr lang="en-US" sz="6000" i="0" dirty="0" smtClean="0">
                <a:solidFill>
                  <a:srgbClr val="000000"/>
                </a:solidFill>
                <a:latin typeface="Comic Sans MS" pitchFamily="66" charset="0"/>
              </a:rPr>
              <a:t>= </a:t>
            </a:r>
            <a:r>
              <a:rPr lang="en-US" sz="6000" i="0" dirty="0" smtClean="0">
                <a:solidFill>
                  <a:srgbClr val="0000FF"/>
                </a:solidFill>
                <a:latin typeface="Comic Sans MS" pitchFamily="66" charset="0"/>
              </a:rPr>
              <a:t>n(1/n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6000" i="0" dirty="0">
                <a:solidFill>
                  <a:srgbClr val="000000"/>
                </a:solidFill>
                <a:latin typeface="Comic Sans MS" pitchFamily="66" charset="0"/>
              </a:rPr>
              <a:t>=</a:t>
            </a:r>
            <a:r>
              <a:rPr lang="en-US" sz="6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i="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5400" i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53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518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Chinese Banquet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1905000"/>
            <a:ext cx="8813800" cy="258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0" dirty="0" err="1" smtClean="0">
                <a:solidFill>
                  <a:srgbClr val="0000FF"/>
                </a:solidFill>
                <a:latin typeface="+mj-lt"/>
              </a:rPr>
              <a:t>R</a:t>
            </a:r>
            <a:r>
              <a:rPr lang="en-US" sz="5400" i="0" baseline="-25000" dirty="0" err="1" smtClean="0">
                <a:solidFill>
                  <a:srgbClr val="0000FF"/>
                </a:solidFill>
                <a:latin typeface="+mj-lt"/>
              </a:rPr>
              <a:t>i</a:t>
            </a:r>
            <a:r>
              <a:rPr lang="en-US" sz="5400" i="0" dirty="0" err="1" smtClean="0">
                <a:latin typeface="+mj-lt"/>
              </a:rPr>
              <a:t>’s</a:t>
            </a:r>
            <a:r>
              <a:rPr lang="en-US" sz="5400" i="0" dirty="0" smtClean="0">
                <a:latin typeface="+mj-lt"/>
              </a:rPr>
              <a:t> are totally </a:t>
            </a:r>
            <a:r>
              <a:rPr lang="en-US" sz="5400" i="0" dirty="0" smtClean="0">
                <a:solidFill>
                  <a:srgbClr val="9B2894"/>
                </a:solidFill>
                <a:latin typeface="+mj-lt"/>
              </a:rPr>
              <a:t>dependent</a:t>
            </a:r>
            <a:endParaRPr lang="en-US" sz="5400" i="0" dirty="0" smtClean="0">
              <a:latin typeface="+mj-lt"/>
            </a:endParaRPr>
          </a:p>
          <a:p>
            <a:pPr algn="ctr"/>
            <a:r>
              <a:rPr lang="en-US" sz="5400" dirty="0" smtClean="0"/>
              <a:t>...</a:t>
            </a:r>
            <a:r>
              <a:rPr lang="en-US" sz="5400" i="0" dirty="0" smtClean="0">
                <a:latin typeface="+mj-lt"/>
              </a:rPr>
              <a:t>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1</a:t>
            </a:r>
            <a:r>
              <a:rPr lang="en-US" sz="5400" i="0" dirty="0" smtClean="0">
                <a:latin typeface="+mj-lt"/>
              </a:rPr>
              <a:t> or all are </a:t>
            </a:r>
            <a:r>
              <a:rPr lang="en-US" sz="5400" i="0" dirty="0" smtClean="0">
                <a:solidFill>
                  <a:srgbClr val="0000FF"/>
                </a:solidFill>
                <a:latin typeface="+mj-lt"/>
              </a:rPr>
              <a:t>0</a:t>
            </a:r>
          </a:p>
          <a:p>
            <a:pPr algn="ctr"/>
            <a:r>
              <a:rPr lang="en-US" sz="5400" dirty="0" smtClean="0">
                <a:latin typeface="+mj-lt"/>
              </a:rPr>
              <a:t>but </a:t>
            </a:r>
            <a:r>
              <a:rPr lang="en-US" sz="5400" dirty="0" smtClean="0">
                <a:solidFill>
                  <a:srgbClr val="9B2894"/>
                </a:solidFill>
                <a:latin typeface="+mj-lt"/>
              </a:rPr>
              <a:t>linearity still holds</a:t>
            </a:r>
            <a:r>
              <a:rPr lang="en-US" sz="5400" i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54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228600" y="2057400"/>
            <a:ext cx="8563563" cy="263149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6600" i="0" dirty="0" smtClean="0">
                <a:latin typeface="Comic Sans MS" pitchFamily="66" charset="0"/>
              </a:rPr>
              <a:t>for </a:t>
            </a:r>
            <a:r>
              <a:rPr lang="en-US" sz="6600" dirty="0" smtClean="0">
                <a:latin typeface="Comic Sans MS" pitchFamily="66" charset="0"/>
              </a:rPr>
              <a:t>independent</a:t>
            </a:r>
            <a:r>
              <a:rPr lang="en-US" sz="6600" i="0" dirty="0" smtClean="0">
                <a:latin typeface="Comic Sans MS" pitchFamily="66" charset="0"/>
              </a:rPr>
              <a:t> 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</a:rPr>
              <a:t>R,S</a:t>
            </a:r>
            <a:r>
              <a:rPr lang="en-US" sz="4800" i="0" dirty="0" smtClean="0">
                <a:latin typeface="Comic Sans MS" pitchFamily="66" charset="0"/>
              </a:rPr>
              <a:t> </a:t>
            </a:r>
            <a:endParaRPr lang="en-US" sz="4800" i="0" dirty="0">
              <a:latin typeface="Comic Sans MS" pitchFamily="66" charset="0"/>
              <a:sym typeface="Symbol" pitchFamily="18" charset="2"/>
            </a:endParaRPr>
          </a:p>
          <a:p>
            <a:pPr algn="ctr">
              <a:lnSpc>
                <a:spcPct val="150000"/>
              </a:lnSpc>
            </a:pP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S] </a:t>
            </a:r>
            <a:r>
              <a:rPr lang="en-US" sz="66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= 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E[R]</a:t>
            </a:r>
            <a:r>
              <a:rPr lang="en-US" sz="6600" dirty="0" smtClean="0">
                <a:sym typeface="Euclid Symbol"/>
              </a:rPr>
              <a:t>⋅</a:t>
            </a:r>
            <a:r>
              <a:rPr lang="en-US" sz="66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E[S]</a:t>
            </a:r>
            <a:endParaRPr lang="en-US" sz="66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381000" y="2057400"/>
            <a:ext cx="8229600" cy="2819400"/>
            <a:chOff x="381000" y="2057400"/>
            <a:chExt cx="8229600" cy="2819400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752600" y="2057400"/>
              <a:ext cx="6858000" cy="1143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Rectangle 5"/>
            <p:cNvSpPr>
              <a:spLocks noChangeArrowheads="1"/>
            </p:cNvSpPr>
            <p:nvPr/>
          </p:nvSpPr>
          <p:spPr bwMode="auto">
            <a:xfrm>
              <a:off x="381000" y="3352800"/>
              <a:ext cx="8001000" cy="1524000"/>
            </a:xfrm>
            <a:prstGeom prst="rect">
              <a:avLst/>
            </a:prstGeom>
            <a:noFill/>
            <a:ln w="34925" algn="ctr">
              <a:solidFill>
                <a:srgbClr val="FF00FF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55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Expectation &amp; Independence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012825" y="2525713"/>
            <a:ext cx="184150" cy="64135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457200" y="1066800"/>
            <a:ext cx="8274037" cy="5324535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sz="4000" i="0" dirty="0">
                <a:latin typeface="Comic Sans MS" pitchFamily="66" charset="0"/>
              </a:rPr>
              <a:t>If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000" i="0" dirty="0">
                <a:latin typeface="Comic Sans MS" pitchFamily="66" charset="0"/>
              </a:rPr>
              <a:t> are independent RV’s</a:t>
            </a:r>
            <a:endParaRPr lang="en-US" sz="4000" i="0" dirty="0"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E[XY]::=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 smtClean="0">
                <a:solidFill>
                  <a:srgbClr val="0000FF"/>
                </a:solidFill>
                <a:latin typeface="+mj-lt"/>
                <a:cs typeface="Times New Roman" pitchFamily="18" charset="0"/>
                <a:sym typeface="Symbol" pitchFamily="18" charset="2"/>
              </a:rPr>
              <a:t>x,y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Pr{X=x </a:t>
            </a:r>
            <a:r>
              <a:rPr lang="en-US" sz="2800" i="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Y=y}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x,y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>
                <a:solidFill>
                  <a:srgbClr val="0000FF"/>
                </a:solidFill>
                <a:latin typeface="Comic Sans MS" pitchFamily="66" charset="0"/>
              </a:rPr>
              <a:t> Pr{X=x}Pr{Y=y}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(y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X=x})(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∑</a:t>
            </a:r>
            <a:r>
              <a:rPr lang="en-US" sz="4000" i="0" baseline="-250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i="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</a:rPr>
              <a:t>Pr{</a:t>
            </a: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Y=y})</a:t>
            </a:r>
          </a:p>
          <a:p>
            <a:pPr>
              <a:spcBef>
                <a:spcPts val="1200"/>
              </a:spcBef>
            </a:pPr>
            <a:r>
              <a:rPr lang="en-US" sz="4000" i="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E[X]E[Y]</a:t>
            </a:r>
            <a:endParaRPr lang="en-US" sz="4000" i="0" dirty="0">
              <a:solidFill>
                <a:srgbClr val="0000FF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457200" y="1066800"/>
            <a:ext cx="7620000" cy="5334000"/>
            <a:chOff x="457200" y="1066800"/>
            <a:chExt cx="7620000" cy="5334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1219200" y="1066800"/>
              <a:ext cx="6858000" cy="6858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57200" y="1828800"/>
              <a:ext cx="1524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09600" y="5638800"/>
              <a:ext cx="2667000" cy="762000"/>
            </a:xfrm>
            <a:prstGeom prst="rect">
              <a:avLst/>
            </a:prstGeom>
            <a:noFill/>
            <a:ln w="28575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56</a:t>
            </a:fld>
            <a:endParaRPr lang="en-US"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90800" y="1066800"/>
          <a:ext cx="3120958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05" name="Equation" r:id="rId4" imgW="1270000" imgH="596900" progId="Equation.DSMT4">
                  <p:embed/>
                </p:oleObj>
              </mc:Choice>
              <mc:Fallback>
                <p:oleObj name="Equation" r:id="rId4" imgW="1270000" imgH="596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66800"/>
                        <a:ext cx="3120958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2895599" y="2362200"/>
          <a:ext cx="3908393" cy="1458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06" name="Equation" r:id="rId6" imgW="1600200" imgH="596900" progId="Equation.DSMT4">
                  <p:embed/>
                </p:oleObj>
              </mc:Choice>
              <mc:Fallback>
                <p:oleObj name="Equation" r:id="rId6" imgW="1600200" imgH="596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599" y="2362200"/>
                        <a:ext cx="3908393" cy="14584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2728912" y="3657600"/>
          <a:ext cx="4129088" cy="142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07" name="Equation" r:id="rId8" imgW="1727200" imgH="596900" progId="Equation.DSMT4">
                  <p:embed/>
                </p:oleObj>
              </mc:Choice>
              <mc:Fallback>
                <p:oleObj name="Equation" r:id="rId8" imgW="1727200" imgH="596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2" y="3657600"/>
                        <a:ext cx="4129088" cy="1427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/>
        </p:nvGraphicFramePr>
        <p:xfrm>
          <a:off x="2819400" y="4876800"/>
          <a:ext cx="3005138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08" name="Equation" r:id="rId10" imgW="1257300" imgH="596900" progId="Equation.DSMT4">
                  <p:embed/>
                </p:oleObj>
              </mc:Choice>
              <mc:Fallback>
                <p:oleObj name="Equation" r:id="rId10" imgW="1257300" imgH="596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76800"/>
                        <a:ext cx="3005138" cy="1427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87734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6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1" name="Picture 4" descr="j0258752[1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33400" y="1219200"/>
          <a:ext cx="8077200" cy="4353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1254597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# matches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probability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$ won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125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-1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75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15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  <a:tr h="774741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3600" dirty="0">
                        <a:solidFill>
                          <a:srgbClr val="0000FF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/216</a:t>
                      </a:r>
                    </a:p>
                  </a:txBody>
                  <a:tcPr anchor="ctr" anchorCtr="1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anchor="ctr" anchorCtr="1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7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7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304800" y="1447800"/>
            <a:ext cx="8610600" cy="38862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800" i="0" dirty="0" smtClean="0">
                <a:latin typeface="Comic Sans MS" pitchFamily="66" charset="0"/>
              </a:rPr>
              <a:t>so every </a:t>
            </a:r>
            <a:r>
              <a:rPr lang="en-US" sz="4800" i="0" dirty="0">
                <a:latin typeface="Comic Sans MS" pitchFamily="66" charset="0"/>
              </a:rPr>
              <a:t>216 games, </a:t>
            </a:r>
            <a:r>
              <a:rPr lang="en-US" sz="4800" i="0" dirty="0" smtClean="0">
                <a:latin typeface="Comic Sans MS" pitchFamily="66" charset="0"/>
              </a:rPr>
              <a:t>expect</a:t>
            </a:r>
            <a:endParaRPr lang="en-US" sz="4800" b="1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0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125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match     </a:t>
            </a:r>
            <a:r>
              <a:rPr lang="en-US" sz="4800" i="0" dirty="0">
                <a:latin typeface="Comic Sans MS" pitchFamily="66" charset="0"/>
              </a:rPr>
              <a:t>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75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>
                <a:solidFill>
                  <a:srgbClr val="7030A0"/>
                </a:solidFill>
                <a:latin typeface="Comic Sans MS" pitchFamily="66" charset="0"/>
              </a:rPr>
              <a:t>15</a:t>
            </a:r>
            <a:r>
              <a:rPr lang="en-US" sz="4800" i="0" dirty="0">
                <a:latin typeface="Comic Sans MS" pitchFamily="66" charset="0"/>
              </a:rPr>
              <a:t> </a:t>
            </a:r>
            <a:r>
              <a:rPr lang="en-US" sz="4800" i="0" dirty="0" smtClean="0">
                <a:latin typeface="Comic Sans MS" pitchFamily="66" charset="0"/>
              </a:rPr>
              <a:t>times</a:t>
            </a:r>
            <a:endParaRPr lang="en-US" sz="4800" i="0" dirty="0">
              <a:latin typeface="Comic Sans MS" pitchFamily="66" charset="0"/>
            </a:endParaRPr>
          </a:p>
          <a:p>
            <a:r>
              <a:rPr lang="en-US" sz="4800" i="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800" i="0" dirty="0">
                <a:latin typeface="Comic Sans MS" pitchFamily="66" charset="0"/>
              </a:rPr>
              <a:t> matches about </a:t>
            </a:r>
            <a:r>
              <a:rPr lang="en-US" sz="4800" i="0" dirty="0" smtClean="0">
                <a:solidFill>
                  <a:srgbClr val="7030A0"/>
                </a:solidFill>
                <a:latin typeface="Comic Sans MS" pitchFamily="66" charset="0"/>
              </a:rPr>
              <a:t>once</a:t>
            </a:r>
            <a:endParaRPr lang="en-US" sz="4800" i="0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8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8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2438400"/>
          <a:ext cx="8277226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4" name="Equation" r:id="rId4" imgW="2006280" imgH="812520" progId="Equation.DSMT4">
                  <p:embed/>
                </p:oleObj>
              </mc:Choice>
              <mc:Fallback>
                <p:oleObj name="Equation" r:id="rId4" imgW="2006280" imgH="812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8277226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69925" y="149225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i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184150" cy="2114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</a:pPr>
            <a:endParaRPr lang="en-US" sz="4400" i="0">
              <a:solidFill>
                <a:schemeClr val="accent2"/>
              </a:solidFill>
              <a:latin typeface="Comic Sans MS" pitchFamily="66" charset="0"/>
            </a:endParaRPr>
          </a:p>
          <a:p>
            <a:endParaRPr lang="en-US" i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8343900" cy="990600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4400" i="0">
                <a:latin typeface="Comic Sans MS" pitchFamily="66" charset="0"/>
              </a:rPr>
              <a:t>So on average expect to win: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554913" y="6577965"/>
            <a:ext cx="1527175" cy="2444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err="1">
                <a:latin typeface="Comic Sans MS"/>
                <a:cs typeface="Comic Sans MS"/>
              </a:rPr>
              <a:t>lec</a:t>
            </a:r>
            <a:r>
              <a:rPr lang="en-US" sz="1200" dirty="0" smtClean="0">
                <a:latin typeface="Comic Sans MS"/>
                <a:cs typeface="Comic Sans MS"/>
              </a:rPr>
              <a:t> </a:t>
            </a:r>
            <a:r>
              <a:rPr lang="en-US" sz="1200" dirty="0" smtClean="0">
                <a:latin typeface="Comic Sans MS"/>
                <a:cs typeface="Comic Sans MS"/>
              </a:rPr>
              <a:t>12W.</a:t>
            </a:r>
            <a:fld id="{93DA0692-DAF7-4AFE-9BE7-E02439D3694A}" type="slidenum">
              <a:rPr lang="en-US" sz="1200" smtClean="0">
                <a:latin typeface="Comic Sans MS"/>
                <a:cs typeface="Comic Sans MS"/>
              </a:rPr>
              <a:pPr>
                <a:defRPr/>
              </a:pPr>
              <a:t>9</a:t>
            </a:fld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9700" y="225425"/>
            <a:ext cx="5652679" cy="81915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Carnival Dice</a:t>
            </a:r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0" y="76200"/>
            <a:ext cx="2133600" cy="16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1674</TotalTime>
  <Words>1997</Words>
  <Application>Microsoft Macintosh PowerPoint</Application>
  <PresentationFormat>On-screen Show (4:3)</PresentationFormat>
  <Paragraphs>386</Paragraphs>
  <Slides>56</Slides>
  <Notes>56</Notes>
  <HiddenSlides>15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Default Design</vt:lpstr>
      <vt:lpstr>Equation</vt:lpstr>
      <vt:lpstr>MathType 6.0 Equation</vt:lpstr>
      <vt:lpstr>PowerPoint Presentation</vt:lpstr>
      <vt:lpstr>Prediction is difficult, especially of the future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Carnival Dice</vt:lpstr>
      <vt:lpstr>Expected Value</vt:lpstr>
      <vt:lpstr>Expected Value</vt:lpstr>
      <vt:lpstr>Expected Value</vt:lpstr>
      <vt:lpstr>Expected Value</vt:lpstr>
      <vt:lpstr>Expected Value</vt:lpstr>
      <vt:lpstr>Expected Value</vt:lpstr>
      <vt:lpstr>Sums vs Integrals</vt:lpstr>
      <vt:lpstr>Expected Value</vt:lpstr>
      <vt:lpstr>Indicator Variables</vt:lpstr>
      <vt:lpstr>Expectation of indicator IA</vt:lpstr>
      <vt:lpstr>Expected #Heads</vt:lpstr>
      <vt:lpstr>Expected #Heads</vt:lpstr>
      <vt:lpstr>Expected #Heads</vt:lpstr>
      <vt:lpstr>Expected #Heads</vt:lpstr>
      <vt:lpstr>Binomial Expectation</vt:lpstr>
      <vt:lpstr>Binomial Expectation</vt:lpstr>
      <vt:lpstr>Binomial Expectation</vt:lpstr>
      <vt:lpstr>Expected #Heads</vt:lpstr>
      <vt:lpstr>Law of Total Expectation</vt:lpstr>
      <vt:lpstr>Expected #Heads</vt:lpstr>
      <vt:lpstr>Expected #Heads</vt:lpstr>
      <vt:lpstr>Mean Time to “Failure”</vt:lpstr>
      <vt:lpstr>PowerPoint Presentation</vt:lpstr>
      <vt:lpstr>PowerPoint Presentation</vt:lpstr>
      <vt:lpstr>Mean Time to “Failure”</vt:lpstr>
      <vt:lpstr>Mean Time to “Failure”</vt:lpstr>
      <vt:lpstr>Mean Time to “Failure”</vt:lpstr>
      <vt:lpstr>Mean Time to “Failure”</vt:lpstr>
      <vt:lpstr>Mean Time to “Failure”</vt:lpstr>
      <vt:lpstr>Mean Time to Failure</vt:lpstr>
      <vt:lpstr>Expected time to Gamble</vt:lpstr>
      <vt:lpstr>Expected time to Gamble</vt:lpstr>
      <vt:lpstr>Linearity of Expectation</vt:lpstr>
      <vt:lpstr>Linearity of Expectation</vt:lpstr>
      <vt:lpstr>Expected #Heads</vt:lpstr>
      <vt:lpstr>Expected #Heads</vt:lpstr>
      <vt:lpstr>Expected #hats returned </vt:lpstr>
      <vt:lpstr>Expected #hats returned </vt:lpstr>
      <vt:lpstr>Expected #hats returned </vt:lpstr>
      <vt:lpstr>Chinese Banquet</vt:lpstr>
      <vt:lpstr>Chinese Banquet</vt:lpstr>
      <vt:lpstr>Chinese Banquet</vt:lpstr>
      <vt:lpstr>Chinese Banquet</vt:lpstr>
      <vt:lpstr>Expectation &amp; Independence</vt:lpstr>
      <vt:lpstr>Expectation &amp; Independence</vt:lpstr>
    </vt:vector>
  </TitlesOfParts>
  <Company>MIT/CSAIL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92</cp:revision>
  <cp:lastPrinted>2011-12-07T16:50:50Z</cp:lastPrinted>
  <dcterms:created xsi:type="dcterms:W3CDTF">2011-04-29T18:28:36Z</dcterms:created>
  <dcterms:modified xsi:type="dcterms:W3CDTF">2012-05-01T04:50:52Z</dcterms:modified>
</cp:coreProperties>
</file>