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6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0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16.bin" ContentType="application/vnd.openxmlformats-officedocument.oleObject"/>
  <Override PartName="/ppt/notesSlides/notesSlide13.xml" ContentType="application/vnd.openxmlformats-officedocument.presentationml.notesSlide+xml"/>
  <Override PartName="/ppt/embeddings/oleObject1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87" r:id="rId2"/>
  </p:sldMasterIdLst>
  <p:notesMasterIdLst>
    <p:notesMasterId r:id="rId19"/>
  </p:notesMasterIdLst>
  <p:handoutMasterIdLst>
    <p:handoutMasterId r:id="rId20"/>
  </p:handoutMasterIdLst>
  <p:sldIdLst>
    <p:sldId id="816" r:id="rId3"/>
    <p:sldId id="820" r:id="rId4"/>
    <p:sldId id="826" r:id="rId5"/>
    <p:sldId id="842" r:id="rId6"/>
    <p:sldId id="844" r:id="rId7"/>
    <p:sldId id="838" r:id="rId8"/>
    <p:sldId id="841" r:id="rId9"/>
    <p:sldId id="839" r:id="rId10"/>
    <p:sldId id="840" r:id="rId11"/>
    <p:sldId id="821" r:id="rId12"/>
    <p:sldId id="807" r:id="rId13"/>
    <p:sldId id="808" r:id="rId14"/>
    <p:sldId id="823" r:id="rId15"/>
    <p:sldId id="848" r:id="rId16"/>
    <p:sldId id="817" r:id="rId17"/>
    <p:sldId id="822" r:id="rId18"/>
  </p:sldIdLst>
  <p:sldSz cx="9144000" cy="6858000" type="screen4x3"/>
  <p:notesSz cx="9601200" cy="73152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7097A"/>
    <a:srgbClr val="FF00FF"/>
    <a:srgbClr val="008000"/>
    <a:srgbClr val="0033CC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>
        <p:scale>
          <a:sx n="100" d="100"/>
          <a:sy n="100" d="100"/>
        </p:scale>
        <p:origin x="-1688" y="-672"/>
      </p:cViewPr>
      <p:guideLst>
        <p:guide orient="horz" pos="2159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wmf"/><Relationship Id="rId3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C4F5BFA-140A-4C5B-9089-A99DE10D8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32D937A-A834-4882-89DE-8A0AB0171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45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A4D108-D91E-4325-A519-90962F0FB0B2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5438180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09FA8918-1078-4D14-8783-F065FE97664E}" type="slidenum">
              <a:rPr lang="en-US" sz="1300">
                <a:latin typeface="Arial" pitchFamily="34" charset="0"/>
              </a:rPr>
              <a:pPr algn="r" defTabSz="966775"/>
              <a:t>1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</p:spPr>
        <p:txBody>
          <a:bodyPr lIns="96651" tIns="48326" rIns="96651" bIns="48326"/>
          <a:lstStyle/>
          <a:p>
            <a:r>
              <a:rPr lang="en-US"/>
              <a:t>Examples of calculating Variance, and interpretiung the results using chebyshev’s bounds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3A176-BC2D-412F-9AD9-2A6459465F7C}" type="slidenum">
              <a:rPr lang="en-US"/>
              <a:pPr/>
              <a:t>13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09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F1C5E-EC10-4AA2-BE05-3FAD1A6DEC47}" type="slidenum">
              <a:rPr lang="en-US"/>
              <a:pPr/>
              <a:t>15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F1C5E-EC10-4AA2-BE05-3FAD1A6DEC47}" type="slidenum">
              <a:rPr lang="en-US"/>
              <a:pPr/>
              <a:t>16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978248-6888-47BD-AE95-8333877F2A9C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/>
        <p:txBody>
          <a:bodyPr lIns="96651" tIns="48326" rIns="96651" bIns="48326"/>
          <a:lstStyle/>
          <a:p>
            <a:endParaRPr lang="en-US"/>
          </a:p>
        </p:txBody>
      </p:sp>
      <p:sp>
        <p:nvSpPr>
          <p:cNvPr id="23556" name="Slide Number Placeholder 3"/>
          <p:cNvSpPr txBox="1">
            <a:spLocks noGrp="1"/>
          </p:cNvSpPr>
          <p:nvPr/>
        </p:nvSpPr>
        <p:spPr bwMode="auto">
          <a:xfrm>
            <a:off x="5438180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56F435B8-3F46-4B8F-8765-4FC97BB966AE}" type="slidenum">
              <a:rPr lang="en-US" sz="1300">
                <a:solidFill>
                  <a:prstClr val="black"/>
                </a:solidFill>
              </a:rPr>
              <a:pPr algn="r" defTabSz="966775"/>
              <a:t>2</a:t>
            </a:fld>
            <a:endParaRPr lang="en-US" sz="13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3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4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5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7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CD9A2-D083-4C26-AE8F-0675A4268D30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183DB-8D3D-4827-BF4C-7BD92E76D20E}" type="slidenum">
              <a:rPr lang="en-US"/>
              <a:pPr/>
              <a:t>11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3A176-BC2D-412F-9AD9-2A6459465F7C}" type="slidenum">
              <a:rPr lang="en-US"/>
              <a:pPr/>
              <a:t>12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7518400" y="6578601"/>
            <a:ext cx="1625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i="0" dirty="0" err="1" smtClean="0">
                <a:latin typeface="Comic Sans MS" pitchFamily="66" charset="0"/>
              </a:rPr>
              <a:t>largenumbers</a:t>
            </a:r>
            <a:r>
              <a:rPr lang="en-US" sz="1200" i="0" dirty="0" smtClean="0">
                <a:latin typeface="Comic Sans MS" pitchFamily="66" charset="0"/>
              </a:rPr>
              <a:t>.</a:t>
            </a:r>
            <a:fld id="{8EFAB908-805A-4676-B0DE-7F22E787CA05}" type="slidenum">
              <a:rPr lang="en-US" sz="1200" i="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i="0" dirty="0">
              <a:latin typeface="Comic Sans MS" pitchFamily="66" charset="0"/>
            </a:endParaRPr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30826" y="6553965"/>
            <a:ext cx="3406786" cy="30403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May 13,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0" r:id="rId3"/>
    <p:sldLayoutId id="2147483681" r:id="rId4"/>
    <p:sldLayoutId id="2147483686" r:id="rId5"/>
    <p:sldLayoutId id="2147483689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pic>
        <p:nvPicPr>
          <p:cNvPr id="1035" name="Picture 6" descr="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7556500" y="6489701"/>
            <a:ext cx="15875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14F-3.</a:t>
            </a:r>
            <a:fld id="{8EFAB908-805A-4676-B0DE-7F22E787CA05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314594" y="6597282"/>
            <a:ext cx="2514811" cy="2607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Albert R Meyer,  May 14, 2009</a:t>
            </a:r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9.xml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5.e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6.emf"/><Relationship Id="rId1" Type="http://schemas.openxmlformats.org/officeDocument/2006/relationships/vmlDrawing" Target="../drawings/vmlDrawing8.vml"/><Relationship Id="rId2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8.wmf"/><Relationship Id="rId8" Type="http://schemas.openxmlformats.org/officeDocument/2006/relationships/oleObject" Target="../embeddings/oleObject15.bin"/><Relationship Id="rId9" Type="http://schemas.openxmlformats.org/officeDocument/2006/relationships/image" Target="../media/image15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2.xml"/><Relationship Id="rId5" Type="http://schemas.openxmlformats.org/officeDocument/2006/relationships/oleObject" Target="../embeddings/oleObject16.bin"/><Relationship Id="rId6" Type="http://schemas.openxmlformats.org/officeDocument/2006/relationships/image" Target="../media/image19.emf"/><Relationship Id="rId1" Type="http://schemas.openxmlformats.org/officeDocument/2006/relationships/vmlDrawing" Target="../drawings/vmlDrawing10.vml"/><Relationship Id="rId2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20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image" Target="../media/image5.w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6.emf"/><Relationship Id="rId6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1.emf"/><Relationship Id="rId8" Type="http://schemas.openxmlformats.org/officeDocument/2006/relationships/image" Target="../media/image12.jpe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518926" y="381000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609600" y="19939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The Law of</a:t>
            </a:r>
          </a:p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Large Numbers</a:t>
            </a:r>
            <a:endParaRPr lang="en-US" sz="1800" b="1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312420" y="1203960"/>
            <a:ext cx="852678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It certainly remains to be inquired whether after the number of observations has been increased, </a:t>
            </a:r>
            <a:r>
              <a:rPr lang="en-US" sz="3600" dirty="0">
                <a:solidFill>
                  <a:srgbClr val="0000FF"/>
                </a:solidFill>
                <a:latin typeface="Times New Roman" pitchFamily="18" charset="0"/>
              </a:rPr>
              <a:t>the probability…of obtaining the true ratio…finally exceeds any given degree of certainty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lang="en-US" sz="3600" dirty="0">
                <a:solidFill>
                  <a:srgbClr val="007600"/>
                </a:solidFill>
                <a:latin typeface="Times New Roman" pitchFamily="18" charset="0"/>
              </a:rPr>
              <a:t>or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 whether the problem has, so to speak, its own 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asymptote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that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is, whether </a:t>
            </a:r>
            <a:r>
              <a:rPr lang="en-US" sz="3600" dirty="0">
                <a:solidFill>
                  <a:srgbClr val="0000FF"/>
                </a:solidFill>
                <a:latin typeface="Times New Roman" pitchFamily="18" charset="0"/>
              </a:rPr>
              <a:t>some degree of certainty is given which one can never exceed.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73480" y="289560"/>
            <a:ext cx="7086600" cy="89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Jacob D. Bernoulli (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1659</a:t>
            </a:r>
            <a:r>
              <a:rPr lang="en-US" sz="32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−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1705</a:t>
            </a:r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222023" y="1578538"/>
            <a:ext cx="8139314" cy="3094202"/>
          </a:xfrm>
          <a:prstGeom prst="rect">
            <a:avLst/>
          </a:prstGeom>
          <a:solidFill>
            <a:srgbClr val="FFFFFF">
              <a:alpha val="0"/>
            </a:srgbClr>
          </a:solidFill>
          <a:ln cap="flat"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4800" dirty="0" smtClean="0">
                <a:latin typeface="Comic Sans MS" pitchFamily="66" charset="0"/>
              </a:rPr>
              <a:t>Random </a:t>
            </a:r>
            <a:r>
              <a:rPr lang="en-US" sz="4800" dirty="0" err="1" smtClean="0">
                <a:latin typeface="Comic Sans MS" pitchFamily="66" charset="0"/>
              </a:rPr>
              <a:t>var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with mean </a:t>
            </a:r>
            <a:r>
              <a:rPr lang="en-US" sz="4800" dirty="0" err="1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μ</a:t>
            </a:r>
            <a:endParaRPr lang="en-US" sz="4800" dirty="0" smtClean="0">
              <a:solidFill>
                <a:srgbClr val="0000FF"/>
              </a:solidFill>
              <a:latin typeface="Symbol" pitchFamily="18" charset="2"/>
              <a:sym typeface="Symbol" pitchFamily="18" charset="2"/>
            </a:endParaRPr>
          </a:p>
          <a:p>
            <a:pPr marL="0" indent="0" algn="ctr">
              <a:buNone/>
            </a:pP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n</a:t>
            </a:r>
            <a:r>
              <a:rPr lang="en-US" sz="4800" dirty="0">
                <a:latin typeface="Comic Sans MS" pitchFamily="66" charset="0"/>
              </a:rPr>
              <a:t> independent </a:t>
            </a:r>
            <a:r>
              <a:rPr lang="en-US" sz="4800" dirty="0" smtClean="0">
                <a:latin typeface="Comic Sans MS" pitchFamily="66" charset="0"/>
              </a:rPr>
              <a:t>observations</a:t>
            </a:r>
          </a:p>
          <a:p>
            <a:pPr marL="0" indent="0" algn="ctr">
              <a:buNone/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60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MT Extra" pitchFamily="18" charset="2"/>
              </a:rPr>
              <a:t>,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6000" baseline="-25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endParaRPr lang="en-US" sz="6000" baseline="15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321388"/>
              </p:ext>
            </p:extLst>
          </p:nvPr>
        </p:nvGraphicFramePr>
        <p:xfrm>
          <a:off x="1727200" y="5148263"/>
          <a:ext cx="5692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73" name="Equation" r:id="rId5" imgW="1397000" imgH="292100" progId="Equation.DSMT4">
                  <p:embed/>
                </p:oleObj>
              </mc:Choice>
              <mc:Fallback>
                <p:oleObj name="Equation" r:id="rId5" imgW="1397000" imgH="2921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5148263"/>
                        <a:ext cx="5692775" cy="119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554038" y="1054487"/>
            <a:ext cx="4017962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/>
                <a:cs typeface="Comic Sans MS"/>
              </a:rPr>
              <a:t>take average: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358153" y="3315093"/>
            <a:ext cx="868519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Bernoulli question:</a:t>
            </a:r>
            <a:r>
              <a:rPr lang="en-US" sz="4800" dirty="0" smtClean="0">
                <a:latin typeface="Comic Sans MS"/>
                <a:cs typeface="Comic Sans MS"/>
              </a:rPr>
              <a:t> is average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probably </a:t>
            </a:r>
            <a:r>
              <a:rPr lang="en-US" sz="4800" dirty="0" smtClean="0">
                <a:solidFill>
                  <a:srgbClr val="7030A0"/>
                </a:solidFill>
                <a:latin typeface="Comic Sans MS"/>
                <a:cs typeface="Comic Sans MS"/>
              </a:rPr>
              <a:t>close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to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μ</a:t>
            </a:r>
            <a:r>
              <a:rPr lang="en-US" sz="4800" i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if </a:t>
            </a:r>
            <a:r>
              <a:rPr lang="en-US" sz="4800" dirty="0" err="1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latin typeface="Comic Sans MS"/>
                <a:cs typeface="Comic Sans MS"/>
              </a:rPr>
              <a:t> is big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81938" name="Text Box 18"/>
          <p:cNvSpPr txBox="1">
            <a:spLocks noChangeArrowheads="1"/>
          </p:cNvSpPr>
          <p:nvPr/>
        </p:nvSpPr>
        <p:spPr bwMode="auto">
          <a:xfrm>
            <a:off x="7433231" y="5177331"/>
            <a:ext cx="587020" cy="10156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CC0000"/>
                </a:solidFill>
                <a:latin typeface="Comic Sans MS"/>
                <a:cs typeface="Comic Sans MS"/>
              </a:rPr>
              <a:t>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347665"/>
              </p:ext>
            </p:extLst>
          </p:nvPr>
        </p:nvGraphicFramePr>
        <p:xfrm>
          <a:off x="1327150" y="1497013"/>
          <a:ext cx="64897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74" name="Equation" r:id="rId7" imgW="1524000" imgH="495300" progId="Equation.DSMT4">
                  <p:embed/>
                </p:oleObj>
              </mc:Choice>
              <mc:Fallback>
                <p:oleObj name="Equation" r:id="rId7" imgW="1524000" imgH="495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1497013"/>
                        <a:ext cx="6489700" cy="210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255520" y="175260"/>
            <a:ext cx="465582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Repeated Trials</a:t>
            </a:r>
            <a:endParaRPr kumimoji="0" lang="en-US" sz="4400" b="1" i="1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/>
      <p:bldP spid="819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3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467023"/>
              </p:ext>
            </p:extLst>
          </p:nvPr>
        </p:nvGraphicFramePr>
        <p:xfrm>
          <a:off x="3953560" y="4330700"/>
          <a:ext cx="4021137" cy="159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17" name="Equation" r:id="rId4" imgW="1117600" imgH="444500" progId="Equation.DSMT4">
                  <p:embed/>
                </p:oleObj>
              </mc:Choice>
              <mc:Fallback>
                <p:oleObj name="Equation" r:id="rId4" imgW="1117600" imgH="4445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3560" y="4330700"/>
                        <a:ext cx="4021137" cy="159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554038" y="1054487"/>
            <a:ext cx="4017962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/>
                <a:cs typeface="Comic Sans MS"/>
              </a:rPr>
              <a:t>take average: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621296" y="3315093"/>
            <a:ext cx="648218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probably </a:t>
            </a:r>
            <a:r>
              <a:rPr lang="en-US" sz="5400" dirty="0" smtClean="0">
                <a:solidFill>
                  <a:srgbClr val="7030A0"/>
                </a:solidFill>
                <a:latin typeface="Comic Sans MS"/>
                <a:cs typeface="Comic Sans MS"/>
              </a:rPr>
              <a:t>close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>
                <a:latin typeface="Comic Sans MS"/>
                <a:cs typeface="Comic Sans MS"/>
              </a:rPr>
              <a:t>to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μ</a:t>
            </a:r>
            <a:endParaRPr lang="en-US" sz="54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435356" y="1631857"/>
          <a:ext cx="6273288" cy="1837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18" name="Equation" r:id="rId6" imgW="1473120" imgH="431640" progId="Equation.DSMT4">
                  <p:embed/>
                </p:oleObj>
              </mc:Choice>
              <mc:Fallback>
                <p:oleObj name="Equation" r:id="rId6" imgW="147312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356" y="1631857"/>
                        <a:ext cx="6273288" cy="18376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55520" y="175260"/>
            <a:ext cx="465582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j-ea"/>
                <a:cs typeface="Comic Sans MS"/>
              </a:rPr>
              <a:t>Repeated Trials</a:t>
            </a:r>
            <a:endParaRPr kumimoji="0" lang="en-US" sz="4400" b="1" i="1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/>
              <a:ea typeface="+mj-ea"/>
              <a:cs typeface="Comic Sans M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722421"/>
              </p:ext>
            </p:extLst>
          </p:nvPr>
        </p:nvGraphicFramePr>
        <p:xfrm>
          <a:off x="1730375" y="4106863"/>
          <a:ext cx="5692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19" name="Equation" r:id="rId8" imgW="1397000" imgH="292100" progId="Equation.DSMT4">
                  <p:embed/>
                </p:oleObj>
              </mc:Choice>
              <mc:Fallback>
                <p:oleObj name="Equation" r:id="rId8" imgW="13970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5" y="4106863"/>
                        <a:ext cx="5692775" cy="119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7484031" y="4110531"/>
            <a:ext cx="587020" cy="10156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CC0000"/>
                </a:solidFill>
                <a:latin typeface="Comic Sans MS"/>
                <a:cs typeface="Comic Sans MS"/>
              </a:rP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799" y="304800"/>
            <a:ext cx="7522341" cy="1076124"/>
          </a:xfrm>
        </p:spPr>
        <p:txBody>
          <a:bodyPr/>
          <a:lstStyle/>
          <a:p>
            <a:r>
              <a:rPr lang="en-US" b="1" dirty="0"/>
              <a:t>Jacob D. Bernoulli (1659 – 1705)</a:t>
            </a:r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endParaRPr lang="en-US" sz="2800" i="1"/>
          </a:p>
        </p:txBody>
      </p:sp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457200" y="1295400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>
                <a:latin typeface="Times New Roman"/>
                <a:cs typeface="Times New Roman"/>
              </a:rPr>
              <a:t>Therefore, this is the problem which I now set forth and make known after I have pondered over it for </a:t>
            </a:r>
            <a:r>
              <a:rPr lang="en-US" sz="4000" dirty="0">
                <a:solidFill>
                  <a:srgbClr val="0000FF"/>
                </a:solidFill>
                <a:latin typeface="Times New Roman"/>
                <a:cs typeface="Times New Roman"/>
              </a:rPr>
              <a:t>twenty years</a:t>
            </a:r>
            <a:r>
              <a:rPr lang="en-US" sz="4000" dirty="0">
                <a:latin typeface="Times New Roman"/>
                <a:cs typeface="Times New Roman"/>
              </a:rPr>
              <a:t>.  Both its </a:t>
            </a:r>
            <a:r>
              <a:rPr lang="en-US" sz="4000" dirty="0">
                <a:solidFill>
                  <a:srgbClr val="0000FF"/>
                </a:solidFill>
                <a:latin typeface="Times New Roman"/>
                <a:cs typeface="Times New Roman"/>
              </a:rPr>
              <a:t>novelty</a:t>
            </a:r>
            <a:r>
              <a:rPr lang="en-US" sz="4000" dirty="0">
                <a:latin typeface="Times New Roman"/>
                <a:cs typeface="Times New Roman"/>
              </a:rPr>
              <a:t> and its very </a:t>
            </a:r>
            <a:r>
              <a:rPr lang="en-US" sz="4000" dirty="0">
                <a:solidFill>
                  <a:srgbClr val="008000"/>
                </a:solidFill>
                <a:latin typeface="Times New Roman"/>
                <a:cs typeface="Times New Roman"/>
              </a:rPr>
              <a:t>great</a:t>
            </a:r>
            <a:r>
              <a:rPr lang="en-US" sz="4000" dirty="0">
                <a:latin typeface="Times New Roman"/>
                <a:cs typeface="Times New Roman"/>
              </a:rPr>
              <a:t> </a:t>
            </a:r>
            <a:r>
              <a:rPr lang="en-US" sz="4000" dirty="0">
                <a:solidFill>
                  <a:srgbClr val="008000"/>
                </a:solidFill>
                <a:latin typeface="Times New Roman"/>
                <a:cs typeface="Times New Roman"/>
              </a:rPr>
              <a:t>usefulness</a:t>
            </a:r>
            <a:r>
              <a:rPr lang="en-US" sz="4000" dirty="0">
                <a:latin typeface="Times New Roman"/>
                <a:cs typeface="Times New Roman"/>
              </a:rPr>
              <a:t>, coupled with its just as </a:t>
            </a:r>
            <a:r>
              <a:rPr lang="en-US" sz="4000" dirty="0">
                <a:solidFill>
                  <a:schemeClr val="accent2"/>
                </a:solidFill>
                <a:latin typeface="Times New Roman"/>
                <a:cs typeface="Times New Roman"/>
              </a:rPr>
              <a:t>great difficulty</a:t>
            </a:r>
            <a:r>
              <a:rPr lang="en-US" sz="4000" dirty="0">
                <a:latin typeface="Times New Roman"/>
                <a:cs typeface="Times New Roman"/>
              </a:rPr>
              <a:t>, can exceed in</a:t>
            </a:r>
          </a:p>
          <a:p>
            <a:pPr algn="l"/>
            <a:r>
              <a:rPr lang="en-US" sz="4000" dirty="0">
                <a:latin typeface="Times New Roman"/>
                <a:cs typeface="Times New Roman"/>
              </a:rPr>
              <a:t>weight and value all the remaining chapters of this thesis.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473772"/>
              </p:ext>
            </p:extLst>
          </p:nvPr>
        </p:nvGraphicFramePr>
        <p:xfrm>
          <a:off x="374651" y="2279650"/>
          <a:ext cx="8312150" cy="167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56" name="Equation" r:id="rId5" imgW="1638300" imgH="330200" progId="Equation.DSMT4">
                  <p:embed/>
                </p:oleObj>
              </mc:Choice>
              <mc:Fallback>
                <p:oleObj name="Equation" r:id="rId5" imgW="16383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4651" y="2279650"/>
                        <a:ext cx="8312150" cy="167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004673" y="2499695"/>
            <a:ext cx="506223" cy="10188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1</a:t>
            </a:r>
          </a:p>
        </p:txBody>
      </p:sp>
      <p:sp>
        <p:nvSpPr>
          <p:cNvPr id="86031" name="Text Box 15"/>
          <p:cNvSpPr txBox="1">
            <a:spLocks noChangeArrowheads="1"/>
          </p:cNvSpPr>
          <p:nvPr/>
        </p:nvSpPr>
        <p:spPr bwMode="auto">
          <a:xfrm>
            <a:off x="2387636" y="184361"/>
            <a:ext cx="4635629" cy="76944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008000"/>
                </a:solidFill>
                <a:latin typeface="Comic Sans MS"/>
                <a:cs typeface="Comic Sans MS"/>
              </a:rPr>
              <a:t>Bernoulli answer:</a:t>
            </a:r>
            <a:endParaRPr lang="en-US" sz="44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sp>
        <p:nvSpPr>
          <p:cNvPr id="324617" name="Text Box 9"/>
          <p:cNvSpPr txBox="1">
            <a:spLocks noChangeArrowheads="1"/>
          </p:cNvSpPr>
          <p:nvPr/>
        </p:nvSpPr>
        <p:spPr bwMode="auto">
          <a:xfrm>
            <a:off x="1240101" y="232833"/>
            <a:ext cx="7586399" cy="707886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mic Sans MS"/>
                <a:cs typeface="Comic Sans MS"/>
              </a:rPr>
              <a:t>Weak Law of Large Numbers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419100" y="2095500"/>
            <a:ext cx="8331200" cy="2095500"/>
          </a:xfrm>
          <a:prstGeom prst="rect">
            <a:avLst/>
          </a:prstGeom>
          <a:noFill/>
          <a:ln w="41275">
            <a:solidFill>
              <a:srgbClr val="FF00FF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246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90500" y="4330700"/>
            <a:ext cx="8953499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will follow easily by </a:t>
            </a:r>
            <a:r>
              <a:rPr lang="en-US" sz="4800" dirty="0" err="1" smtClean="0">
                <a:latin typeface="Comic Sans MS"/>
                <a:cs typeface="Comic Sans MS"/>
              </a:rPr>
              <a:t>Chebyshev</a:t>
            </a:r>
            <a:endParaRPr lang="en-US" sz="4800" dirty="0" smtClean="0">
              <a:latin typeface="Comic Sans MS"/>
              <a:cs typeface="Comic Sans MS"/>
            </a:endParaRPr>
          </a:p>
          <a:p>
            <a:r>
              <a:rPr lang="en-US" sz="4800" dirty="0" smtClean="0">
                <a:latin typeface="Comic Sans MS"/>
                <a:cs typeface="Comic Sans MS"/>
              </a:rPr>
              <a:t>&amp; variance properties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endParaRPr lang="en-US" sz="4400" dirty="0">
              <a:latin typeface="Comic Sans MS"/>
              <a:cs typeface="Comic Sans MS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19100" y="2095500"/>
            <a:ext cx="8331200" cy="2095500"/>
          </a:xfrm>
          <a:prstGeom prst="rect">
            <a:avLst/>
          </a:prstGeom>
          <a:noFill/>
          <a:ln w="41275">
            <a:solidFill>
              <a:srgbClr val="FF00FF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227401" y="232833"/>
            <a:ext cx="7586399" cy="707886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mic Sans MS"/>
                <a:cs typeface="Comic Sans MS"/>
              </a:rPr>
              <a:t>Weak Law of Large Numbers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53858"/>
              </p:ext>
            </p:extLst>
          </p:nvPr>
        </p:nvGraphicFramePr>
        <p:xfrm>
          <a:off x="342900" y="2279650"/>
          <a:ext cx="837565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05" name="Equation" r:id="rId4" imgW="1651000" imgH="330200" progId="Equation.DSMT4">
                  <p:embed/>
                </p:oleObj>
              </mc:Choice>
              <mc:Fallback>
                <p:oleObj name="Equation" r:id="rId4" imgW="16510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2900" y="2279650"/>
                        <a:ext cx="8375650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04800" y="1371600"/>
            <a:ext cx="8458200" cy="442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Even the stupidest man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by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some instinct of nature </a:t>
            </a:r>
            <a:r>
              <a:rPr lang="en-US" sz="3600" i="1" dirty="0">
                <a:solidFill>
                  <a:srgbClr val="000000"/>
                </a:solidFill>
                <a:latin typeface="Times New Roman" pitchFamily="18" charset="0"/>
              </a:rPr>
              <a:t>per se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 and by no previous instruction (this is truly amazing)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knows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for sure that the more observations ...that are taken, the less the danger will be of straying from the mark.</a:t>
            </a:r>
          </a:p>
          <a:p>
            <a:pPr algn="ctr"/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---</a:t>
            </a:r>
            <a:r>
              <a:rPr lang="en-US" sz="3200" i="1" dirty="0" err="1">
                <a:solidFill>
                  <a:srgbClr val="000000"/>
                </a:solidFill>
                <a:latin typeface="Times New Roman" pitchFamily="18" charset="0"/>
              </a:rPr>
              <a:t>Ars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i="1" dirty="0" err="1">
                <a:solidFill>
                  <a:srgbClr val="000000"/>
                </a:solidFill>
                <a:latin typeface="Times New Roman" pitchFamily="18" charset="0"/>
              </a:rPr>
              <a:t>Conjectandi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(The Art of Guessing), 1713*</a:t>
            </a:r>
          </a:p>
          <a:p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*taken from </a:t>
            </a:r>
            <a:r>
              <a:rPr lang="en-US" sz="1200" dirty="0" err="1">
                <a:solidFill>
                  <a:srgbClr val="000000"/>
                </a:solidFill>
                <a:latin typeface="Times New Roman" pitchFamily="18" charset="0"/>
              </a:rPr>
              <a:t>Grinstead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 \&amp; Snell,</a:t>
            </a:r>
          </a:p>
          <a:p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http://www.dartmouth.edu/~chance/teaching_aids/books_articles/probability_book/book.html</a:t>
            </a:r>
          </a:p>
          <a:p>
            <a:r>
              <a:rPr lang="en-US" sz="1200" i="1" dirty="0">
                <a:solidFill>
                  <a:srgbClr val="000000"/>
                </a:solidFill>
                <a:latin typeface="Times New Roman" pitchFamily="18" charset="0"/>
              </a:rPr>
              <a:t>Introduction to Probability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, American Mathematical Society, p. 310.</a:t>
            </a:r>
          </a:p>
        </p:txBody>
      </p:sp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1173480" y="289560"/>
            <a:ext cx="7086600" cy="89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Jacob D. Bernoulli (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1659</a:t>
            </a:r>
            <a:r>
              <a:rPr lang="en-US" sz="32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1705</a:t>
            </a:r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30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091705"/>
              </p:ext>
            </p:extLst>
          </p:nvPr>
        </p:nvGraphicFramePr>
        <p:xfrm>
          <a:off x="385233" y="3992563"/>
          <a:ext cx="8469313" cy="217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88" name="Equation" r:id="rId4" imgW="1828800" imgH="469900" progId="Equation.DSMT4">
                  <p:embed/>
                </p:oleObj>
              </mc:Choice>
              <mc:Fallback>
                <p:oleObj name="Equation" r:id="rId4" imgW="1828800" imgH="4699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alphaModFix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33" y="3992563"/>
                        <a:ext cx="8469313" cy="21796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357972">
            <a:off x="5767273" y="833826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840649"/>
              </p:ext>
            </p:extLst>
          </p:nvPr>
        </p:nvGraphicFramePr>
        <p:xfrm>
          <a:off x="2317750" y="1893888"/>
          <a:ext cx="4479925" cy="233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89" name="Equation" r:id="rId7" imgW="901700" imgH="469900" progId="Equation.DSMT4">
                  <p:embed/>
                </p:oleObj>
              </mc:Choice>
              <mc:Fallback>
                <p:oleObj name="Equation" r:id="rId7" imgW="901700" imgH="4699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1893888"/>
                        <a:ext cx="4479925" cy="2335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9494" name="Object 6"/>
          <p:cNvGraphicFramePr>
            <a:graphicFrameLocks noChangeAspect="1"/>
          </p:cNvGraphicFramePr>
          <p:nvPr/>
        </p:nvGraphicFramePr>
        <p:xfrm>
          <a:off x="374650" y="3992563"/>
          <a:ext cx="8469313" cy="217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85" name="Equation" r:id="rId4" imgW="1828800" imgH="469900" progId="Equation.DSMT4">
                  <p:embed/>
                </p:oleObj>
              </mc:Choice>
              <mc:Fallback>
                <p:oleObj name="Equation" r:id="rId4" imgW="1828800" imgH="4699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3992563"/>
                        <a:ext cx="8469313" cy="21796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357972">
            <a:off x="5767273" y="833826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2503" y="2435063"/>
            <a:ext cx="78472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Bernoulli: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We believe intuitively that</a:t>
            </a:r>
          </a:p>
        </p:txBody>
      </p:sp>
      <p:graphicFrame>
        <p:nvGraphicFramePr>
          <p:cNvPr id="319498" name="Object 10"/>
          <p:cNvGraphicFramePr>
            <a:graphicFrameLocks noChangeAspect="1"/>
          </p:cNvGraphicFramePr>
          <p:nvPr/>
        </p:nvGraphicFramePr>
        <p:xfrm>
          <a:off x="891643" y="3954460"/>
          <a:ext cx="7651750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86" name="Equation" r:id="rId7" imgW="1638300" imgH="469900" progId="Equation.DSMT4">
                  <p:embed/>
                </p:oleObj>
              </mc:Choice>
              <mc:Fallback>
                <p:oleObj name="Equation" r:id="rId7" imgW="1638300" imgH="4699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643" y="3954460"/>
                        <a:ext cx="7651750" cy="21939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357972">
            <a:off x="5767273" y="833826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1340" y="2220457"/>
            <a:ext cx="788368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of course, an unlucky average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might be way off,  but that’s</a:t>
            </a:r>
          </a:p>
          <a:p>
            <a:r>
              <a:rPr lang="en-US" sz="4400" dirty="0" smtClean="0">
                <a:solidFill>
                  <a:srgbClr val="FF00FF"/>
                </a:solidFill>
                <a:latin typeface="Comic Sans MS"/>
                <a:cs typeface="Comic Sans MS"/>
              </a:rPr>
              <a:t>unlikely</a:t>
            </a:r>
            <a:r>
              <a:rPr lang="en-US" sz="4400" dirty="0" smtClean="0">
                <a:latin typeface="Comic Sans MS"/>
                <a:cs typeface="Comic Sans MS"/>
              </a:rPr>
              <a:t>.</a:t>
            </a:r>
            <a:endParaRPr lang="en-US" sz="44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323588" name="Object 4"/>
          <p:cNvGraphicFramePr>
            <a:graphicFrameLocks noChangeAspect="1"/>
          </p:cNvGraphicFramePr>
          <p:nvPr/>
        </p:nvGraphicFramePr>
        <p:xfrm>
          <a:off x="892175" y="3954463"/>
          <a:ext cx="7651750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40" name="Equation" r:id="rId5" imgW="1638300" imgH="469900" progId="Equation.DSMT4">
                  <p:embed/>
                </p:oleObj>
              </mc:Choice>
              <mc:Fallback>
                <p:oleObj name="Equation" r:id="rId5" imgW="1638300" imgH="469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3954463"/>
                        <a:ext cx="7651750" cy="219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26840" y="3587749"/>
            <a:ext cx="3933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how </a:t>
            </a:r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unlikely</a:t>
            </a:r>
            <a:r>
              <a:rPr lang="en-US" sz="4800" dirty="0" smtClean="0">
                <a:latin typeface="Comic Sans MS"/>
                <a:cs typeface="Comic Sans MS"/>
              </a:rP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41467"/>
              </p:ext>
            </p:extLst>
          </p:nvPr>
        </p:nvGraphicFramePr>
        <p:xfrm>
          <a:off x="1328738" y="182563"/>
          <a:ext cx="7472362" cy="880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75" name="Equation" r:id="rId3" imgW="1943100" imgH="228600" progId="Equation.DSMT4">
                  <p:embed/>
                </p:oleObj>
              </mc:Choice>
              <mc:Fallback>
                <p:oleObj name="Equation" r:id="rId3" imgW="19431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182563"/>
                        <a:ext cx="7472362" cy="88045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964286"/>
              </p:ext>
            </p:extLst>
          </p:nvPr>
        </p:nvGraphicFramePr>
        <p:xfrm>
          <a:off x="3142724" y="1183902"/>
          <a:ext cx="2986029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883"/>
                <a:gridCol w="1561146"/>
              </a:tblGrid>
              <a:tr h="47899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Pr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6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0.4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10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11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0.29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72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0.57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431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0.90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590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0.95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1023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0.99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26480" y="1059352"/>
            <a:ext cx="4824771" cy="1833526"/>
          </a:xfrm>
        </p:spPr>
        <p:txBody>
          <a:bodyPr/>
          <a:lstStyle/>
          <a:p>
            <a:pPr eaLnBrk="1" hangingPunct="1">
              <a:buNone/>
            </a:pP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flips of 0.49  </a:t>
            </a:r>
          </a:p>
          <a:p>
            <a:pPr eaLnBrk="1" hangingPunct="1">
              <a:buNone/>
            </a:pPr>
            <a:r>
              <a:rPr lang="en-US" sz="4800" dirty="0" smtClean="0"/>
              <a:t>biased coin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568481"/>
              </p:ext>
            </p:extLst>
          </p:nvPr>
        </p:nvGraphicFramePr>
        <p:xfrm>
          <a:off x="788002" y="3430428"/>
          <a:ext cx="7059613" cy="217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8" name="Equation" r:id="rId4" imgW="1524000" imgH="469900" progId="Equation.DSMT4">
                  <p:embed/>
                </p:oleObj>
              </mc:Choice>
              <mc:Fallback>
                <p:oleObj name="Equation" r:id="rId4" imgW="15240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002" y="3430428"/>
                        <a:ext cx="7059613" cy="217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328661"/>
              </p:ext>
            </p:extLst>
          </p:nvPr>
        </p:nvGraphicFramePr>
        <p:xfrm>
          <a:off x="1454150" y="2843213"/>
          <a:ext cx="609600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9" name="Equation" r:id="rId6" imgW="1549400" imgH="228600" progId="Equation.DSMT4">
                  <p:embed/>
                </p:oleObj>
              </mc:Choice>
              <mc:Fallback>
                <p:oleObj name="Equation" r:id="rId6" imgW="15494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2843213"/>
                        <a:ext cx="6096000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9" descr="penny"/>
          <p:cNvPicPr>
            <a:picLocks noGrp="1" noChangeAspect="1" noChangeArrowheads="1"/>
          </p:cNvPicPr>
          <p:nvPr>
            <p:ph sz="half" idx="2"/>
          </p:nvPr>
        </p:nvPicPr>
        <p:blipFill>
          <a:blip r:embed="rId8" cstate="print"/>
          <a:srcRect/>
          <a:stretch>
            <a:fillRect/>
          </a:stretch>
        </p:blipFill>
        <p:spPr>
          <a:xfrm>
            <a:off x="7140909" y="1077234"/>
            <a:ext cx="1222375" cy="1143000"/>
          </a:xfr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533832"/>
              </p:ext>
            </p:extLst>
          </p:nvPr>
        </p:nvGraphicFramePr>
        <p:xfrm>
          <a:off x="1176338" y="323850"/>
          <a:ext cx="78994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98" name="Equation" r:id="rId3" imgW="1981200" imgH="228600" progId="Equation.DSMT4">
                  <p:embed/>
                </p:oleObj>
              </mc:Choice>
              <mc:Fallback>
                <p:oleObj name="Equation" r:id="rId3" imgW="19812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323850"/>
                        <a:ext cx="7899400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82754" y="1261122"/>
          <a:ext cx="2986029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883"/>
                <a:gridCol w="1561146"/>
              </a:tblGrid>
              <a:tr h="47899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Pr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9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0.25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44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0.52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350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0.76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0.95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1850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0.99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904894"/>
              </p:ext>
            </p:extLst>
          </p:nvPr>
        </p:nvGraphicFramePr>
        <p:xfrm>
          <a:off x="1227138" y="323850"/>
          <a:ext cx="77978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22" name="Equation" r:id="rId3" imgW="1955800" imgH="228600" progId="Equation.DSMT4">
                  <p:embed/>
                </p:oleObj>
              </mc:Choice>
              <mc:Fallback>
                <p:oleObj name="Equation" r:id="rId3" imgW="19558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323850"/>
                        <a:ext cx="7797800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82754" y="1261122"/>
          <a:ext cx="2986029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883"/>
                <a:gridCol w="1561146"/>
              </a:tblGrid>
              <a:tr h="47899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Pr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0.5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0.37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30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0.14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350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0.33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9500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0.95</a:t>
                      </a: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16500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0.99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1|7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11.6|15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69|7.4|12.8"/>
</p:tagLst>
</file>

<file path=ppt/theme/theme1.xml><?xml version="1.0" encoding="utf-8"?>
<a:theme xmlns:a="http://schemas.openxmlformats.org/drawingml/2006/main" name="6.042 Lecture 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1275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9474</TotalTime>
  <Words>532</Words>
  <Application>Microsoft Macintosh PowerPoint</Application>
  <PresentationFormat>On-screen Show (4:3)</PresentationFormat>
  <Paragraphs>117</Paragraphs>
  <Slides>16</Slides>
  <Notes>13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6.042 Lecture Template</vt:lpstr>
      <vt:lpstr>Default Design</vt:lpstr>
      <vt:lpstr>Equation</vt:lpstr>
      <vt:lpstr>MathType 6.0 Equation</vt:lpstr>
      <vt:lpstr>PowerPoint Presentation</vt:lpstr>
      <vt:lpstr>PowerPoint Presentation</vt:lpstr>
      <vt:lpstr>Repeated Trials</vt:lpstr>
      <vt:lpstr>Repeated Trials</vt:lpstr>
      <vt:lpstr>Repeated Trials</vt:lpstr>
      <vt:lpstr>PowerPoint Presentation</vt:lpstr>
      <vt:lpstr>Repeated Trials</vt:lpstr>
      <vt:lpstr>PowerPoint Presentation</vt:lpstr>
      <vt:lpstr>PowerPoint Presentation</vt:lpstr>
      <vt:lpstr>PowerPoint Presentation</vt:lpstr>
      <vt:lpstr>Repeated Trials</vt:lpstr>
      <vt:lpstr>PowerPoint Presentation</vt:lpstr>
      <vt:lpstr>PowerPoint Presentation</vt:lpstr>
      <vt:lpstr>Jacob D. Bernoulli (1659 – 1705)</vt:lpstr>
      <vt:lpstr>PowerPoint Presentation</vt:lpstr>
      <vt:lpstr>PowerPoint Presentation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1311</cp:revision>
  <cp:lastPrinted>2012-05-02T03:54:32Z</cp:lastPrinted>
  <dcterms:created xsi:type="dcterms:W3CDTF">2011-05-02T03:18:38Z</dcterms:created>
  <dcterms:modified xsi:type="dcterms:W3CDTF">2013-05-09T16:26:26Z</dcterms:modified>
</cp:coreProperties>
</file>