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7.bin" ContentType="application/vnd.openxmlformats-officedocument.oleObject"/>
  <Override PartName="/ppt/notesSlides/notesSlide9.xml" ContentType="application/vnd.openxmlformats-officedocument.presentationml.notesSlide+xml"/>
  <Override PartName="/ppt/embeddings/oleObject8.bin" ContentType="application/vnd.openxmlformats-officedocument.oleObject"/>
  <Override PartName="/ppt/notesSlides/notesSlide10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1.xml" ContentType="application/vnd.openxmlformats-officedocument.presentationml.notesSlide+xml"/>
  <Override PartName="/ppt/embeddings/oleObject11.bin" ContentType="application/vnd.openxmlformats-officedocument.oleObject"/>
  <Override PartName="/ppt/notesSlides/notesSlide12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3.xml" ContentType="application/vnd.openxmlformats-officedocument.presentationml.notesSlide+xml"/>
  <Override PartName="/ppt/embeddings/oleObject14.bin" ContentType="application/vnd.openxmlformats-officedocument.oleObject"/>
  <Override PartName="/ppt/notesSlides/notesSlide14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5.xml" ContentType="application/vnd.openxmlformats-officedocument.presentationml.notesSlide+xml"/>
  <Override PartName="/ppt/embeddings/oleObject17.bin" ContentType="application/vnd.openxmlformats-officedocument.oleObject"/>
  <Override PartName="/ppt/notesSlides/notesSlide16.xml" ContentType="application/vnd.openxmlformats-officedocument.presentationml.notesSlide+xml"/>
  <Override PartName="/ppt/embeddings/oleObject18.bin" ContentType="application/vnd.openxmlformats-officedocument.oleObject"/>
  <Override PartName="/ppt/notesSlides/notesSlide17.xml" ContentType="application/vnd.openxmlformats-officedocument.presentationml.notesSlide+xml"/>
  <Override PartName="/ppt/embeddings/oleObject19.bin" ContentType="application/vnd.openxmlformats-officedocument.oleObject"/>
  <Override PartName="/ppt/notesSlides/notesSlide18.xml" ContentType="application/vnd.openxmlformats-officedocument.presentationml.notesSlide+xml"/>
  <Override PartName="/ppt/embeddings/oleObject20.bin" ContentType="application/vnd.openxmlformats-officedocument.oleObject"/>
  <Override PartName="/ppt/notesSlides/notesSlide19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20.xml" ContentType="application/vnd.openxmlformats-officedocument.presentationml.notesSlide+xml"/>
  <Override PartName="/ppt/embeddings/oleObject23.bin" ContentType="application/vnd.openxmlformats-officedocument.oleObject"/>
  <Override PartName="/ppt/notesSlides/notesSlide21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22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23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24.xml" ContentType="application/vnd.openxmlformats-officedocument.presentationml.notesSl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25.xml" ContentType="application/vnd.openxmlformats-officedocument.presentationml.notesSlide+xml"/>
  <Override PartName="/ppt/embeddings/oleObject32.bin" ContentType="application/vnd.openxmlformats-officedocument.oleObject"/>
  <Override PartName="/ppt/notesSlides/notesSlide26.xml" ContentType="application/vnd.openxmlformats-officedocument.presentationml.notesSlide+xml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notesSlides/notesSlide27.xml" ContentType="application/vnd.openxmlformats-officedocument.presentationml.notesSlide+xml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notesSlides/notesSlide28.xml" ContentType="application/vnd.openxmlformats-officedocument.presentationml.notesSlide+xml"/>
  <Override PartName="/ppt/embeddings/oleObject41.bin" ContentType="application/vnd.openxmlformats-officedocument.oleObject"/>
  <Override PartName="/ppt/notesSlides/notesSlide29.xml" ContentType="application/vnd.openxmlformats-officedocument.presentationml.notesSlide+xml"/>
  <Override PartName="/ppt/embeddings/oleObject42.bin" ContentType="application/vnd.openxmlformats-officedocument.oleObject"/>
  <Override PartName="/ppt/notesSlides/notesSlide30.xml" ContentType="application/vnd.openxmlformats-officedocument.presentationml.notesSlide+xml"/>
  <Override PartName="/ppt/embeddings/oleObject43.bin" ContentType="application/vnd.openxmlformats-officedocument.oleObject"/>
  <Override PartName="/ppt/notesSlides/notesSlide31.xml" ContentType="application/vnd.openxmlformats-officedocument.presentationml.notesSlide+xml"/>
  <Override PartName="/ppt/embeddings/oleObject44.bin" ContentType="application/vnd.openxmlformats-officedocument.oleObject"/>
  <Override PartName="/ppt/notesSlides/notesSlide32.xml" ContentType="application/vnd.openxmlformats-officedocument.presentationml.notesSlide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notesSlides/notesSlide33.xml" ContentType="application/vnd.openxmlformats-officedocument.presentationml.notesSlide+xml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notesSlides/notesSlide34.xml" ContentType="application/vnd.openxmlformats-officedocument.presentationml.notesSlide+xml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notesSlides/notesSlide35.xml" ContentType="application/vnd.openxmlformats-officedocument.presentationml.notesSlide+xml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notesSlides/notesSlide36.xml" ContentType="application/vnd.openxmlformats-officedocument.presentationml.notesSlide+xml"/>
  <Override PartName="/ppt/embeddings/oleObject54.bin" ContentType="application/vnd.openxmlformats-officedocument.oleObject"/>
  <Override PartName="/ppt/notesSlides/notesSlide37.xml" ContentType="application/vnd.openxmlformats-officedocument.presentationml.notesSlide+xml"/>
  <Override PartName="/ppt/embeddings/oleObject55.bin" ContentType="application/vnd.openxmlformats-officedocument.oleObject"/>
  <Override PartName="/ppt/notesSlides/notesSlide38.xml" ContentType="application/vnd.openxmlformats-officedocument.presentationml.notesSlide+xml"/>
  <Override PartName="/ppt/embeddings/oleObject56.bin" ContentType="application/vnd.openxmlformats-officedocument.oleObject"/>
  <Override PartName="/ppt/notesSlides/notesSlide39.xml" ContentType="application/vnd.openxmlformats-officedocument.presentationml.notesSlide+xml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notesSlides/notesSlide40.xml" ContentType="application/vnd.openxmlformats-officedocument.presentationml.notesSlide+xml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notesSlides/notesSlide41.xml" ContentType="application/vnd.openxmlformats-officedocument.presentationml.notesSlide+xml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notesSlides/notesSlide42.xml" ContentType="application/vnd.openxmlformats-officedocument.presentationml.notesSlide+xml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notesSlides/notesSlide43.xml" ContentType="application/vnd.openxmlformats-officedocument.presentationml.notesSlide+xml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notesSlides/notesSlide44.xml" ContentType="application/vnd.openxmlformats-officedocument.presentationml.notesSlide+xml"/>
  <Override PartName="/ppt/embeddings/oleObject71.bin" ContentType="application/vnd.openxmlformats-officedocument.oleObject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56"/>
  </p:notesMasterIdLst>
  <p:handoutMasterIdLst>
    <p:handoutMasterId r:id="rId57"/>
  </p:handoutMasterIdLst>
  <p:sldIdLst>
    <p:sldId id="392" r:id="rId3"/>
    <p:sldId id="447" r:id="rId4"/>
    <p:sldId id="544" r:id="rId5"/>
    <p:sldId id="576" r:id="rId6"/>
    <p:sldId id="491" r:id="rId7"/>
    <p:sldId id="493" r:id="rId8"/>
    <p:sldId id="496" r:id="rId9"/>
    <p:sldId id="495" r:id="rId10"/>
    <p:sldId id="494" r:id="rId11"/>
    <p:sldId id="510" r:id="rId12"/>
    <p:sldId id="514" r:id="rId13"/>
    <p:sldId id="509" r:id="rId14"/>
    <p:sldId id="511" r:id="rId15"/>
    <p:sldId id="512" r:id="rId16"/>
    <p:sldId id="541" r:id="rId17"/>
    <p:sldId id="515" r:id="rId18"/>
    <p:sldId id="564" r:id="rId19"/>
    <p:sldId id="562" r:id="rId20"/>
    <p:sldId id="563" r:id="rId21"/>
    <p:sldId id="508" r:id="rId22"/>
    <p:sldId id="516" r:id="rId23"/>
    <p:sldId id="565" r:id="rId24"/>
    <p:sldId id="519" r:id="rId25"/>
    <p:sldId id="517" r:id="rId26"/>
    <p:sldId id="521" r:id="rId27"/>
    <p:sldId id="520" r:id="rId28"/>
    <p:sldId id="542" r:id="rId29"/>
    <p:sldId id="561" r:id="rId30"/>
    <p:sldId id="577" r:id="rId31"/>
    <p:sldId id="499" r:id="rId32"/>
    <p:sldId id="543" r:id="rId33"/>
    <p:sldId id="556" r:id="rId34"/>
    <p:sldId id="522" r:id="rId35"/>
    <p:sldId id="525" r:id="rId36"/>
    <p:sldId id="547" r:id="rId37"/>
    <p:sldId id="548" r:id="rId38"/>
    <p:sldId id="550" r:id="rId39"/>
    <p:sldId id="535" r:id="rId40"/>
    <p:sldId id="551" r:id="rId41"/>
    <p:sldId id="558" r:id="rId42"/>
    <p:sldId id="560" r:id="rId43"/>
    <p:sldId id="553" r:id="rId44"/>
    <p:sldId id="568" r:id="rId45"/>
    <p:sldId id="566" r:id="rId46"/>
    <p:sldId id="572" r:id="rId47"/>
    <p:sldId id="573" r:id="rId48"/>
    <p:sldId id="531" r:id="rId49"/>
    <p:sldId id="536" r:id="rId50"/>
    <p:sldId id="537" r:id="rId51"/>
    <p:sldId id="538" r:id="rId52"/>
    <p:sldId id="503" r:id="rId53"/>
    <p:sldId id="575" r:id="rId54"/>
    <p:sldId id="504" r:id="rId55"/>
  </p:sldIdLst>
  <p:sldSz cx="9144000" cy="6858000" type="screen4x3"/>
  <p:notesSz cx="9601200" cy="7315200"/>
  <p:custDataLst>
    <p:tags r:id="rId5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3E3"/>
    <a:srgbClr val="000099"/>
    <a:srgbClr val="006600"/>
    <a:srgbClr val="BB0FAB"/>
    <a:srgbClr val="C40025"/>
    <a:srgbClr val="F90B1C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9" autoAdjust="0"/>
    <p:restoredTop sz="94635" autoAdjust="0"/>
  </p:normalViewPr>
  <p:slideViewPr>
    <p:cSldViewPr snapToGrid="0" showGuides="1">
      <p:cViewPr>
        <p:scale>
          <a:sx n="99" d="100"/>
          <a:sy n="99" d="100"/>
        </p:scale>
        <p:origin x="-1472" y="-96"/>
      </p:cViewPr>
      <p:guideLst>
        <p:guide orient="horz" pos="2160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2" d="100"/>
        <a:sy n="192" d="100"/>
      </p:scale>
      <p:origin x="0" y="21344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tags" Target="tags/tag1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1" Type="http://schemas.openxmlformats.org/officeDocument/2006/relationships/image" Target="../media/image33.emf"/><Relationship Id="rId2" Type="http://schemas.openxmlformats.org/officeDocument/2006/relationships/image" Target="../media/image34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4" Type="http://schemas.openxmlformats.org/officeDocument/2006/relationships/image" Target="../media/image40.emf"/><Relationship Id="rId1" Type="http://schemas.openxmlformats.org/officeDocument/2006/relationships/image" Target="../media/image37.emf"/><Relationship Id="rId2" Type="http://schemas.openxmlformats.org/officeDocument/2006/relationships/image" Target="../media/image3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Relationship Id="rId2" Type="http://schemas.openxmlformats.org/officeDocument/2006/relationships/image" Target="../media/image4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Relationship Id="rId2" Type="http://schemas.openxmlformats.org/officeDocument/2006/relationships/image" Target="../media/image46.emf"/><Relationship Id="rId3" Type="http://schemas.openxmlformats.org/officeDocument/2006/relationships/image" Target="../media/image4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Relationship Id="rId2" Type="http://schemas.openxmlformats.org/officeDocument/2006/relationships/image" Target="../media/image4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Relationship Id="rId2" Type="http://schemas.openxmlformats.org/officeDocument/2006/relationships/image" Target="../media/image50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Relationship Id="rId2" Type="http://schemas.openxmlformats.org/officeDocument/2006/relationships/image" Target="../media/image55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Relationship Id="rId2" Type="http://schemas.openxmlformats.org/officeDocument/2006/relationships/image" Target="../media/image57.emf"/><Relationship Id="rId3" Type="http://schemas.openxmlformats.org/officeDocument/2006/relationships/image" Target="../media/image5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Relationship Id="rId2" Type="http://schemas.openxmlformats.org/officeDocument/2006/relationships/image" Target="../media/image56.emf"/><Relationship Id="rId3" Type="http://schemas.openxmlformats.org/officeDocument/2006/relationships/image" Target="../media/image57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Relationship Id="rId2" Type="http://schemas.openxmlformats.org/officeDocument/2006/relationships/image" Target="../media/image60.emf"/><Relationship Id="rId3" Type="http://schemas.openxmlformats.org/officeDocument/2006/relationships/image" Target="../media/image6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Relationship Id="rId2" Type="http://schemas.openxmlformats.org/officeDocument/2006/relationships/image" Target="../media/image62.emf"/><Relationship Id="rId3" Type="http://schemas.openxmlformats.org/officeDocument/2006/relationships/image" Target="../media/image63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80681" y="6553200"/>
            <a:ext cx="19633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0681" y="6553200"/>
            <a:ext cx="1963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14</a:t>
            </a:r>
            <a:r>
              <a:rPr lang="en-US" sz="1100" dirty="0" smtClean="0">
                <a:latin typeface="Comic Sans MS" pitchFamily="66" charset="0"/>
              </a:rPr>
              <a:t>, 2018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38034" y="6553200"/>
            <a:ext cx="1705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72" r:id="rId5"/>
    <p:sldLayoutId id="2147483674" r:id="rId6"/>
    <p:sldLayoutId id="2147483676" r:id="rId7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9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1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2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2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4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26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25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29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30.emf"/><Relationship Id="rId6" Type="http://schemas.openxmlformats.org/officeDocument/2006/relationships/oleObject" Target="../embeddings/oleObject31.bin"/><Relationship Id="rId7" Type="http://schemas.openxmlformats.org/officeDocument/2006/relationships/image" Target="../media/image31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32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33.e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35.bin"/><Relationship Id="rId9" Type="http://schemas.openxmlformats.org/officeDocument/2006/relationships/image" Target="../media/image35.emf"/><Relationship Id="rId10" Type="http://schemas.openxmlformats.org/officeDocument/2006/relationships/oleObject" Target="../embeddings/oleObject36.bin"/><Relationship Id="rId11" Type="http://schemas.openxmlformats.org/officeDocument/2006/relationships/image" Target="../media/image36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37.e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38.emf"/><Relationship Id="rId8" Type="http://schemas.openxmlformats.org/officeDocument/2006/relationships/oleObject" Target="../embeddings/oleObject39.bin"/><Relationship Id="rId9" Type="http://schemas.openxmlformats.org/officeDocument/2006/relationships/image" Target="../media/image39.emf"/><Relationship Id="rId10" Type="http://schemas.openxmlformats.org/officeDocument/2006/relationships/oleObject" Target="../embeddings/oleObject40.bin"/><Relationship Id="rId11" Type="http://schemas.openxmlformats.org/officeDocument/2006/relationships/image" Target="../media/image40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32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41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42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43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44.emf"/><Relationship Id="rId6" Type="http://schemas.openxmlformats.org/officeDocument/2006/relationships/oleObject" Target="../embeddings/oleObject46.bin"/><Relationship Id="rId7" Type="http://schemas.openxmlformats.org/officeDocument/2006/relationships/image" Target="../media/image45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44.emf"/><Relationship Id="rId6" Type="http://schemas.openxmlformats.org/officeDocument/2006/relationships/oleObject" Target="../embeddings/oleObject48.bin"/><Relationship Id="rId7" Type="http://schemas.openxmlformats.org/officeDocument/2006/relationships/image" Target="../media/image46.emf"/><Relationship Id="rId8" Type="http://schemas.openxmlformats.org/officeDocument/2006/relationships/oleObject" Target="../embeddings/oleObject49.bin"/><Relationship Id="rId9" Type="http://schemas.openxmlformats.org/officeDocument/2006/relationships/image" Target="../media/image47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44.emf"/><Relationship Id="rId6" Type="http://schemas.openxmlformats.org/officeDocument/2006/relationships/oleObject" Target="../embeddings/oleObject51.bin"/><Relationship Id="rId7" Type="http://schemas.openxmlformats.org/officeDocument/2006/relationships/image" Target="../media/image48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49.emf"/><Relationship Id="rId6" Type="http://schemas.openxmlformats.org/officeDocument/2006/relationships/oleObject" Target="../embeddings/oleObject53.bin"/><Relationship Id="rId7" Type="http://schemas.openxmlformats.org/officeDocument/2006/relationships/image" Target="../media/image50.e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51.e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52.emf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53.emf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54.emf"/><Relationship Id="rId6" Type="http://schemas.openxmlformats.org/officeDocument/2006/relationships/oleObject" Target="../embeddings/oleObject58.bin"/><Relationship Id="rId7" Type="http://schemas.openxmlformats.org/officeDocument/2006/relationships/image" Target="../media/image55.emf"/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59.bin"/><Relationship Id="rId5" Type="http://schemas.openxmlformats.org/officeDocument/2006/relationships/image" Target="../media/image56.emf"/><Relationship Id="rId6" Type="http://schemas.openxmlformats.org/officeDocument/2006/relationships/oleObject" Target="../embeddings/oleObject60.bin"/><Relationship Id="rId7" Type="http://schemas.openxmlformats.org/officeDocument/2006/relationships/image" Target="../media/image57.emf"/><Relationship Id="rId8" Type="http://schemas.openxmlformats.org/officeDocument/2006/relationships/oleObject" Target="../embeddings/oleObject61.bin"/><Relationship Id="rId9" Type="http://schemas.openxmlformats.org/officeDocument/2006/relationships/image" Target="../media/image58.emf"/><Relationship Id="rId1" Type="http://schemas.openxmlformats.org/officeDocument/2006/relationships/vmlDrawing" Target="../drawings/vmlDrawing37.vml"/><Relationship Id="rId2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62.bin"/><Relationship Id="rId5" Type="http://schemas.openxmlformats.org/officeDocument/2006/relationships/image" Target="../media/image58.emf"/><Relationship Id="rId6" Type="http://schemas.openxmlformats.org/officeDocument/2006/relationships/oleObject" Target="../embeddings/oleObject63.bin"/><Relationship Id="rId7" Type="http://schemas.openxmlformats.org/officeDocument/2006/relationships/image" Target="../media/image56.emf"/><Relationship Id="rId8" Type="http://schemas.openxmlformats.org/officeDocument/2006/relationships/oleObject" Target="../embeddings/oleObject64.bin"/><Relationship Id="rId9" Type="http://schemas.openxmlformats.org/officeDocument/2006/relationships/image" Target="../media/image57.emf"/><Relationship Id="rId1" Type="http://schemas.openxmlformats.org/officeDocument/2006/relationships/vmlDrawing" Target="../drawings/vmlDrawing38.vml"/><Relationship Id="rId2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65.bin"/><Relationship Id="rId5" Type="http://schemas.openxmlformats.org/officeDocument/2006/relationships/image" Target="../media/image59.emf"/><Relationship Id="rId6" Type="http://schemas.openxmlformats.org/officeDocument/2006/relationships/oleObject" Target="../embeddings/oleObject66.bin"/><Relationship Id="rId7" Type="http://schemas.openxmlformats.org/officeDocument/2006/relationships/image" Target="../media/image60.emf"/><Relationship Id="rId8" Type="http://schemas.openxmlformats.org/officeDocument/2006/relationships/oleObject" Target="../embeddings/oleObject67.bin"/><Relationship Id="rId9" Type="http://schemas.openxmlformats.org/officeDocument/2006/relationships/image" Target="../media/image61.emf"/><Relationship Id="rId1" Type="http://schemas.openxmlformats.org/officeDocument/2006/relationships/vmlDrawing" Target="../drawings/vmlDrawing39.vml"/><Relationship Id="rId2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4" Type="http://schemas.openxmlformats.org/officeDocument/2006/relationships/oleObject" Target="../embeddings/oleObject68.bin"/><Relationship Id="rId5" Type="http://schemas.openxmlformats.org/officeDocument/2006/relationships/image" Target="../media/image56.emf"/><Relationship Id="rId6" Type="http://schemas.openxmlformats.org/officeDocument/2006/relationships/oleObject" Target="../embeddings/oleObject69.bin"/><Relationship Id="rId7" Type="http://schemas.openxmlformats.org/officeDocument/2006/relationships/image" Target="../media/image62.emf"/><Relationship Id="rId8" Type="http://schemas.openxmlformats.org/officeDocument/2006/relationships/oleObject" Target="../embeddings/oleObject70.bin"/><Relationship Id="rId9" Type="http://schemas.openxmlformats.org/officeDocument/2006/relationships/image" Target="../media/image63.emf"/><Relationship Id="rId1" Type="http://schemas.openxmlformats.org/officeDocument/2006/relationships/vmlDrawing" Target="../drawings/vmlDrawing40.vml"/><Relationship Id="rId2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4" Type="http://schemas.openxmlformats.org/officeDocument/2006/relationships/oleObject" Target="../embeddings/oleObject71.bin"/><Relationship Id="rId5" Type="http://schemas.openxmlformats.org/officeDocument/2006/relationships/image" Target="../media/image64.emf"/><Relationship Id="rId1" Type="http://schemas.openxmlformats.org/officeDocument/2006/relationships/vmlDrawing" Target="../drawings/vmlDrawing41.vml"/><Relationship Id="rId2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Propositional</a:t>
            </a:r>
            <a:br>
              <a:rPr lang="en-US" sz="8800" b="0" dirty="0" smtClean="0"/>
            </a:br>
            <a:r>
              <a:rPr lang="en-US" sz="8800" b="0" dirty="0" smtClean="0"/>
              <a:t>Algebra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58461" y="6553200"/>
            <a:ext cx="1785540" cy="276999"/>
          </a:xfrm>
          <a:noFill/>
        </p:spPr>
        <p:txBody>
          <a:bodyPr/>
          <a:lstStyle/>
          <a:p>
            <a:r>
              <a:rPr lang="en-US" dirty="0" smtClean="0"/>
              <a:t>propositional algebra.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smtClean="0"/>
              <a:t>Mathematics for Computer Science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sz="320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976371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301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90937" y="384507"/>
            <a:ext cx="2804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C40025"/>
                </a:solidFill>
                <a:latin typeface="Comic Sans MS" pitchFamily="66" charset="0"/>
              </a:rPr>
              <a:t>example</a:t>
            </a:r>
          </a:p>
        </p:txBody>
      </p:sp>
      <p:sp useBgFill="1"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01799" y="363538"/>
            <a:ext cx="7163165" cy="983369"/>
          </a:xfrm>
        </p:spPr>
        <p:txBody>
          <a:bodyPr/>
          <a:lstStyle/>
          <a:p>
            <a:r>
              <a:rPr lang="en-US" sz="4000" dirty="0" smtClean="0"/>
              <a:t>move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 smtClean="0"/>
              <a:t>s down to literals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028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799" y="363538"/>
            <a:ext cx="7163165" cy="983369"/>
          </a:xfrm>
        </p:spPr>
        <p:txBody>
          <a:bodyPr/>
          <a:lstStyle/>
          <a:p>
            <a:r>
              <a:rPr lang="en-US" sz="4000" dirty="0" smtClean="0"/>
              <a:t>move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 smtClean="0"/>
              <a:t>s down to literals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51783"/>
              </p:ext>
            </p:extLst>
          </p:nvPr>
        </p:nvGraphicFramePr>
        <p:xfrm>
          <a:off x="293688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98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8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27300" y="22297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98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01799" y="363538"/>
            <a:ext cx="7163165" cy="983369"/>
          </a:xfrm>
        </p:spPr>
        <p:txBody>
          <a:bodyPr/>
          <a:lstStyle/>
          <a:p>
            <a:r>
              <a:rPr lang="en-US" sz="4000" dirty="0" smtClean="0"/>
              <a:t>move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 smtClean="0"/>
              <a:t>s down to literals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153437"/>
              </p:ext>
            </p:extLst>
          </p:nvPr>
        </p:nvGraphicFramePr>
        <p:xfrm>
          <a:off x="293688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59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8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071508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60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232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799" y="363538"/>
            <a:ext cx="7163165" cy="983369"/>
          </a:xfrm>
        </p:spPr>
        <p:txBody>
          <a:bodyPr/>
          <a:lstStyle/>
          <a:p>
            <a:r>
              <a:rPr lang="en-US" sz="4000" dirty="0" smtClean="0"/>
              <a:t>move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 smtClean="0"/>
              <a:t>s down to literals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536137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54" name="Equation" r:id="rId4" imgW="2514600" imgH="228600" progId="Equation.DSMT4">
                  <p:embed/>
                </p:oleObj>
              </mc:Choice>
              <mc:Fallback>
                <p:oleObj name="Equation" r:id="rId4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4363" y="3106003"/>
            <a:ext cx="33265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solidFill>
                  <a:srgbClr val="FF03E3"/>
                </a:solidFill>
                <a:latin typeface="Comic Sans MS" pitchFamily="66" charset="0"/>
              </a:rPr>
              <a:t>Double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7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799" y="363538"/>
            <a:ext cx="7163165" cy="983369"/>
          </a:xfrm>
        </p:spPr>
        <p:txBody>
          <a:bodyPr/>
          <a:lstStyle/>
          <a:p>
            <a:r>
              <a:rPr lang="en-US" sz="4000" dirty="0" smtClean="0"/>
              <a:t>move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 smtClean="0"/>
              <a:t>s down to literals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036728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52" name="Equation" r:id="rId4" imgW="2514600" imgH="228600" progId="Equation.DSMT4">
                  <p:embed/>
                </p:oleObj>
              </mc:Choice>
              <mc:Fallback>
                <p:oleObj name="Equation" r:id="rId4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262026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53" name="Equation" r:id="rId6" imgW="1866900" imgH="228600" progId="Equation.DSMT4">
                  <p:embed/>
                </p:oleObj>
              </mc:Choice>
              <mc:Fallback>
                <p:oleObj name="Equation" r:id="rId6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917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799" y="363538"/>
            <a:ext cx="7163165" cy="983369"/>
          </a:xfrm>
        </p:spPr>
        <p:txBody>
          <a:bodyPr/>
          <a:lstStyle/>
          <a:p>
            <a:r>
              <a:rPr lang="en-US" sz="4000" dirty="0" smtClean="0"/>
              <a:t>move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 smtClean="0"/>
              <a:t>s down to literals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620781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350" name="Equation" r:id="rId4" imgW="1866900" imgH="228600" progId="Equation.DSMT4">
                  <p:embed/>
                </p:oleObj>
              </mc:Choice>
              <mc:Fallback>
                <p:oleObj name="Equation" r:id="rId4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40263" y="39061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83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799" y="363538"/>
            <a:ext cx="7163165" cy="983369"/>
          </a:xfrm>
        </p:spPr>
        <p:txBody>
          <a:bodyPr/>
          <a:lstStyle/>
          <a:p>
            <a:r>
              <a:rPr lang="en-US" sz="4000" dirty="0" smtClean="0"/>
              <a:t>move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 smtClean="0"/>
              <a:t>s down to literals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980278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52" name="Equation" r:id="rId4" imgW="1866900" imgH="228600" progId="Equation.DSMT4">
                  <p:embed/>
                </p:oleObj>
              </mc:Choice>
              <mc:Fallback>
                <p:oleObj name="Equation" r:id="rId4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577507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53" name="Equation" r:id="rId6" imgW="1689100" imgH="254000" progId="Equation.DSMT4">
                  <p:embed/>
                </p:oleObj>
              </mc:Choice>
              <mc:Fallback>
                <p:oleObj name="Equation" r:id="rId6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551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799" y="363538"/>
            <a:ext cx="7163165" cy="983369"/>
          </a:xfrm>
        </p:spPr>
        <p:txBody>
          <a:bodyPr/>
          <a:lstStyle/>
          <a:p>
            <a:r>
              <a:rPr lang="en-US" sz="4000" dirty="0" smtClean="0"/>
              <a:t>move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 smtClean="0"/>
              <a:t>s down to literals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382837"/>
              </p:ext>
            </p:extLst>
          </p:nvPr>
        </p:nvGraphicFramePr>
        <p:xfrm>
          <a:off x="2779713" y="4037503"/>
          <a:ext cx="52847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1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79713" y="4037503"/>
                        <a:ext cx="5284787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9" name="TextBox 8"/>
          <p:cNvSpPr txBox="1"/>
          <p:nvPr/>
        </p:nvSpPr>
        <p:spPr>
          <a:xfrm>
            <a:off x="23079" y="392711"/>
            <a:ext cx="1790462" cy="9233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C40025"/>
                </a:solidFill>
                <a:latin typeface="Comic Sans MS" pitchFamily="66" charset="0"/>
              </a:rPr>
              <a:t>Done</a:t>
            </a:r>
            <a:endParaRPr lang="en-US" sz="6600" dirty="0" smtClean="0">
              <a:solidFill>
                <a:srgbClr val="C40025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48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739 L -0.0924 -0.4144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2" y="-170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254014"/>
              </p:ext>
            </p:extLst>
          </p:nvPr>
        </p:nvGraphicFramePr>
        <p:xfrm>
          <a:off x="642938" y="2273300"/>
          <a:ext cx="827246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40" name="Equation" r:id="rId4" imgW="1866900" imgH="457200" progId="Equation.DSMT4">
                  <p:embed/>
                </p:oleObj>
              </mc:Choice>
              <mc:Fallback>
                <p:oleObj name="Equation" r:id="rId4" imgW="18669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2938" y="2273300"/>
                        <a:ext cx="827246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0" y="1331772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508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0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071101"/>
              </p:ext>
            </p:extLst>
          </p:nvPr>
        </p:nvGraphicFramePr>
        <p:xfrm>
          <a:off x="622565" y="2273300"/>
          <a:ext cx="7933796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64" name="Equation" r:id="rId4" imgW="1790700" imgH="457200" progId="Equation.DSMT4">
                  <p:embed/>
                </p:oleObj>
              </mc:Choice>
              <mc:Fallback>
                <p:oleObj name="Equation" r:id="rId4" imgW="1790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565" y="2273300"/>
                        <a:ext cx="7933796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0" y="1331772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1000" y="3508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400" y="43361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</a:t>
            </a:r>
          </a:p>
          <a:p>
            <a:pPr algn="l"/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     “sum of products”</a:t>
            </a:r>
          </a:p>
        </p:txBody>
      </p:sp>
      <p:sp useBgFill="1">
        <p:nvSpPr>
          <p:cNvPr id="2" name="TextBox 1"/>
          <p:cNvSpPr txBox="1"/>
          <p:nvPr/>
        </p:nvSpPr>
        <p:spPr>
          <a:xfrm>
            <a:off x="2222500" y="5159970"/>
            <a:ext cx="51816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OR</a:t>
            </a:r>
            <a:r>
              <a:rPr lang="en-US" sz="5400" dirty="0" smtClean="0">
                <a:latin typeface="Comic Sans MS" pitchFamily="66" charset="0"/>
              </a:rPr>
              <a:t> of </a:t>
            </a:r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AND</a:t>
            </a:r>
            <a:r>
              <a:rPr lang="en-US" sz="5400" dirty="0" smtClean="0">
                <a:latin typeface="Comic Sans MS" pitchFamily="66" charset="0"/>
              </a:rPr>
              <a:t>’s     </a:t>
            </a:r>
          </a:p>
        </p:txBody>
      </p:sp>
    </p:spTree>
    <p:extLst>
      <p:ext uri="{BB962C8B-B14F-4D97-AF65-F5344CB8AC3E}">
        <p14:creationId xmlns:p14="http://schemas.microsoft.com/office/powerpoint/2010/main" val="157786971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140" y="1844664"/>
            <a:ext cx="8117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Use an</a:t>
            </a:r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 algebra of equivalence</a:t>
            </a:r>
            <a:r>
              <a:rPr lang="en-US" sz="6600" dirty="0" smtClean="0">
                <a:latin typeface="Comic Sans MS" pitchFamily="66" charset="0"/>
              </a:rPr>
              <a:t> to prove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formulas equivalent.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637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10901"/>
              </p:ext>
            </p:extLst>
          </p:nvPr>
        </p:nvGraphicFramePr>
        <p:xfrm>
          <a:off x="1934369" y="1355069"/>
          <a:ext cx="52847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35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4369" y="1355069"/>
                        <a:ext cx="5284787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4815" y="2259386"/>
            <a:ext cx="4958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Distribute (P OR Q)</a:t>
            </a:r>
          </a:p>
        </p:txBody>
      </p:sp>
    </p:spTree>
    <p:extLst>
      <p:ext uri="{BB962C8B-B14F-4D97-AF65-F5344CB8AC3E}">
        <p14:creationId xmlns:p14="http://schemas.microsoft.com/office/powerpoint/2010/main" val="409576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616552"/>
              </p:ext>
            </p:extLst>
          </p:nvPr>
        </p:nvGraphicFramePr>
        <p:xfrm>
          <a:off x="2068570" y="2408086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99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8570" y="2408086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099240"/>
              </p:ext>
            </p:extLst>
          </p:nvPr>
        </p:nvGraphicFramePr>
        <p:xfrm>
          <a:off x="1934369" y="1355069"/>
          <a:ext cx="52847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00" name="Equation" r:id="rId6" imgW="1511300" imgH="254000" progId="Equation.DSMT4">
                  <p:embed/>
                </p:oleObj>
              </mc:Choice>
              <mc:Fallback>
                <p:oleObj name="Equation" r:id="rId6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34369" y="1355069"/>
                        <a:ext cx="5284787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957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871936"/>
              </p:ext>
            </p:extLst>
          </p:nvPr>
        </p:nvGraphicFramePr>
        <p:xfrm>
          <a:off x="2068570" y="2408086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182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8570" y="2408086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65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302E-6 3.59473E-6 L -0.00763 -0.180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" y="-90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43755"/>
              </p:ext>
            </p:extLst>
          </p:nvPr>
        </p:nvGraphicFramePr>
        <p:xfrm>
          <a:off x="2005568" y="1168016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582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5568" y="1168016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47900" y="2540000"/>
            <a:ext cx="3759199" cy="901700"/>
            <a:chOff x="2247900" y="2540000"/>
            <a:chExt cx="3759199" cy="901700"/>
          </a:xfrm>
        </p:grpSpPr>
        <p:sp>
          <p:nvSpPr>
            <p:cNvPr id="18" name="TextBox 17"/>
            <p:cNvSpPr txBox="1"/>
            <p:nvPr/>
          </p:nvSpPr>
          <p:spPr>
            <a:xfrm>
              <a:off x="2247900" y="25980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 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7561875"/>
                </p:ext>
              </p:extLst>
            </p:nvPr>
          </p:nvGraphicFramePr>
          <p:xfrm>
            <a:off x="5423646" y="2540000"/>
            <a:ext cx="583453" cy="90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583" name="Equation" r:id="rId6" imgW="139700" imgH="215900" progId="Equation.DSMT4">
                    <p:embed/>
                  </p:oleObj>
                </mc:Choice>
                <mc:Fallback>
                  <p:oleObj name="Equation" r:id="rId6" imgW="1397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423646" y="2540000"/>
                          <a:ext cx="583453" cy="901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1167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376093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42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659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663324"/>
              </p:ext>
            </p:extLst>
          </p:nvPr>
        </p:nvGraphicFramePr>
        <p:xfrm>
          <a:off x="2005568" y="1168016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43" name="Equation" r:id="rId6" imgW="1371600" imgH="482600" progId="Equation.DSMT4">
                  <p:embed/>
                </p:oleObj>
              </mc:Choice>
              <mc:Fallback>
                <p:oleObj name="Equation" r:id="rId6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05568" y="1168016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24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964034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654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659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86000" y="4399189"/>
            <a:ext cx="3803650" cy="922111"/>
            <a:chOff x="1054100" y="4361089"/>
            <a:chExt cx="3803650" cy="922111"/>
          </a:xfrm>
        </p:grpSpPr>
        <p:sp>
          <p:nvSpPr>
            <p:cNvPr id="21" name="TextBox 20"/>
            <p:cNvSpPr txBox="1"/>
            <p:nvPr/>
          </p:nvSpPr>
          <p:spPr>
            <a:xfrm>
              <a:off x="1054100" y="44014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7657467"/>
                </p:ext>
              </p:extLst>
            </p:nvPr>
          </p:nvGraphicFramePr>
          <p:xfrm>
            <a:off x="4178300" y="4361089"/>
            <a:ext cx="679450" cy="922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655" name="Equation" r:id="rId6" imgW="177800" imgH="241300" progId="Equation.DSMT4">
                    <p:embed/>
                  </p:oleObj>
                </mc:Choice>
                <mc:Fallback>
                  <p:oleObj name="Equation" r:id="rId6" imgW="1778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78300" y="4361089"/>
                          <a:ext cx="679450" cy="9221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9921729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797077"/>
              </p:ext>
            </p:extLst>
          </p:nvPr>
        </p:nvGraphicFramePr>
        <p:xfrm>
          <a:off x="1398588" y="45593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638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45593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442400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639" name="Equation" r:id="rId6" imgW="1803400" imgH="482600" progId="Equation.DSMT4">
                  <p:embed/>
                </p:oleObj>
              </mc:Choice>
              <mc:Fallback>
                <p:oleObj name="Equation" r:id="rId6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5878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080303"/>
              </p:ext>
            </p:extLst>
          </p:nvPr>
        </p:nvGraphicFramePr>
        <p:xfrm>
          <a:off x="1398588" y="45593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74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45593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5" name="Rounded Rectangle 24"/>
          <p:cNvSpPr/>
          <p:nvPr/>
        </p:nvSpPr>
        <p:spPr bwMode="auto">
          <a:xfrm>
            <a:off x="965200" y="4533900"/>
            <a:ext cx="7289800" cy="18796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1028700" y="444500"/>
            <a:ext cx="1795984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C40025"/>
                </a:solidFill>
                <a:latin typeface="Comic Sans MS" pitchFamily="66" charset="0"/>
              </a:rPr>
              <a:t>Done:</a:t>
            </a:r>
          </a:p>
        </p:txBody>
      </p:sp>
    </p:spTree>
    <p:extLst>
      <p:ext uri="{BB962C8B-B14F-4D97-AF65-F5344CB8AC3E}">
        <p14:creationId xmlns:p14="http://schemas.microsoft.com/office/powerpoint/2010/main" val="351412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381001"/>
            <a:ext cx="6619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Simplification </a:t>
            </a:r>
            <a:r>
              <a:rPr lang="en-US" sz="5400" dirty="0" smtClean="0">
                <a:latin typeface="Comic Sans MS" pitchFamily="66" charset="0"/>
              </a:rPr>
              <a:t>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638568"/>
              </p:ext>
            </p:extLst>
          </p:nvPr>
        </p:nvGraphicFramePr>
        <p:xfrm>
          <a:off x="1336675" y="3457831"/>
          <a:ext cx="5402263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52" name="Equation" r:id="rId4" imgW="1066800" imgH="215900" progId="Equation.DSMT4">
                  <p:embed/>
                </p:oleObj>
              </mc:Choice>
              <mc:Fallback>
                <p:oleObj name="Equation" r:id="rId4" imgW="10668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6675" y="3457831"/>
                        <a:ext cx="5402263" cy="1093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692992"/>
              </p:ext>
            </p:extLst>
          </p:nvPr>
        </p:nvGraphicFramePr>
        <p:xfrm>
          <a:off x="1330325" y="1543050"/>
          <a:ext cx="5337175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53" name="Equation" r:id="rId6" imgW="1054100" imgH="215900" progId="Equation.DSMT4">
                  <p:embed/>
                </p:oleObj>
              </mc:Choice>
              <mc:Fallback>
                <p:oleObj name="Equation" r:id="rId6" imgW="10541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30325" y="1543050"/>
                        <a:ext cx="5337175" cy="1093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628218"/>
              </p:ext>
            </p:extLst>
          </p:nvPr>
        </p:nvGraphicFramePr>
        <p:xfrm>
          <a:off x="1146175" y="4395660"/>
          <a:ext cx="6688138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54" name="Equation" r:id="rId8" imgW="1320800" imgH="254000" progId="Equation.DSMT4">
                  <p:embed/>
                </p:oleObj>
              </mc:Choice>
              <mc:Fallback>
                <p:oleObj name="Equation" r:id="rId8" imgW="13208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46175" y="4395660"/>
                        <a:ext cx="6688138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095767"/>
              </p:ext>
            </p:extLst>
          </p:nvPr>
        </p:nvGraphicFramePr>
        <p:xfrm>
          <a:off x="1333500" y="2327275"/>
          <a:ext cx="63690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55" name="Equation" r:id="rId10" imgW="1257300" imgH="254000" progId="Equation.DSMT4">
                  <p:embed/>
                </p:oleObj>
              </mc:Choice>
              <mc:Fallback>
                <p:oleObj name="Equation" r:id="rId10" imgW="1257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33500" y="2327275"/>
                        <a:ext cx="6369050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800440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381001"/>
            <a:ext cx="6619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Simplification </a:t>
            </a:r>
            <a:r>
              <a:rPr lang="en-US" sz="5400" dirty="0" smtClean="0">
                <a:latin typeface="Comic Sans MS" pitchFamily="66" charset="0"/>
              </a:rPr>
              <a:t>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095893"/>
              </p:ext>
            </p:extLst>
          </p:nvPr>
        </p:nvGraphicFramePr>
        <p:xfrm>
          <a:off x="2028012" y="2527300"/>
          <a:ext cx="5275262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09" name="Equation" r:id="rId4" imgW="1041400" imgH="228600" progId="Equation.DSMT4">
                  <p:embed/>
                </p:oleObj>
              </mc:Choice>
              <mc:Fallback>
                <p:oleObj name="Equation" r:id="rId4" imgW="1041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8012" y="2527300"/>
                        <a:ext cx="5275262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802057"/>
              </p:ext>
            </p:extLst>
          </p:nvPr>
        </p:nvGraphicFramePr>
        <p:xfrm>
          <a:off x="2036763" y="1511300"/>
          <a:ext cx="5081587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10" name="Equation" r:id="rId6" imgW="1003300" imgH="228600" progId="Equation.DSMT4">
                  <p:embed/>
                </p:oleObj>
              </mc:Choice>
              <mc:Fallback>
                <p:oleObj name="Equation" r:id="rId6" imgW="1003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36763" y="1511300"/>
                        <a:ext cx="5081587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924033"/>
              </p:ext>
            </p:extLst>
          </p:nvPr>
        </p:nvGraphicFramePr>
        <p:xfrm>
          <a:off x="2638475" y="3685100"/>
          <a:ext cx="4373563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11" name="Equation" r:id="rId8" imgW="863600" imgH="215900" progId="Equation.DSMT4">
                  <p:embed/>
                </p:oleObj>
              </mc:Choice>
              <mc:Fallback>
                <p:oleObj name="Equation" r:id="rId8" imgW="8636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38475" y="3685100"/>
                        <a:ext cx="4373563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928744"/>
              </p:ext>
            </p:extLst>
          </p:nvPr>
        </p:nvGraphicFramePr>
        <p:xfrm>
          <a:off x="2387650" y="4846638"/>
          <a:ext cx="4695825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12" name="Equation" r:id="rId10" imgW="927100" imgH="215900" progId="Equation.DSMT4">
                  <p:embed/>
                </p:oleObj>
              </mc:Choice>
              <mc:Fallback>
                <p:oleObj name="Equation" r:id="rId10" imgW="9271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87650" y="4846638"/>
                        <a:ext cx="4695825" cy="1093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843038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Strategy: Convert to DNF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368" y="1346200"/>
            <a:ext cx="85749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Come up with enough equivalence rules to convert any formula to an equivalent canonical DNF.</a:t>
            </a:r>
          </a:p>
        </p:txBody>
      </p:sp>
    </p:spTree>
    <p:extLst>
      <p:ext uri="{BB962C8B-B14F-4D97-AF65-F5344CB8AC3E}">
        <p14:creationId xmlns:p14="http://schemas.microsoft.com/office/powerpoint/2010/main" val="204585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046133"/>
              </p:ext>
            </p:extLst>
          </p:nvPr>
        </p:nvGraphicFramePr>
        <p:xfrm>
          <a:off x="1397794" y="12827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15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4" y="12827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2100" y="3067903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211263" y="1231900"/>
            <a:ext cx="6980237" cy="18669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481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428985"/>
              </p:ext>
            </p:extLst>
          </p:nvPr>
        </p:nvGraphicFramePr>
        <p:xfrm>
          <a:off x="1397794" y="12827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69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4" y="12827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72100" y="3067903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23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679757"/>
              </p:ext>
            </p:extLst>
          </p:nvPr>
        </p:nvGraphicFramePr>
        <p:xfrm>
          <a:off x="1423988" y="1282700"/>
          <a:ext cx="630555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56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3988" y="1282700"/>
                        <a:ext cx="630555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4686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939539"/>
              </p:ext>
            </p:extLst>
          </p:nvPr>
        </p:nvGraphicFramePr>
        <p:xfrm>
          <a:off x="350837" y="1593850"/>
          <a:ext cx="879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89" name="Equation" r:id="rId4" imgW="2514600" imgH="254000" progId="Equation.DSMT4">
                  <p:embed/>
                </p:oleObj>
              </mc:Choice>
              <mc:Fallback>
                <p:oleObj name="Equation" r:id="rId4" imgW="25146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7" y="1593850"/>
                        <a:ext cx="879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8233" y="2730054"/>
            <a:ext cx="8656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now to get </a:t>
            </a:r>
            <a:r>
              <a:rPr lang="en-US" sz="6000" dirty="0" smtClean="0">
                <a:solidFill>
                  <a:srgbClr val="FF03E3"/>
                </a:solidFill>
                <a:latin typeface="Comic Sans MS" pitchFamily="66" charset="0"/>
              </a:rPr>
              <a:t>Full </a:t>
            </a:r>
            <a:r>
              <a:rPr lang="en-US" sz="6000" dirty="0" smtClean="0">
                <a:latin typeface="Comic Sans MS" pitchFamily="66" charset="0"/>
              </a:rPr>
              <a:t>DNF: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8300" y="292100"/>
            <a:ext cx="5791200" cy="10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we have DNF!</a:t>
            </a:r>
          </a:p>
        </p:txBody>
      </p:sp>
    </p:spTree>
    <p:extLst>
      <p:ext uri="{BB962C8B-B14F-4D97-AF65-F5344CB8AC3E}">
        <p14:creationId xmlns:p14="http://schemas.microsoft.com/office/powerpoint/2010/main" val="263079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Full DNF for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343840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16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267048"/>
              </p:ext>
            </p:extLst>
          </p:nvPr>
        </p:nvGraphicFramePr>
        <p:xfrm>
          <a:off x="292100" y="25654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17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5480" y="1515070"/>
            <a:ext cx="3442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unsimplify</a:t>
            </a:r>
            <a:endParaRPr lang="en-US" sz="54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7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Full DNF for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475492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86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388811"/>
              </p:ext>
            </p:extLst>
          </p:nvPr>
        </p:nvGraphicFramePr>
        <p:xfrm>
          <a:off x="292100" y="25654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87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862759"/>
              </p:ext>
            </p:extLst>
          </p:nvPr>
        </p:nvGraphicFramePr>
        <p:xfrm>
          <a:off x="1254124" y="3467100"/>
          <a:ext cx="52584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88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54124" y="3467100"/>
                        <a:ext cx="52584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83713" y="2559903"/>
            <a:ext cx="3160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distribute</a:t>
            </a:r>
          </a:p>
        </p:txBody>
      </p:sp>
    </p:spTree>
    <p:extLst>
      <p:ext uri="{BB962C8B-B14F-4D97-AF65-F5344CB8AC3E}">
        <p14:creationId xmlns:p14="http://schemas.microsoft.com/office/powerpoint/2010/main" val="257591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Full DNF for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393404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065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68022"/>
              </p:ext>
            </p:extLst>
          </p:nvPr>
        </p:nvGraphicFramePr>
        <p:xfrm>
          <a:off x="1254124" y="3467100"/>
          <a:ext cx="52584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066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4124" y="3467100"/>
                        <a:ext cx="52584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 bwMode="auto">
          <a:xfrm>
            <a:off x="762000" y="3340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2600" y="3822700"/>
            <a:ext cx="18034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C00000"/>
                </a:solidFill>
                <a:latin typeface="Comic Sans MS" pitchFamily="66" charset="0"/>
              </a:rPr>
              <a:t>Full!</a:t>
            </a:r>
          </a:p>
        </p:txBody>
      </p:sp>
    </p:spTree>
    <p:extLst>
      <p:ext uri="{BB962C8B-B14F-4D97-AF65-F5344CB8AC3E}">
        <p14:creationId xmlns:p14="http://schemas.microsoft.com/office/powerpoint/2010/main" val="19989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75054" y="355601"/>
            <a:ext cx="6911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Rearrangement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rules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761431"/>
              </p:ext>
            </p:extLst>
          </p:nvPr>
        </p:nvGraphicFramePr>
        <p:xfrm>
          <a:off x="387350" y="1638300"/>
          <a:ext cx="8102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64" name="Equation" r:id="rId4" imgW="1600200" imgH="215900" progId="Equation.DSMT4">
                  <p:embed/>
                </p:oleObj>
              </mc:Choice>
              <mc:Fallback>
                <p:oleObj name="Equation" r:id="rId4" imgW="1600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7350" y="1638300"/>
                        <a:ext cx="81026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599358"/>
              </p:ext>
            </p:extLst>
          </p:nvPr>
        </p:nvGraphicFramePr>
        <p:xfrm>
          <a:off x="952500" y="2684647"/>
          <a:ext cx="707390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65" name="Equation" r:id="rId6" imgW="1397000" imgH="457200" progId="Equation.DSMT4">
                  <p:embed/>
                </p:oleObj>
              </mc:Choice>
              <mc:Fallback>
                <p:oleObj name="Equation" r:id="rId6" imgW="1397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2500" y="2684647"/>
                        <a:ext cx="7073900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96959" y="4916336"/>
            <a:ext cx="66746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s-IS" sz="6600" dirty="0" smtClean="0">
                <a:solidFill>
                  <a:srgbClr val="000000"/>
                </a:solidFill>
                <a:latin typeface="Comic Sans MS" pitchFamily="66" charset="0"/>
              </a:rPr>
              <a:t>…</a:t>
            </a:r>
            <a:r>
              <a:rPr lang="en-US" sz="6600" dirty="0" smtClean="0">
                <a:solidFill>
                  <a:srgbClr val="800000"/>
                </a:solidFill>
                <a:latin typeface="Comic Sans MS" pitchFamily="66" charset="0"/>
              </a:rPr>
              <a:t>likewise</a:t>
            </a:r>
            <a:r>
              <a:rPr lang="en-US" sz="6600" dirty="0" smtClean="0">
                <a:latin typeface="Comic Sans MS" pitchFamily="66" charset="0"/>
              </a:rPr>
              <a:t> for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endParaRPr lang="en-US" sz="66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0724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697962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25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/>
        </p:nvSpPr>
        <p:spPr bwMode="auto">
          <a:xfrm>
            <a:off x="1511300" y="1181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27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879284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55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71976" y="2171700"/>
            <a:ext cx="1544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00357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Strategy: Convert to DNF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368" y="1346200"/>
            <a:ext cx="85749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Come up with enough equivalence rules to convert any formula to an equivalent canonical DNF.  Two formulas are </a:t>
            </a:r>
            <a:r>
              <a:rPr lang="en-US" sz="4800" dirty="0" err="1" smtClean="0">
                <a:latin typeface="Comic Sans MS" pitchFamily="66" charset="0"/>
              </a:rPr>
              <a:t>equiv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when convert to same canonical DNF.</a:t>
            </a:r>
          </a:p>
        </p:txBody>
      </p:sp>
    </p:spTree>
    <p:extLst>
      <p:ext uri="{BB962C8B-B14F-4D97-AF65-F5344CB8AC3E}">
        <p14:creationId xmlns:p14="http://schemas.microsoft.com/office/powerpoint/2010/main" val="27924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585719"/>
              </p:ext>
            </p:extLst>
          </p:nvPr>
        </p:nvGraphicFramePr>
        <p:xfrm>
          <a:off x="2007459" y="1237313"/>
          <a:ext cx="5228131" cy="1894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86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7459" y="1237313"/>
                        <a:ext cx="5228131" cy="1894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132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1447800" y="86829"/>
            <a:ext cx="7543800" cy="1143000"/>
          </a:xfrm>
        </p:spPr>
        <p:txBody>
          <a:bodyPr/>
          <a:lstStyle/>
          <a:p>
            <a:r>
              <a:rPr lang="en-US" sz="3800" dirty="0" smtClean="0">
                <a:solidFill>
                  <a:srgbClr val="BB0FAB"/>
                </a:solidFill>
              </a:rPr>
              <a:t>Sorted</a:t>
            </a:r>
            <a:r>
              <a:rPr lang="en-US" sz="3800" dirty="0" smtClean="0"/>
              <a:t> Full DNF for </a:t>
            </a:r>
            <a:endParaRPr lang="en-US" sz="3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66419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80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/>
        </p:nvSpPr>
        <p:spPr bwMode="auto">
          <a:xfrm>
            <a:off x="1511300" y="1181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183114"/>
              </p:ext>
            </p:extLst>
          </p:nvPr>
        </p:nvGraphicFramePr>
        <p:xfrm>
          <a:off x="6397868" y="210165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81" name="Equation" r:id="rId6" imgW="698500" imgH="254000" progId="Equation.DSMT4">
                  <p:embed/>
                </p:oleObj>
              </mc:Choice>
              <mc:Fallback>
                <p:oleObj name="Equation" r:id="rId6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97868" y="210165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874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5913" y="1320800"/>
            <a:ext cx="8521700" cy="1765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ame for </a:t>
            </a:r>
            <a:r>
              <a:rPr lang="en-US" sz="5400" dirty="0" smtClean="0">
                <a:latin typeface="Comic Sans MS"/>
                <a:cs typeface="Comic Sans MS"/>
              </a:rPr>
              <a:t>each </a:t>
            </a:r>
            <a:r>
              <a:rPr lang="en-US" sz="4000" dirty="0" smtClean="0">
                <a:solidFill>
                  <a:srgbClr val="E2E2FF">
                    <a:lumMod val="50000"/>
                  </a:srgbClr>
                </a:solidFill>
                <a:latin typeface="Comic Sans MS"/>
                <a:cs typeface="Comic Sans MS"/>
              </a:rPr>
              <a:t>AND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-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term,</a:t>
            </a:r>
          </a:p>
          <a:p>
            <a:pPr lvl="0" algn="l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and </a:t>
            </a:r>
            <a:r>
              <a:rPr lang="en-US" sz="4000" dirty="0" smtClean="0">
                <a:solidFill>
                  <a:srgbClr val="FF03E3"/>
                </a:solidFill>
                <a:latin typeface="Comic Sans MS"/>
                <a:cs typeface="Comic Sans MS"/>
              </a:rPr>
              <a:t>OR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them together: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792193"/>
              </p:ext>
            </p:extLst>
          </p:nvPr>
        </p:nvGraphicFramePr>
        <p:xfrm>
          <a:off x="820136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05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0136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2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3E3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260829"/>
              </p:ext>
            </p:extLst>
          </p:nvPr>
        </p:nvGraphicFramePr>
        <p:xfrm>
          <a:off x="4736112" y="33401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06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36112" y="33401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636780"/>
              </p:ext>
            </p:extLst>
          </p:nvPr>
        </p:nvGraphicFramePr>
        <p:xfrm>
          <a:off x="2909888" y="4721225"/>
          <a:ext cx="326231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07" name="Equation" r:id="rId8" imgW="1371600" imgH="482600" progId="Equation.DSMT4">
                  <p:embed/>
                </p:oleObj>
              </mc:Choice>
              <mc:Fallback>
                <p:oleObj name="Equation" r:id="rId8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09888" y="4721225"/>
                        <a:ext cx="3262312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ounded Rectangle 13"/>
          <p:cNvSpPr/>
          <p:nvPr/>
        </p:nvSpPr>
        <p:spPr bwMode="auto">
          <a:xfrm>
            <a:off x="661716" y="3073400"/>
            <a:ext cx="3327400" cy="14605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78324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3E3"/>
                </a:solidFill>
                <a:latin typeface="Comic Sans MS" pitchFamily="66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96954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2" animBg="1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210684"/>
              </p:ext>
            </p:extLst>
          </p:nvPr>
        </p:nvGraphicFramePr>
        <p:xfrm>
          <a:off x="2909888" y="4721225"/>
          <a:ext cx="326231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17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9888" y="4721225"/>
                        <a:ext cx="3262312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735459"/>
              </p:ext>
            </p:extLst>
          </p:nvPr>
        </p:nvGraphicFramePr>
        <p:xfrm>
          <a:off x="820136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18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0136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2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89910"/>
              </p:ext>
            </p:extLst>
          </p:nvPr>
        </p:nvGraphicFramePr>
        <p:xfrm>
          <a:off x="4736112" y="33401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19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36112" y="33401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78324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0863" y="1473201"/>
            <a:ext cx="805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r>
              <a:rPr lang="en-US" sz="5400" dirty="0" smtClean="0">
                <a:latin typeface="Comic Sans MS" pitchFamily="66" charset="0"/>
              </a:rPr>
              <a:t>(duplicates) </a:t>
            </a:r>
          </a:p>
        </p:txBody>
      </p:sp>
    </p:spTree>
    <p:extLst>
      <p:ext uri="{BB962C8B-B14F-4D97-AF65-F5344CB8AC3E}">
        <p14:creationId xmlns:p14="http://schemas.microsoft.com/office/powerpoint/2010/main" val="412777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034269"/>
              </p:ext>
            </p:extLst>
          </p:nvPr>
        </p:nvGraphicFramePr>
        <p:xfrm>
          <a:off x="2909888" y="4721225"/>
          <a:ext cx="326231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47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9888" y="4721225"/>
                        <a:ext cx="3262312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499438"/>
              </p:ext>
            </p:extLst>
          </p:nvPr>
        </p:nvGraphicFramePr>
        <p:xfrm>
          <a:off x="820136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48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0136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2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740439"/>
              </p:ext>
            </p:extLst>
          </p:nvPr>
        </p:nvGraphicFramePr>
        <p:xfrm>
          <a:off x="4736112" y="33401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49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36112" y="33401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78324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0863" y="1473201"/>
            <a:ext cx="805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r>
              <a:rPr lang="en-US" sz="5400" dirty="0" smtClean="0">
                <a:latin typeface="Comic Sans MS" pitchFamily="66" charset="0"/>
              </a:rPr>
              <a:t>(duplicates) 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4730030" y="3516589"/>
            <a:ext cx="3108466" cy="195025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868277" y="5485305"/>
            <a:ext cx="2824486" cy="240872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583286" y="4915972"/>
            <a:ext cx="481696" cy="25182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3647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C40025"/>
                </a:solidFill>
              </a:rPr>
              <a:t>example</a:t>
            </a:r>
            <a:endParaRPr lang="en-US" sz="4000" dirty="0">
              <a:solidFill>
                <a:srgbClr val="C40025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902168"/>
              </p:ext>
            </p:extLst>
          </p:nvPr>
        </p:nvGraphicFramePr>
        <p:xfrm>
          <a:off x="820136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13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0136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2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741882"/>
              </p:ext>
            </p:extLst>
          </p:nvPr>
        </p:nvGraphicFramePr>
        <p:xfrm>
          <a:off x="4741320" y="3288040"/>
          <a:ext cx="2811462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14" name="Equation" r:id="rId6" imgW="1181100" imgH="508000" progId="Equation.DSMT4">
                  <p:embed/>
                </p:oleObj>
              </mc:Choice>
              <mc:Fallback>
                <p:oleObj name="Equation" r:id="rId6" imgW="11811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41320" y="3288040"/>
                        <a:ext cx="2811462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723214"/>
              </p:ext>
            </p:extLst>
          </p:nvPr>
        </p:nvGraphicFramePr>
        <p:xfrm>
          <a:off x="2905405" y="4718963"/>
          <a:ext cx="280987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15" name="Equation" r:id="rId8" imgW="1181100" imgH="254000" progId="Equation.DSMT4">
                  <p:embed/>
                </p:oleObj>
              </mc:Choice>
              <mc:Fallback>
                <p:oleObj name="Equation" r:id="rId8" imgW="1181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05405" y="4718963"/>
                        <a:ext cx="2809875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78324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87847" y="1808703"/>
            <a:ext cx="69825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also sort the </a:t>
            </a:r>
            <a:r>
              <a:rPr lang="en-US" sz="5400" dirty="0" smtClean="0">
                <a:solidFill>
                  <a:srgbClr val="C40025"/>
                </a:solidFill>
                <a:latin typeface="Comic Sans MS" pitchFamily="66" charset="0"/>
              </a:rPr>
              <a:t>clauses</a:t>
            </a:r>
          </a:p>
        </p:txBody>
      </p:sp>
    </p:spTree>
    <p:extLst>
      <p:ext uri="{BB962C8B-B14F-4D97-AF65-F5344CB8AC3E}">
        <p14:creationId xmlns:p14="http://schemas.microsoft.com/office/powerpoint/2010/main" val="295159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-0.05136 L 0.13745 -0.21397 " pathEditMode="relative" ptsTypes="AA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089E-6 -4.94795E-6 L -0.08279 -0.0985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8" y="-49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46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144455"/>
              </p:ext>
            </p:extLst>
          </p:nvPr>
        </p:nvGraphicFramePr>
        <p:xfrm>
          <a:off x="327025" y="1943870"/>
          <a:ext cx="8497888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998" name="Equation" r:id="rId4" imgW="2679700" imgH="482600" progId="Equation.DSMT4">
                  <p:embed/>
                </p:oleObj>
              </mc:Choice>
              <mc:Fallback>
                <p:oleObj name="Equation" r:id="rId4" imgW="26797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025" y="1943870"/>
                        <a:ext cx="8497888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4"/>
          <p:cNvSpPr txBox="1">
            <a:spLocks/>
          </p:cNvSpPr>
          <p:nvPr/>
        </p:nvSpPr>
        <p:spPr bwMode="auto">
          <a:xfrm>
            <a:off x="2285488" y="3858307"/>
            <a:ext cx="6429954" cy="1208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6000" b="0" dirty="0" smtClean="0"/>
              <a:t>Sorted </a:t>
            </a:r>
            <a:r>
              <a:rPr lang="en-US" sz="6000" b="0" dirty="0" smtClean="0">
                <a:solidFill>
                  <a:srgbClr val="000000"/>
                </a:solidFill>
              </a:rPr>
              <a:t>Full DNF</a:t>
            </a:r>
            <a:endParaRPr lang="en-US" sz="6000" b="0" dirty="0">
              <a:solidFill>
                <a:srgbClr val="000000"/>
              </a:solidFill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443364" y="3978788"/>
            <a:ext cx="1790462" cy="9233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C40025"/>
                </a:solidFill>
                <a:latin typeface="Comic Sans MS" pitchFamily="66" charset="0"/>
              </a:rPr>
              <a:t>Done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179609" y="1898481"/>
            <a:ext cx="8736673" cy="1808703"/>
          </a:xfrm>
          <a:prstGeom prst="roundRect">
            <a:avLst/>
          </a:prstGeom>
          <a:noFill/>
          <a:ln w="4762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4500" y="384829"/>
            <a:ext cx="55628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b="1" dirty="0" smtClean="0">
                <a:solidFill>
                  <a:srgbClr val="0000FF"/>
                </a:solidFill>
                <a:latin typeface="Comic Sans MS" pitchFamily="66" charset="0"/>
              </a:rPr>
              <a:t>Canonical</a:t>
            </a:r>
            <a:r>
              <a:rPr lang="en-US" sz="6000" b="1" dirty="0" smtClean="0">
                <a:latin typeface="Comic Sans MS" pitchFamily="66" charset="0"/>
              </a:rPr>
              <a:t> DNF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180" y="5182370"/>
            <a:ext cx="7851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unique for each formula</a:t>
            </a:r>
          </a:p>
        </p:txBody>
      </p:sp>
    </p:spTree>
    <p:extLst>
      <p:ext uri="{BB962C8B-B14F-4D97-AF65-F5344CB8AC3E}">
        <p14:creationId xmlns:p14="http://schemas.microsoft.com/office/powerpoint/2010/main" val="104697831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  <p:bldP spid="2" grpId="0" animBg="1"/>
      <p:bldP spid="6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577965"/>
            <a:ext cx="89852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This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set 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of rules for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≡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is </a:t>
            </a:r>
            <a:r>
              <a:rPr lang="en-US" sz="6000" dirty="0" smtClean="0">
                <a:solidFill>
                  <a:srgbClr val="FF03E3"/>
                </a:solidFill>
                <a:latin typeface="Comic Sans MS" pitchFamily="66" charset="0"/>
              </a:rPr>
              <a:t>complete</a:t>
            </a:r>
            <a:r>
              <a:rPr lang="en-US" sz="6000" dirty="0" smtClean="0">
                <a:latin typeface="Comic Sans MS" pitchFamily="66" charset="0"/>
              </a:rPr>
              <a:t>:</a:t>
            </a:r>
          </a:p>
          <a:p>
            <a:r>
              <a:rPr lang="en-US" sz="6000" dirty="0" smtClean="0">
                <a:latin typeface="Comic Sans MS" pitchFamily="66" charset="0"/>
              </a:rPr>
              <a:t>if two formulas are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</a:p>
          <a:p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these rules can prove it.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3504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1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 truth table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2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613" y="1270000"/>
            <a:ext cx="8267700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Rules for </a:t>
            </a:r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XOR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IMPLIES</a:t>
            </a:r>
            <a:endParaRPr lang="en-US" sz="40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726815"/>
              </p:ext>
            </p:extLst>
          </p:nvPr>
        </p:nvGraphicFramePr>
        <p:xfrm>
          <a:off x="5397500" y="40640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41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0" y="40640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576364"/>
              </p:ext>
            </p:extLst>
          </p:nvPr>
        </p:nvGraphicFramePr>
        <p:xfrm>
          <a:off x="481013" y="2393950"/>
          <a:ext cx="78374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42" name="Equation" r:id="rId6" imgW="2044700" imgH="228600" progId="Equation.DSMT4">
                  <p:embed/>
                </p:oleObj>
              </mc:Choice>
              <mc:Fallback>
                <p:oleObj name="Equation" r:id="rId6" imgW="2044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1013" y="2393950"/>
                        <a:ext cx="7837487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5300" y="5377576"/>
            <a:ext cx="820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Just leaves 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OR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NOT</a:t>
            </a:r>
            <a:endParaRPr lang="en-US" sz="4400" dirty="0" smtClean="0">
              <a:latin typeface="Comic Sans MS" pitchFamily="66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639958"/>
              </p:ext>
            </p:extLst>
          </p:nvPr>
        </p:nvGraphicFramePr>
        <p:xfrm>
          <a:off x="515144" y="3238500"/>
          <a:ext cx="82756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43" name="Equation" r:id="rId8" imgW="2159000" imgH="457200" progId="Equation.DSMT4">
                  <p:embed/>
                </p:oleObj>
              </mc:Choice>
              <mc:Fallback>
                <p:oleObj name="Equation" r:id="rId8" imgW="2159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5144" y="3238500"/>
                        <a:ext cx="8275637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1955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 truth table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canonical DNF.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6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1308100"/>
            <a:ext cx="79708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49478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7048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1308100"/>
            <a:ext cx="79708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in general don’t beat truth tables.  The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canonical</a:t>
            </a:r>
          </a:p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DNF</a:t>
            </a:r>
            <a:r>
              <a:rPr lang="en-US" sz="5400" dirty="0" smtClean="0">
                <a:latin typeface="Comic Sans MS" pitchFamily="66" charset="0"/>
              </a:rPr>
              <a:t> is just a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copy of the truth table</a:t>
            </a:r>
            <a:r>
              <a:rPr lang="en-US" sz="5400" dirty="0" smtClean="0">
                <a:latin typeface="Comic Sans MS" pitchFamily="66" charset="0"/>
              </a:rPr>
              <a:t> as an </a:t>
            </a:r>
            <a:r>
              <a:rPr lang="en-US" sz="5400" dirty="0">
                <a:solidFill>
                  <a:schemeClr val="tx2"/>
                </a:solidFill>
                <a:latin typeface="Comic Sans MS" pitchFamily="66" charset="0"/>
              </a:rPr>
              <a:t>algebraic </a:t>
            </a:r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formula.</a:t>
            </a:r>
            <a:endParaRPr lang="en-US" sz="5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49478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1308100"/>
            <a:ext cx="79708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  </a:t>
            </a:r>
            <a:r>
              <a:rPr lang="en-US" sz="5400" dirty="0" smtClean="0">
                <a:solidFill>
                  <a:srgbClr val="F90B1C"/>
                </a:solidFill>
                <a:latin typeface="Comic Sans MS" pitchFamily="66" charset="0"/>
              </a:rPr>
              <a:t>No efficient method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 known for equivalence or </a:t>
            </a:r>
            <a:r>
              <a:rPr lang="en-US" sz="5400" smtClean="0">
                <a:solidFill>
                  <a:srgbClr val="0000F1"/>
                </a:solidFill>
                <a:latin typeface="Comic Sans MS" pitchFamily="66" charset="0"/>
              </a:rPr>
              <a:t>validity. 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49478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1320800"/>
            <a:ext cx="572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Double Negation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183914"/>
              </p:ext>
            </p:extLst>
          </p:nvPr>
        </p:nvGraphicFramePr>
        <p:xfrm>
          <a:off x="1090751" y="2590801"/>
          <a:ext cx="7099024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Equation" r:id="rId4" imgW="1295400" imgH="228600" progId="Equation.DSMT4">
                  <p:embed/>
                </p:oleObj>
              </mc:Choice>
              <mc:Fallback>
                <p:oleObj name="Equation" r:id="rId4" imgW="1295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0751" y="2590801"/>
                        <a:ext cx="7099024" cy="1252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0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2200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 smtClean="0">
                <a:solidFill>
                  <a:srgbClr val="0000F1"/>
                </a:solidFill>
                <a:latin typeface="Comic Sans MS" pitchFamily="66" charset="0"/>
              </a:rPr>
              <a:t>AND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750218"/>
              </p:ext>
            </p:extLst>
          </p:nvPr>
        </p:nvGraphicFramePr>
        <p:xfrm>
          <a:off x="1128713" y="2387600"/>
          <a:ext cx="664051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24" name="Equation" r:id="rId4" imgW="1498600" imgH="457200" progId="Equation.DSMT4">
                  <p:embed/>
                </p:oleObj>
              </mc:Choice>
              <mc:Fallback>
                <p:oleObj name="Equation" r:id="rId4" imgW="1498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8713" y="2387600"/>
                        <a:ext cx="664051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10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907848"/>
              </p:ext>
            </p:extLst>
          </p:nvPr>
        </p:nvGraphicFramePr>
        <p:xfrm>
          <a:off x="1552575" y="2387600"/>
          <a:ext cx="7089775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00" name="Equation" r:id="rId4" imgW="1600200" imgH="457200" progId="Equation.DSMT4">
                  <p:embed/>
                </p:oleObj>
              </mc:Choice>
              <mc:Fallback>
                <p:oleObj name="Equation" r:id="rId4" imgW="1600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2575" y="2387600"/>
                        <a:ext cx="7089775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6400" y="43234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 </a:t>
            </a:r>
          </a:p>
          <a:p>
            <a:pPr algn="l"/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latin typeface="Comic Sans MS" pitchFamily="66" charset="0"/>
              </a:rPr>
              <a:t>’s only on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200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 smtClean="0">
                <a:solidFill>
                  <a:srgbClr val="0000F1"/>
                </a:solidFill>
                <a:latin typeface="Comic Sans MS" pitchFamily="66" charset="0"/>
              </a:rPr>
              <a:t>OR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9259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926" y="1915698"/>
            <a:ext cx="8736673" cy="2548348"/>
          </a:xfrm>
        </p:spPr>
        <p:txBody>
          <a:bodyPr/>
          <a:lstStyle/>
          <a:p>
            <a:pPr algn="ctr"/>
            <a:r>
              <a:rPr lang="en-US" sz="6600" b="0" dirty="0" smtClean="0"/>
              <a:t>converting to a sum of products</a:t>
            </a:r>
            <a:endParaRPr lang="en-US" sz="6600" b="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90937" y="384507"/>
            <a:ext cx="2804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C40025"/>
                </a:solidFill>
                <a:latin typeface="Comic Sans MS" pitchFamily="66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72393012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9935</TotalTime>
  <Words>731</Words>
  <Application>Microsoft Macintosh PowerPoint</Application>
  <PresentationFormat>On-screen Show (4:3)</PresentationFormat>
  <Paragraphs>223</Paragraphs>
  <Slides>53</Slides>
  <Notes>51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6.042 Lecture Template</vt:lpstr>
      <vt:lpstr>1_6.042 Lecture Template</vt:lpstr>
      <vt:lpstr>Equation</vt:lpstr>
      <vt:lpstr>MathType 6.0 Equation</vt:lpstr>
      <vt:lpstr>Propositional Algebra</vt:lpstr>
      <vt:lpstr>Proving Equivalence</vt:lpstr>
      <vt:lpstr>Strategy: Convert to DNF</vt:lpstr>
      <vt:lpstr>Strategy: Convert to DNF</vt:lpstr>
      <vt:lpstr>Algebra for Equivalence</vt:lpstr>
      <vt:lpstr>Algebra for Equivalence</vt:lpstr>
      <vt:lpstr>Algebra for Equivalence</vt:lpstr>
      <vt:lpstr>Algebra for Equivalence</vt:lpstr>
      <vt:lpstr>converting to a sum of products</vt:lpstr>
      <vt:lpstr>move NOTs down to literals</vt:lpstr>
      <vt:lpstr>move NOTs down to literals</vt:lpstr>
      <vt:lpstr>move NOTs down to literals</vt:lpstr>
      <vt:lpstr>move NOTs down to literals</vt:lpstr>
      <vt:lpstr>move NOTs down to literals</vt:lpstr>
      <vt:lpstr>move NOTs down to literals</vt:lpstr>
      <vt:lpstr>move NOTs down to literals</vt:lpstr>
      <vt:lpstr>move NOTs down to literals</vt:lpstr>
      <vt:lpstr>Algebra for Equivalence</vt:lpstr>
      <vt:lpstr>Algebra for Equivalence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PowerPoint Presentation</vt:lpstr>
      <vt:lpstr>PowerPoint Presentation</vt:lpstr>
      <vt:lpstr>example</vt:lpstr>
      <vt:lpstr>example</vt:lpstr>
      <vt:lpstr>example</vt:lpstr>
      <vt:lpstr>PowerPoint Presentation</vt:lpstr>
      <vt:lpstr>Full DNF for an AND-term</vt:lpstr>
      <vt:lpstr>Full DNF for an AND-term</vt:lpstr>
      <vt:lpstr>Full DNF for an AND-term</vt:lpstr>
      <vt:lpstr>PowerPoint Presentation</vt:lpstr>
      <vt:lpstr>example</vt:lpstr>
      <vt:lpstr>example</vt:lpstr>
      <vt:lpstr>example</vt:lpstr>
      <vt:lpstr>Sorted Full DNF for </vt:lpstr>
      <vt:lpstr>example</vt:lpstr>
      <vt:lpstr>example</vt:lpstr>
      <vt:lpstr>example</vt:lpstr>
      <vt:lpstr>example</vt:lpstr>
      <vt:lpstr>PowerPoint Presentation</vt:lpstr>
      <vt:lpstr>Algebra for Equivalence</vt:lpstr>
      <vt:lpstr>Algebra for Equivalence</vt:lpstr>
      <vt:lpstr>Algebra for Equivalence</vt:lpstr>
      <vt:lpstr>Algebra for Equivalence</vt:lpstr>
      <vt:lpstr>Validity Checking still hard</vt:lpstr>
      <vt:lpstr>Validity Checking still hard</vt:lpstr>
      <vt:lpstr>Validity Checking still hard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820</cp:revision>
  <cp:lastPrinted>2018-02-20T01:17:12Z</cp:lastPrinted>
  <dcterms:created xsi:type="dcterms:W3CDTF">2011-02-09T15:01:58Z</dcterms:created>
  <dcterms:modified xsi:type="dcterms:W3CDTF">2018-02-22T07:10:58Z</dcterms:modified>
</cp:coreProperties>
</file>