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1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6" r:id="rId3"/>
    <p:sldId id="318" r:id="rId4"/>
    <p:sldId id="322" r:id="rId5"/>
    <p:sldId id="317" r:id="rId6"/>
    <p:sldId id="307" r:id="rId7"/>
    <p:sldId id="325" r:id="rId8"/>
    <p:sldId id="326" r:id="rId9"/>
    <p:sldId id="323" r:id="rId10"/>
    <p:sldId id="319" r:id="rId11"/>
    <p:sldId id="348" r:id="rId12"/>
    <p:sldId id="349" r:id="rId13"/>
    <p:sldId id="350" r:id="rId14"/>
    <p:sldId id="351" r:id="rId15"/>
    <p:sldId id="353" r:id="rId16"/>
    <p:sldId id="352" r:id="rId17"/>
    <p:sldId id="287" r:id="rId18"/>
    <p:sldId id="293" r:id="rId19"/>
    <p:sldId id="320" r:id="rId20"/>
    <p:sldId id="346" r:id="rId21"/>
    <p:sldId id="334" r:id="rId22"/>
    <p:sldId id="300" r:id="rId2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116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8D869-E0FC-024B-91BB-EB07FB818F15}" type="slidenum">
              <a:rPr lang="en-US"/>
              <a:pPr/>
              <a:t>17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19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6DB28-0E55-A042-B3C7-F7EADDD6FEC6}" type="slidenum">
              <a:rPr lang="en-US"/>
              <a:pPr/>
              <a:t>22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2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3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4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5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4478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Stationary</a:t>
            </a:r>
            <a:br>
              <a:rPr lang="en-US" sz="8800" dirty="0" smtClean="0"/>
            </a:br>
            <a:r>
              <a:rPr lang="en-US" sz="8800" dirty="0" smtClean="0"/>
              <a:t>Distributions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11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853447"/>
              </p:ext>
            </p:extLst>
          </p:nvPr>
        </p:nvGraphicFramePr>
        <p:xfrm>
          <a:off x="1219200" y="2089150"/>
          <a:ext cx="6605588" cy="321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0" name="Equation" r:id="rId3" imgW="1879600" imgH="914400" progId="Equation.DSMT4">
                  <p:embed/>
                </p:oleObj>
              </mc:Choice>
              <mc:Fallback>
                <p:oleObj name="Equation" r:id="rId3" imgW="18796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089150"/>
                        <a:ext cx="6605588" cy="321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14365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12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883920"/>
              </p:ext>
            </p:extLst>
          </p:nvPr>
        </p:nvGraphicFramePr>
        <p:xfrm>
          <a:off x="984250" y="2178050"/>
          <a:ext cx="7186613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4" name="Equation" r:id="rId3" imgW="2044700" imgH="863600" progId="Equation.DSMT4">
                  <p:embed/>
                </p:oleObj>
              </mc:Choice>
              <mc:Fallback>
                <p:oleObj name="Equation" r:id="rId3" imgW="2044700" imgH="86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0" y="2178050"/>
                        <a:ext cx="7186613" cy="303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572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13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676623"/>
              </p:ext>
            </p:extLst>
          </p:nvPr>
        </p:nvGraphicFramePr>
        <p:xfrm>
          <a:off x="984250" y="2400300"/>
          <a:ext cx="7186613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8" name="Equation" r:id="rId3" imgW="2044700" imgH="736600" progId="Equation.DSMT4">
                  <p:embed/>
                </p:oleObj>
              </mc:Choice>
              <mc:Fallback>
                <p:oleObj name="Equation" r:id="rId3" imgW="2044700" imgH="736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0" y="2400300"/>
                        <a:ext cx="7186613" cy="2589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2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14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67180"/>
              </p:ext>
            </p:extLst>
          </p:nvPr>
        </p:nvGraphicFramePr>
        <p:xfrm>
          <a:off x="360363" y="1954213"/>
          <a:ext cx="8434387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2" name="Equation" r:id="rId3" imgW="2400300" imgH="990600" progId="Equation.DSMT4">
                  <p:embed/>
                </p:oleObj>
              </mc:Choice>
              <mc:Fallback>
                <p:oleObj name="Equation" r:id="rId3" imgW="2400300" imgH="990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363" y="1954213"/>
                        <a:ext cx="8434387" cy="348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55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15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063309"/>
              </p:ext>
            </p:extLst>
          </p:nvPr>
        </p:nvGraphicFramePr>
        <p:xfrm>
          <a:off x="239713" y="2654300"/>
          <a:ext cx="8523287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2425700" imgH="393700" progId="Equation.DSMT4">
                  <p:embed/>
                </p:oleObj>
              </mc:Choice>
              <mc:Fallback>
                <p:oleObj name="Equation" r:id="rId3" imgW="24257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713" y="2654300"/>
                        <a:ext cx="8523287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0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1235" y="4876800"/>
            <a:ext cx="460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4800" dirty="0" smtClean="0">
                <a:solidFill>
                  <a:srgbClr val="000000"/>
                </a:solidFill>
              </a:rPr>
              <a:t>…and as 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→∞</a:t>
            </a:r>
            <a:r>
              <a:rPr lang="en-US" sz="4800" dirty="0" smtClean="0"/>
              <a:t>?</a:t>
            </a:r>
            <a:endParaRPr lang="en-US" sz="2800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6789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14210493-F1E5-3947-89D9-9F31E085CCF0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458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distribution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B</a:t>
            </a:r>
            <a:r>
              <a:rPr lang="en-US" dirty="0"/>
              <a:t>, </a:t>
            </a: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/>
              <a:t>, </a:t>
            </a: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/>
              <a:t>) is </a:t>
            </a:r>
            <a:r>
              <a:rPr lang="en-US" b="1" dirty="0" smtClean="0">
                <a:solidFill>
                  <a:srgbClr val="FF00FF"/>
                </a:solidFill>
              </a:rPr>
              <a:t>stationary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dirty="0"/>
              <a:t>next-step distribution is the </a:t>
            </a:r>
            <a:r>
              <a:rPr lang="en-US" dirty="0" smtClean="0"/>
              <a:t>same.</a:t>
            </a:r>
          </a:p>
          <a:p>
            <a:pPr eaLnBrk="1" hangingPunct="1">
              <a:buFontTx/>
              <a:buNone/>
            </a:pPr>
            <a:r>
              <a:rPr lang="en-US" dirty="0"/>
              <a:t>What is a stationary dist. here?</a:t>
            </a: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cxnSp>
        <p:nvCxnSpPr>
          <p:cNvPr id="22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6705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(1/2)p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008000"/>
                </a:solidFill>
              </a:rPr>
              <a:t>1p</a:t>
            </a:r>
            <a:r>
              <a:rPr lang="en-US" baseline="-25000" dirty="0">
                <a:solidFill>
                  <a:srgbClr val="008000"/>
                </a:solidFill>
              </a:rPr>
              <a:t>G</a:t>
            </a:r>
            <a:endParaRPr lang="en-US" i="1" baseline="-25000" dirty="0">
              <a:solidFill>
                <a:srgbClr val="FF66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>
                <a:solidFill>
                  <a:srgbClr val="FF6600"/>
                </a:solidFill>
              </a:rPr>
              <a:t>’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(1/3)p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>
                <a:solidFill>
                  <a:srgbClr val="008000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(2/3)p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</p:txBody>
      </p:sp>
      <p:sp>
        <p:nvSpPr>
          <p:cNvPr id="21532" name="Rectangle 3"/>
          <p:cNvSpPr>
            <a:spLocks noChangeArrowheads="1"/>
          </p:cNvSpPr>
          <p:nvPr/>
        </p:nvSpPr>
        <p:spPr bwMode="auto">
          <a:xfrm>
            <a:off x="685800" y="3962400"/>
            <a:ext cx="114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>
                <a:solidFill>
                  <a:srgbClr val="FF6600"/>
                </a:solidFill>
              </a:rPr>
              <a:t> </a:t>
            </a:r>
            <a:r>
              <a:rPr lang="en-US" sz="3600" dirty="0"/>
              <a:t>=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14600" y="5943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 1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BAE2921-7984-5E43-8D00-E78AE60130D3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cxnSp>
        <p:nvCxnSpPr>
          <p:cNvPr id="28" name="AutoShape 40"/>
          <p:cNvCxnSpPr>
            <a:cxnSpLocks noChangeAspect="1" noChangeShapeType="1"/>
            <a:stCxn id="40" idx="0"/>
            <a:endCxn id="38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9" name="AutoShape 42"/>
          <p:cNvCxnSpPr>
            <a:cxnSpLocks noChangeAspect="1" noChangeShapeType="1"/>
            <a:stCxn id="38" idx="6"/>
            <a:endCxn id="42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0" name="AutoShape 43"/>
          <p:cNvCxnSpPr>
            <a:cxnSpLocks noChangeAspect="1" noChangeShapeType="1"/>
            <a:stCxn id="42" idx="4"/>
            <a:endCxn id="4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6" name="AutoShape 49"/>
          <p:cNvCxnSpPr>
            <a:cxnSpLocks noChangeAspect="1" noChangeShapeType="1"/>
            <a:stCxn id="40" idx="7"/>
            <a:endCxn id="42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9" name="AutoShape 41"/>
          <p:cNvCxnSpPr>
            <a:cxnSpLocks noChangeAspect="1" noChangeShapeType="1"/>
            <a:stCxn id="38" idx="6"/>
            <a:endCxn id="3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4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41" name="AutoShape 50"/>
          <p:cNvCxnSpPr>
            <a:cxnSpLocks noChangeAspect="1" noChangeShapeType="1"/>
            <a:stCxn id="40" idx="4"/>
            <a:endCxn id="4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2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44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21532" grpId="0" autoUpdateAnimBg="0"/>
      <p:bldP spid="4816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BAE2921-7984-5E43-8D00-E78AE60130D3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254500" y="4062412"/>
          <a:ext cx="28321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3" name="Equation" r:id="rId4" imgW="914400" imgH="533400" progId="Equation.DSMT4">
                  <p:embed/>
                </p:oleObj>
              </mc:Choice>
              <mc:Fallback>
                <p:oleObj name="Equation" r:id="rId4" imgW="9144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062412"/>
                        <a:ext cx="2832100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9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0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5800" y="4114800"/>
            <a:ext cx="3114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solving for</a:t>
            </a:r>
          </a:p>
          <a:p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):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2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</a:t>
            </a:r>
            <a:r>
              <a:rPr lang="en-US" sz="4000" dirty="0" smtClean="0"/>
              <a:t> are </a:t>
            </a:r>
            <a:r>
              <a:rPr lang="en-US" sz="4000" dirty="0" err="1" smtClean="0">
                <a:solidFill>
                  <a:srgbClr val="0000FF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after </a:t>
            </a:r>
            <a:r>
              <a:rPr lang="en-US" sz="4000" dirty="0"/>
              <a:t>1 step? </a:t>
            </a:r>
          </a:p>
        </p:txBody>
      </p:sp>
      <p:sp>
        <p:nvSpPr>
          <p:cNvPr id="40" name="Rectangle 34"/>
          <p:cNvSpPr txBox="1">
            <a:spLocks noChangeArrowheads="1"/>
          </p:cNvSpPr>
          <p:nvPr/>
        </p:nvSpPr>
        <p:spPr bwMode="auto">
          <a:xfrm>
            <a:off x="304800" y="40386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Suppose you start at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B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: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ＭＳ Ｐゴシック" pitchFamily="-111" charset="-128"/>
            </a:endParaRPr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5" grpId="0" build="p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71800" y="3962400"/>
            <a:ext cx="2687671" cy="1015663"/>
            <a:chOff x="3810000" y="3962400"/>
            <a:chExt cx="2687671" cy="1015663"/>
          </a:xfrm>
        </p:grpSpPr>
        <p:sp>
          <p:nvSpPr>
            <p:cNvPr id="31" name="TextBox 30"/>
            <p:cNvSpPr txBox="1"/>
            <p:nvPr/>
          </p:nvSpPr>
          <p:spPr>
            <a:xfrm>
              <a:off x="3810000" y="3962400"/>
              <a:ext cx="26876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FF"/>
                  </a:solidFill>
                </a:rPr>
                <a:t>|</a:t>
              </a:r>
              <a:r>
                <a:rPr lang="en-US" sz="3200" baseline="-25000" dirty="0" smtClean="0">
                  <a:solidFill>
                    <a:srgbClr val="0000FF"/>
                  </a:solidFill>
                </a:rPr>
                <a:t> </a:t>
              </a:r>
              <a:r>
                <a:rPr lang="en-US" sz="5400" b="1" dirty="0" smtClean="0">
                  <a:solidFill>
                    <a:srgbClr val="0000FF"/>
                  </a:solidFill>
                </a:rPr>
                <a:t>s</a:t>
              </a:r>
              <a:r>
                <a:rPr lang="en-US" sz="3200" b="1" baseline="-25000" dirty="0" smtClean="0">
                  <a:solidFill>
                    <a:srgbClr val="0000FF"/>
                  </a:solidFill>
                </a:rPr>
                <a:t> </a:t>
              </a:r>
              <a:r>
                <a:rPr lang="en-US" sz="5400" dirty="0" smtClean="0">
                  <a:solidFill>
                    <a:srgbClr val="0000FF"/>
                  </a:solidFill>
                </a:rPr>
                <a:t>| </a:t>
              </a:r>
              <a:r>
                <a:rPr lang="en-US" sz="6000" b="1" dirty="0" smtClean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=</a:t>
              </a:r>
              <a:r>
                <a:rPr lang="en-US" sz="6000" dirty="0" smtClean="0">
                  <a:solidFill>
                    <a:srgbClr val="0000FF"/>
                  </a:solidFill>
                </a:rPr>
                <a:t> </a:t>
              </a:r>
              <a:r>
                <a:rPr lang="en-US" sz="6000" dirty="0">
                  <a:solidFill>
                    <a:srgbClr val="0000FF"/>
                  </a:solidFill>
                </a:rPr>
                <a:t>1</a:t>
              </a:r>
              <a:endParaRPr lang="en-US" sz="4800" dirty="0">
                <a:solidFill>
                  <a:srgbClr val="0000FF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 bwMode="auto">
            <a:xfrm>
              <a:off x="4267200" y="4267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Find stationary </a:t>
            </a:r>
            <a:r>
              <a:rPr lang="en-US" sz="4400" dirty="0" err="1" smtClean="0"/>
              <a:t>dist</a:t>
            </a:r>
            <a:r>
              <a:rPr lang="en-US" sz="4400" dirty="0" smtClean="0"/>
              <a:t> vector    </a:t>
            </a:r>
          </a:p>
          <a:p>
            <a:pPr marL="0" indent="0">
              <a:buNone/>
            </a:pPr>
            <a:r>
              <a:rPr lang="en-US" sz="4400" dirty="0" smtClean="0"/>
              <a:t>by solving:</a:t>
            </a:r>
          </a:p>
          <a:p>
            <a:pPr marL="0" indent="0"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            M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20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465444" y="1219200"/>
            <a:ext cx="459356" cy="769441"/>
            <a:chOff x="7389244" y="3657600"/>
            <a:chExt cx="459356" cy="769441"/>
          </a:xfrm>
        </p:grpSpPr>
        <p:sp>
          <p:nvSpPr>
            <p:cNvPr id="19" name="TextBox 18"/>
            <p:cNvSpPr txBox="1"/>
            <p:nvPr/>
          </p:nvSpPr>
          <p:spPr>
            <a:xfrm>
              <a:off x="7389244" y="3657600"/>
              <a:ext cx="4593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0000FF"/>
                  </a:solidFill>
                </a:rPr>
                <a:t>s</a:t>
              </a:r>
              <a:endParaRPr lang="en-US" sz="44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7467600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2754815" y="3039070"/>
            <a:ext cx="521785" cy="923330"/>
            <a:chOff x="1981200" y="4572000"/>
            <a:chExt cx="521785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5181600" y="3039070"/>
            <a:ext cx="521785" cy="923330"/>
            <a:chOff x="1981200" y="4572000"/>
            <a:chExt cx="521785" cy="923330"/>
          </a:xfrm>
        </p:grpSpPr>
        <p:sp>
          <p:nvSpPr>
            <p:cNvPr id="29" name="TextBox 28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3720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Stationary Difficulties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21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219200" y="1905000"/>
            <a:ext cx="1905000" cy="659032"/>
            <a:chOff x="1752600" y="1792069"/>
            <a:chExt cx="1905000" cy="659032"/>
          </a:xfrm>
        </p:grpSpPr>
        <p:grpSp>
          <p:nvGrpSpPr>
            <p:cNvPr id="20" name="Group 19"/>
            <p:cNvGrpSpPr/>
            <p:nvPr/>
          </p:nvGrpSpPr>
          <p:grpSpPr>
            <a:xfrm>
              <a:off x="1752600" y="1828800"/>
              <a:ext cx="1905000" cy="622301"/>
              <a:chOff x="1752600" y="1828800"/>
              <a:chExt cx="1905000" cy="622301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17526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30480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9" name="Curved Connector 8"/>
              <p:cNvCxnSpPr/>
              <p:nvPr/>
            </p:nvCxnSpPr>
            <p:spPr bwMode="auto">
              <a:xfrm rot="16200000" flipV="1">
                <a:off x="2705100" y="1187451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11" name="Curved Connector 10"/>
              <p:cNvCxnSpPr/>
              <p:nvPr/>
            </p:nvCxnSpPr>
            <p:spPr bwMode="auto">
              <a:xfrm rot="16200000" flipH="1">
                <a:off x="2705100" y="1797051"/>
                <a:ext cx="12700" cy="1295400"/>
              </a:xfrm>
              <a:prstGeom prst="curvedConnector3">
                <a:avLst>
                  <a:gd name="adj1" fmla="val 427445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21" name="TextBox 20"/>
            <p:cNvSpPr txBox="1"/>
            <p:nvPr/>
          </p:nvSpPr>
          <p:spPr>
            <a:xfrm>
              <a:off x="1828800" y="1792069"/>
              <a:ext cx="39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24200" y="1792069"/>
              <a:ext cx="466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6600"/>
                  </a:solidFill>
                </a:rPr>
                <a:t>0</a:t>
              </a:r>
              <a:endParaRPr lang="en-US" sz="36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86200" y="1600200"/>
            <a:ext cx="4172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does not converge to </a:t>
            </a:r>
          </a:p>
          <a:p>
            <a:r>
              <a:rPr lang="en-US" sz="3200" dirty="0" smtClean="0"/>
              <a:t>stable distribution</a:t>
            </a:r>
            <a:endParaRPr lang="en-US" sz="32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228600" y="4038600"/>
            <a:ext cx="4114800" cy="685800"/>
            <a:chOff x="228600" y="4038600"/>
            <a:chExt cx="4114800" cy="685800"/>
          </a:xfrm>
        </p:grpSpPr>
        <p:sp>
          <p:nvSpPr>
            <p:cNvPr id="31" name="Oval 30"/>
            <p:cNvSpPr/>
            <p:nvPr/>
          </p:nvSpPr>
          <p:spPr bwMode="auto">
            <a:xfrm>
              <a:off x="1295400" y="4075331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514600" y="4075331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Curved Connector 32"/>
            <p:cNvCxnSpPr/>
            <p:nvPr/>
          </p:nvCxnSpPr>
          <p:spPr bwMode="auto">
            <a:xfrm rot="16200000" flipV="1">
              <a:off x="2241550" y="3397250"/>
              <a:ext cx="12700" cy="1295400"/>
            </a:xfrm>
            <a:prstGeom prst="curvedConnector3">
              <a:avLst>
                <a:gd name="adj1" fmla="val 4686874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4"/>
            <p:cNvSpPr/>
            <p:nvPr/>
          </p:nvSpPr>
          <p:spPr bwMode="auto">
            <a:xfrm>
              <a:off x="228600" y="41148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3733800" y="41148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8" name="Straight Arrow Connector 37"/>
            <p:cNvCxnSpPr>
              <a:stCxn id="32" idx="6"/>
              <a:endCxn id="36" idx="2"/>
            </p:cNvCxnSpPr>
            <p:nvPr/>
          </p:nvCxnSpPr>
          <p:spPr bwMode="auto">
            <a:xfrm>
              <a:off x="3124200" y="4380131"/>
              <a:ext cx="609600" cy="3946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>
              <a:stCxn id="31" idx="2"/>
              <a:endCxn id="35" idx="6"/>
            </p:cNvCxnSpPr>
            <p:nvPr/>
          </p:nvCxnSpPr>
          <p:spPr bwMode="auto">
            <a:xfrm flipH="1">
              <a:off x="838200" y="4380131"/>
              <a:ext cx="457200" cy="3946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Curved Connector 45"/>
            <p:cNvCxnSpPr>
              <a:stCxn id="32" idx="4"/>
              <a:endCxn id="31" idx="4"/>
            </p:cNvCxnSpPr>
            <p:nvPr/>
          </p:nvCxnSpPr>
          <p:spPr bwMode="auto">
            <a:xfrm rot="5400000">
              <a:off x="2209800" y="4075331"/>
              <a:ext cx="12700" cy="1219200"/>
            </a:xfrm>
            <a:prstGeom prst="curvedConnector3">
              <a:avLst>
                <a:gd name="adj1" fmla="val 4377567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304800" y="3962400"/>
            <a:ext cx="3936703" cy="683062"/>
            <a:chOff x="330497" y="4001869"/>
            <a:chExt cx="3936703" cy="683062"/>
          </a:xfrm>
        </p:grpSpPr>
        <p:sp>
          <p:nvSpPr>
            <p:cNvPr id="50" name="TextBox 49"/>
            <p:cNvSpPr txBox="1"/>
            <p:nvPr/>
          </p:nvSpPr>
          <p:spPr>
            <a:xfrm>
              <a:off x="330497" y="4001869"/>
              <a:ext cx="4315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00FF"/>
                  </a:solidFill>
                </a:rPr>
                <a:t>p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42459" y="4038600"/>
              <a:ext cx="4247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00FF"/>
                  </a:solidFill>
                </a:rPr>
                <a:t>q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648200" y="3886200"/>
            <a:ext cx="3948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uncountably</a:t>
            </a:r>
            <a:r>
              <a:rPr lang="en-US" sz="3200" dirty="0" smtClean="0"/>
              <a:t> many</a:t>
            </a:r>
          </a:p>
          <a:p>
            <a:r>
              <a:rPr lang="en-US" sz="3200" dirty="0"/>
              <a:t>stable </a:t>
            </a:r>
            <a:r>
              <a:rPr lang="en-US" sz="3200" dirty="0" smtClean="0"/>
              <a:t>distributions</a:t>
            </a:r>
            <a:endParaRPr lang="en-US" sz="3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1219200" y="1905000"/>
            <a:ext cx="1905000" cy="659032"/>
            <a:chOff x="1752600" y="1792069"/>
            <a:chExt cx="1905000" cy="659032"/>
          </a:xfrm>
        </p:grpSpPr>
        <p:grpSp>
          <p:nvGrpSpPr>
            <p:cNvPr id="57" name="Group 56"/>
            <p:cNvGrpSpPr/>
            <p:nvPr/>
          </p:nvGrpSpPr>
          <p:grpSpPr>
            <a:xfrm>
              <a:off x="1752600" y="1828800"/>
              <a:ext cx="1905000" cy="622301"/>
              <a:chOff x="1752600" y="1828800"/>
              <a:chExt cx="1905000" cy="622301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17526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30480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62" name="Curved Connector 61"/>
              <p:cNvCxnSpPr/>
              <p:nvPr/>
            </p:nvCxnSpPr>
            <p:spPr bwMode="auto">
              <a:xfrm rot="16200000" flipV="1">
                <a:off x="2705100" y="1187451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63" name="Curved Connector 62"/>
              <p:cNvCxnSpPr/>
              <p:nvPr/>
            </p:nvCxnSpPr>
            <p:spPr bwMode="auto">
              <a:xfrm rot="16200000" flipH="1">
                <a:off x="2705100" y="1797051"/>
                <a:ext cx="12700" cy="1295400"/>
              </a:xfrm>
              <a:prstGeom prst="curvedConnector3">
                <a:avLst>
                  <a:gd name="adj1" fmla="val 427445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58" name="TextBox 57"/>
            <p:cNvSpPr txBox="1"/>
            <p:nvPr/>
          </p:nvSpPr>
          <p:spPr>
            <a:xfrm>
              <a:off x="1828800" y="1792069"/>
              <a:ext cx="466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6600"/>
                  </a:solidFill>
                </a:rPr>
                <a:t>0</a:t>
              </a:r>
              <a:endParaRPr lang="en-US" sz="3600" dirty="0">
                <a:solidFill>
                  <a:srgbClr val="FF66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24200" y="1792069"/>
              <a:ext cx="39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49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816F4D3B-050F-E94C-AE39-4FED2171D20A}" type="slidenum">
              <a:rPr lang="en-US" smtClean="0"/>
              <a:pPr/>
              <a:t>22</a:t>
            </a:fld>
            <a:endParaRPr lang="en-US" dirty="0"/>
          </a:p>
          <a:p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on Stationary Dist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708660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000" dirty="0" smtClean="0"/>
              <a:t>stationary </a:t>
            </a:r>
            <a:r>
              <a:rPr lang="en-US" sz="4000" dirty="0"/>
              <a:t>dist exist?</a:t>
            </a:r>
          </a:p>
          <a:p>
            <a:pPr eaLnBrk="1" hangingPunct="1"/>
            <a:r>
              <a:rPr lang="en-US" sz="4000" dirty="0"/>
              <a:t>Is it unique?</a:t>
            </a:r>
          </a:p>
          <a:p>
            <a:pPr eaLnBrk="1" hangingPunct="1"/>
            <a:r>
              <a:rPr lang="en-US" sz="4000" dirty="0"/>
              <a:t>Does a random walk approach it from any starting distribution?</a:t>
            </a:r>
          </a:p>
          <a:p>
            <a:pPr lvl="1" eaLnBrk="1" hangingPunct="1"/>
            <a:r>
              <a:rPr lang="en-US" sz="3600" dirty="0"/>
              <a:t>How quickly?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400800" y="1447800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rgbClr val="008000"/>
                </a:solidFill>
              </a:rPr>
              <a:t>Yes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(if graph finite)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248400" y="24384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172200" y="37338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5029200"/>
            <a:ext cx="17015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solidFill>
                  <a:srgbClr val="660066"/>
                </a:solidFill>
              </a:rPr>
              <a:t>Varies</a:t>
            </a:r>
            <a:endParaRPr lang="en-US" sz="40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uiExpand="1" build="p"/>
      <p:bldP spid="86022" grpId="0"/>
      <p:bldP spid="86023" grpId="0"/>
      <p:bldP spid="8602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3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694" y="4702314"/>
            <a:ext cx="5650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get places from </a:t>
            </a:r>
            <a:r>
              <a:rPr lang="en-US" sz="4000" dirty="0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so</a:t>
            </a:r>
            <a:endParaRPr lang="en-US" sz="4000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5638800" y="3954959"/>
            <a:ext cx="3069778" cy="769441"/>
          </a:xfrm>
          <a:prstGeom prst="rect">
            <a:avLst/>
          </a:prstGeom>
          <a:solidFill>
            <a:srgbClr val="D1D1F0"/>
          </a:solidFill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err="1" smtClean="0"/>
              <a:t>,</a:t>
            </a:r>
            <a:r>
              <a:rPr lang="en-US" sz="4400" dirty="0" err="1" smtClean="0">
                <a:solidFill>
                  <a:srgbClr val="FF66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err="1" smtClean="0"/>
              <a:t>,</a:t>
            </a:r>
            <a:r>
              <a:rPr lang="en-US" sz="4400" dirty="0" err="1" smtClean="0">
                <a:solidFill>
                  <a:srgbClr val="0080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r>
              <a:rPr lang="en-US" sz="4400" dirty="0" smtClean="0"/>
              <a:t>, </a:t>
            </a:r>
            <a:endParaRPr lang="en-US" sz="4400" dirty="0" smtClean="0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6100763" y="4724400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724400"/>
                        <a:ext cx="2281237" cy="1652587"/>
                      </a:xfrm>
                      <a:prstGeom prst="rect">
                        <a:avLst/>
                      </a:prstGeom>
                      <a:solidFill>
                        <a:srgbClr val="D6CB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4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G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/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chemeClr val="accent2"/>
                </a:solidFill>
              </a:rPr>
              <a:t>p’</a:t>
            </a:r>
            <a:r>
              <a:rPr lang="en-US" sz="44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chemeClr val="accent2"/>
                </a:solidFill>
              </a:rPr>
              <a:t>B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FF6600"/>
                </a:solidFill>
              </a:rPr>
              <a:t>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5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 </a:t>
            </a:r>
            <a:r>
              <a:rPr lang="en-US" sz="3600" dirty="0" smtClean="0"/>
              <a:t>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0</a:t>
            </a:r>
            <a:endParaRPr lang="en-US" sz="3600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648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 =</a:t>
            </a:r>
            <a:r>
              <a:rPr lang="en-US" sz="3600" dirty="0" smtClean="0"/>
              <a:t>    </a:t>
            </a:r>
            <a:r>
              <a:rPr lang="en-US" sz="3600" dirty="0" smtClean="0">
                <a:solidFill>
                  <a:srgbClr val="333399"/>
                </a:solidFill>
              </a:rPr>
              <a:t>1/2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1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0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5029200"/>
            <a:ext cx="15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04800" y="4953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/>
              <a:t>steps:</a:t>
            </a:r>
            <a:endParaRPr lang="en-US" sz="4800" dirty="0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5715000" y="50292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/>
              <a:t> </a:t>
            </a:r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8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4000" dirty="0" smtClean="0"/>
              <a:t>=</a:t>
            </a:r>
            <a:endParaRPr lang="en-US" sz="3600" dirty="0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>
                <a:solidFill>
                  <a:srgbClr val="FF00FF"/>
                </a:solidFill>
              </a:rPr>
              <a:t>Pr</a:t>
            </a:r>
            <a:r>
              <a:rPr lang="en-US" sz="3600" dirty="0" smtClean="0">
                <a:solidFill>
                  <a:srgbClr val="FF00FF"/>
                </a:solidFill>
              </a:rPr>
              <a:t>[</a:t>
            </a:r>
            <a:r>
              <a:rPr lang="en-US" sz="3600" dirty="0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olidFill>
                  <a:srgbClr val="FF00FF"/>
                </a:solidFill>
                <a:sym typeface="Symbol" pitchFamily="-111" charset="2"/>
              </a:rPr>
              <a:t>|at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]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 useBgFill="1">
        <p:nvSpPr>
          <p:cNvPr id="37" name="Rectangle 55"/>
          <p:cNvSpPr>
            <a:spLocks noChangeArrowheads="1"/>
          </p:cNvSpPr>
          <p:nvPr/>
        </p:nvSpPr>
        <p:spPr bwMode="auto">
          <a:xfrm>
            <a:off x="2209800" y="46482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   1/4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3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5791200" y="4810780"/>
            <a:ext cx="914400" cy="1666220"/>
            <a:chOff x="5791200" y="4810780"/>
            <a:chExt cx="914400" cy="1666220"/>
          </a:xfrm>
        </p:grpSpPr>
        <p:sp useBgFill="1">
          <p:nvSpPr>
            <p:cNvPr id="30" name="TextBox 29"/>
            <p:cNvSpPr txBox="1"/>
            <p:nvPr/>
          </p:nvSpPr>
          <p:spPr>
            <a:xfrm>
              <a:off x="5791200" y="4810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1/2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31" name="TextBox 30"/>
            <p:cNvSpPr txBox="1"/>
            <p:nvPr/>
          </p:nvSpPr>
          <p:spPr>
            <a:xfrm>
              <a:off x="5791200" y="5953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</a:rPr>
                <a:t>1/4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  <p:sp useBgFill="1">
          <p:nvSpPr>
            <p:cNvPr id="32" name="TextBox 31"/>
            <p:cNvSpPr txBox="1"/>
            <p:nvPr/>
          </p:nvSpPr>
          <p:spPr>
            <a:xfrm>
              <a:off x="5791200" y="5344180"/>
              <a:ext cx="9144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6600"/>
                  </a:solidFill>
                </a:rPr>
                <a:t>1/4</a:t>
              </a:r>
              <a:endParaRPr lang="en-US" sz="2800" dirty="0">
                <a:solidFill>
                  <a:srgbClr val="FF6600"/>
                </a:solidFill>
              </a:endParaRPr>
            </a:p>
          </p:txBody>
        </p:sp>
      </p:grpSp>
      <p:sp useBgFill="1">
        <p:nvSpPr>
          <p:cNvPr id="38" name="Rectangle 55"/>
          <p:cNvSpPr>
            <a:spLocks noChangeArrowheads="1"/>
          </p:cNvSpPr>
          <p:nvPr/>
        </p:nvSpPr>
        <p:spPr bwMode="auto">
          <a:xfrm>
            <a:off x="2209800" y="52578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1/3</a:t>
            </a:r>
            <a:endParaRPr lang="en-US" sz="3600" dirty="0">
              <a:solidFill>
                <a:srgbClr val="FF6600"/>
              </a:solidFill>
            </a:endParaRPr>
          </a:p>
        </p:txBody>
      </p:sp>
      <p:sp useBgFill="1">
        <p:nvSpPr>
          <p:cNvPr id="39" name="Rectangle 55"/>
          <p:cNvSpPr>
            <a:spLocks noChangeArrowheads="1"/>
          </p:cNvSpPr>
          <p:nvPr/>
        </p:nvSpPr>
        <p:spPr bwMode="auto">
          <a:xfrm>
            <a:off x="2209800" y="58674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097959"/>
            <a:ext cx="1963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FF6600"/>
                </a:solidFill>
              </a:rPr>
              <a:t>5/24</a:t>
            </a:r>
            <a:endParaRPr lang="en-US" sz="4400" dirty="0">
              <a:solidFill>
                <a:srgbClr val="FF6600"/>
              </a:solidFill>
            </a:endParaRPr>
          </a:p>
        </p:txBody>
      </p:sp>
      <p:sp>
        <p:nvSpPr>
          <p:cNvPr id="42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3869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1/4</a:t>
            </a:r>
          </a:p>
        </p:txBody>
      </p:sp>
      <p:sp>
        <p:nvSpPr>
          <p:cNvPr id="43" name="Rectangle 47"/>
          <p:cNvSpPr>
            <a:spLocks noChangeAspect="1" noChangeArrowheads="1"/>
          </p:cNvSpPr>
          <p:nvPr/>
        </p:nvSpPr>
        <p:spPr bwMode="auto">
          <a:xfrm>
            <a:off x="5647125" y="1091624"/>
            <a:ext cx="82987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8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5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85" decel="100000"/>
                                        <p:tgtEl>
                                          <p:spTgt spid="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124200" y="1554163"/>
            <a:ext cx="3432468" cy="2027237"/>
            <a:chOff x="3124200" y="1554163"/>
            <a:chExt cx="3432468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24200" y="3001963"/>
              <a:ext cx="823913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1/2</a:t>
              </a: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410200" y="2895600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7/24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343400" y="1554163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5/24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38100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2 steps:</a:t>
            </a:r>
            <a:endParaRPr lang="en-US" sz="44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2667000" y="4343400"/>
            <a:ext cx="384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66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800" dirty="0" smtClean="0"/>
              <a:t>)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3175793" y="5029200"/>
          <a:ext cx="279241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6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793" y="5029200"/>
                        <a:ext cx="2792413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1259</Words>
  <Application>Microsoft Macintosh PowerPoint</Application>
  <PresentationFormat>On-screen Show (4:3)</PresentationFormat>
  <Paragraphs>344</Paragraphs>
  <Slides>22</Slides>
  <Notes>15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Blank Presentation</vt:lpstr>
      <vt:lpstr>Equation</vt:lpstr>
      <vt:lpstr>Stationary Distributions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Linear Algebra</vt:lpstr>
      <vt:lpstr>Linear Algebra</vt:lpstr>
      <vt:lpstr>Linear Algebra</vt:lpstr>
      <vt:lpstr>Linear Algebra</vt:lpstr>
      <vt:lpstr>Linear Algebra</vt:lpstr>
      <vt:lpstr>Distribution Over Nodes</vt:lpstr>
      <vt:lpstr>Stationary Distribution</vt:lpstr>
      <vt:lpstr>Finding Stationary Dist.</vt:lpstr>
      <vt:lpstr>Finding Stationary Dist.</vt:lpstr>
      <vt:lpstr>Linear Algebra</vt:lpstr>
      <vt:lpstr>Stationary Difficulties</vt:lpstr>
      <vt:lpstr>Questions on Stationary Dist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339</cp:revision>
  <cp:lastPrinted>2013-12-08T22:07:21Z</cp:lastPrinted>
  <dcterms:created xsi:type="dcterms:W3CDTF">2011-05-11T16:21:46Z</dcterms:created>
  <dcterms:modified xsi:type="dcterms:W3CDTF">2013-12-08T22:47:55Z</dcterms:modified>
</cp:coreProperties>
</file>