
<file path=[Content_Types].xml><?xml version="1.0" encoding="utf-8"?>
<Types xmlns="http://schemas.openxmlformats.org/package/2006/content-types"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9" r:id="rId3"/>
    <p:sldId id="277" r:id="rId4"/>
    <p:sldId id="278" r:id="rId5"/>
    <p:sldId id="293" r:id="rId6"/>
    <p:sldId id="294" r:id="rId7"/>
    <p:sldId id="292" r:id="rId8"/>
    <p:sldId id="295" r:id="rId9"/>
    <p:sldId id="279" r:id="rId10"/>
    <p:sldId id="280" r:id="rId11"/>
    <p:sldId id="281" r:id="rId12"/>
    <p:sldId id="282" r:id="rId13"/>
    <p:sldId id="296" r:id="rId14"/>
    <p:sldId id="297" r:id="rId15"/>
    <p:sldId id="298" r:id="rId16"/>
    <p:sldId id="290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clid Math Two" charset="2"/>
      <p:regular r:id="rId22"/>
      <p:bold r:id="rId23"/>
    </p:embeddedFont>
    <p:embeddedFont>
      <p:font typeface="msbm9"/>
      <p:regular r:id="rId24"/>
    </p:embeddedFont>
    <p:embeddedFont>
      <p:font typeface="Euclid Symbol" charset="2"/>
      <p:regular r:id="rId25"/>
      <p:bold r:id="rId26"/>
      <p:italic r:id="rId27"/>
      <p:boldItalic r:id="rId28"/>
    </p:embeddedFont>
    <p:embeddedFont>
      <p:font typeface="cmmi10"/>
      <p:regular r:id="rId29"/>
    </p:embeddedFont>
    <p:embeddedFont>
      <p:font typeface="cmsy10"/>
      <p:regular r:id="rId30"/>
    </p:embeddedFont>
    <p:embeddedFont>
      <p:font typeface="Euclid"/>
      <p:regular r:id="rId31"/>
      <p:bold r:id="rId32"/>
      <p:italic r:id="rId33"/>
      <p:boldItalic r:id="rId34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5" d="100"/>
          <a:sy n="175" d="100"/>
        </p:scale>
        <p:origin x="-1576" y="-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0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1.fntdata"/><Relationship Id="rId31" Type="http://schemas.openxmlformats.org/officeDocument/2006/relationships/font" Target="fonts/font12.fntdata"/><Relationship Id="rId32" Type="http://schemas.openxmlformats.org/officeDocument/2006/relationships/font" Target="fonts/font13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4.fntdata"/><Relationship Id="rId34" Type="http://schemas.openxmlformats.org/officeDocument/2006/relationships/font" Target="fonts/font15.fntdata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557963"/>
            <a:ext cx="1665288" cy="30003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z="1050" dirty="0" smtClean="0"/>
              <a:t>Copyright </a:t>
            </a:r>
            <a:r>
              <a:rPr lang="en-US" sz="1050" i="1" dirty="0" smtClean="0"/>
              <a:t>©</a:t>
            </a:r>
            <a:r>
              <a:rPr lang="en-US" sz="1050" dirty="0" smtClean="0"/>
              <a:t> Albert R. Meyer, 2009.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24150" y="6572250"/>
            <a:ext cx="3136900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2425" y="6515100"/>
            <a:ext cx="1230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383184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February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infinite sizes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" y="1693334"/>
            <a:ext cx="9094945" cy="4369704"/>
          </a:xfrm>
        </p:spPr>
        <p:txBody>
          <a:bodyPr/>
          <a:lstStyle/>
          <a:p>
            <a:r>
              <a:rPr lang="en-US" sz="4400" dirty="0" smtClean="0"/>
              <a:t>Are </a:t>
            </a:r>
            <a:r>
              <a:rPr lang="en-US" sz="4400" dirty="0" smtClean="0">
                <a:latin typeface="Comic Sans MS"/>
                <a:cs typeface="Comic Sans MS"/>
              </a:rPr>
              <a:t>infinite </a:t>
            </a:r>
            <a:r>
              <a:rPr lang="en-US" sz="4400" dirty="0" smtClean="0"/>
              <a:t>sets the “same size”?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/>
              <a:t>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/>
              <a:t>to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pow(A</a:t>
            </a:r>
            <a:r>
              <a:rPr lang="en-US" sz="4800" dirty="0" smtClean="0">
                <a:solidFill>
                  <a:srgbClr val="0000FF"/>
                </a:solidFill>
              </a:rPr>
              <a:t>), 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/>
              <a:t>even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for </a:t>
            </a:r>
            <a:r>
              <a:rPr lang="en-US" sz="4800" dirty="0" smtClean="0">
                <a:latin typeface="Comic Sans MS"/>
                <a:cs typeface="Comic Sans MS"/>
              </a:rPr>
              <a:t>infinite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630786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630787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630788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819" y="2135960"/>
          <a:ext cx="8256362" cy="1002558"/>
        </p:xfrm>
        <a:graphic>
          <a:graphicData uri="http://schemas.openxmlformats.org/presentationml/2006/ole">
            <p:oleObj spid="_x0000_s638978" name="Equation" r:id="rId3" imgW="1778000" imgH="215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565758" y="3918671"/>
          <a:ext cx="7192963" cy="1001712"/>
        </p:xfrm>
        <a:graphic>
          <a:graphicData uri="http://schemas.openxmlformats.org/presentationml/2006/ole">
            <p:oleObj spid="_x0000_s638979" name="Equation" r:id="rId4" imgW="15494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776788" y="1420813"/>
          <a:ext cx="3259137" cy="1658937"/>
        </p:xfrm>
        <a:graphic>
          <a:graphicData uri="http://schemas.openxmlformats.org/presentationml/2006/ole">
            <p:oleObj spid="_x0000_s508930" name="Equation" r:id="rId4" imgW="698400" imgH="355320" progId="Equation.DSMT4">
              <p:embed/>
            </p:oleObj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58775" y="1400175"/>
          <a:ext cx="4268788" cy="1220788"/>
        </p:xfrm>
        <a:graphic>
          <a:graphicData uri="http://schemas.openxmlformats.org/presentationml/2006/ole">
            <p:oleObj spid="_x0000_s508931" name="Equation" r:id="rId5" imgW="977760" imgH="27936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5763" y="3638550"/>
          <a:ext cx="4214812" cy="1220788"/>
        </p:xfrm>
        <a:graphic>
          <a:graphicData uri="http://schemas.openxmlformats.org/presentationml/2006/ole">
            <p:oleObj spid="_x0000_s508932" name="Equation" r:id="rId6" imgW="965160" imgH="27936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4100" y="3660775"/>
          <a:ext cx="2955925" cy="1655763"/>
        </p:xfrm>
        <a:graphic>
          <a:graphicData uri="http://schemas.openxmlformats.org/presentationml/2006/ole">
            <p:oleObj spid="_x0000_s508934" name="Equation" r:id="rId7" imgW="63468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046956" y="2947653"/>
          <a:ext cx="7050087" cy="1778000"/>
        </p:xfrm>
        <a:graphic>
          <a:graphicData uri="http://schemas.openxmlformats.org/presentationml/2006/ole">
            <p:oleObj spid="_x0000_s509954" name="Equation" r:id="rId4" imgW="151128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p:oleObj spid="_x0000_s509955" name="Equation" r:id="rId5" imgW="13842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p:oleObj spid="_x0000_s584706" name="Equation" r:id="rId4" imgW="1841400" imgH="2793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p:oleObj spid="_x0000_s584707" name="Equation" r:id="rId5" imgW="1600200" imgH="27936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p:oleObj spid="_x0000_s584708" name="Equation" r:id="rId6" imgW="1574640" imgH="27936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p:oleObj spid="_x0000_s608258" name="Equation" r:id="rId4" imgW="1790640" imgH="27936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Russell’s Paradox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73893" y="2027029"/>
            <a:ext cx="87962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So we deny that all well-defined collections of things are sets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463</Words>
  <Application>Microsoft Macintosh PowerPoint</Application>
  <PresentationFormat>On-screen Show (4:3)</PresentationFormat>
  <Paragraphs>80</Paragraphs>
  <Slides>16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1_Custom Design</vt:lpstr>
      <vt:lpstr>Equation</vt:lpstr>
      <vt:lpstr>Slide 1</vt:lpstr>
      <vt:lpstr>Axioms</vt:lpstr>
      <vt:lpstr>Sets &amp; Logical Formulas</vt:lpstr>
      <vt:lpstr>Slide 4</vt:lpstr>
      <vt:lpstr>Russell’s Paradox</vt:lpstr>
      <vt:lpstr>Disaster: Math is broken!</vt:lpstr>
      <vt:lpstr>...but paradox is buggy</vt:lpstr>
      <vt:lpstr>...but paradox is buggy</vt:lpstr>
      <vt:lpstr>Russell’s Paradox</vt:lpstr>
      <vt:lpstr>Zermelo-Frankel Set Theory</vt:lpstr>
      <vt:lpstr>Zermelo-Frankel Set Theory</vt:lpstr>
      <vt:lpstr>Zermelo-Frankel Set Theory</vt:lpstr>
      <vt:lpstr>infinite sizes</vt:lpstr>
      <vt:lpstr>no surjection from A to pow(A)</vt:lpstr>
      <vt:lpstr> {0,1}ω is uncountable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306</cp:revision>
  <dcterms:created xsi:type="dcterms:W3CDTF">2011-02-16T05:05:55Z</dcterms:created>
  <dcterms:modified xsi:type="dcterms:W3CDTF">2011-02-16T08:07:24Z</dcterms:modified>
</cp:coreProperties>
</file>