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44" r:id="rId3"/>
    <p:sldId id="290" r:id="rId4"/>
    <p:sldId id="316" r:id="rId5"/>
    <p:sldId id="319" r:id="rId6"/>
    <p:sldId id="320" r:id="rId7"/>
    <p:sldId id="321" r:id="rId8"/>
    <p:sldId id="322" r:id="rId9"/>
    <p:sldId id="297" r:id="rId10"/>
    <p:sldId id="347" r:id="rId11"/>
    <p:sldId id="346" r:id="rId12"/>
    <p:sldId id="323" r:id="rId13"/>
    <p:sldId id="324" r:id="rId14"/>
    <p:sldId id="325" r:id="rId15"/>
    <p:sldId id="326" r:id="rId16"/>
    <p:sldId id="329" r:id="rId17"/>
    <p:sldId id="348" r:id="rId18"/>
    <p:sldId id="349" r:id="rId19"/>
    <p:sldId id="333" r:id="rId20"/>
    <p:sldId id="350" r:id="rId21"/>
  </p:sldIdLst>
  <p:sldSz cx="9144000" cy="6858000" type="screen4x3"/>
  <p:notesSz cx="7315200" cy="9601200"/>
  <p:embeddedFontLst>
    <p:embeddedFont>
      <p:font typeface="Comic Sans MS"/>
      <p:regular r:id="rId24"/>
      <p:bold r:id="rId25"/>
    </p:embeddedFont>
    <p:embeddedFont>
      <p:font typeface="EUSM10"/>
      <p:regular r:id="rId26"/>
    </p:embeddedFont>
    <p:embeddedFont>
      <p:font typeface="EUFM10"/>
      <p:regular r:id="rId27"/>
    </p:embeddedFont>
    <p:embeddedFont>
      <p:font typeface="Helvetica"/>
      <p:regular r:id="rId28"/>
      <p:bold r:id="rId29"/>
      <p:italic r:id="rId30"/>
      <p:boldItalic r:id="rId31"/>
    </p:embeddedFont>
    <p:embeddedFont>
      <p:font typeface="CMSY10"/>
      <p:regular r:id="rId32"/>
    </p:embeddedFont>
    <p:embeddedFont>
      <p:font typeface="EURM10"/>
      <p:regular r:id="rId33"/>
    </p:embeddedFont>
    <p:embeddedFont>
      <p:font typeface="CMEX10"/>
      <p:regular r:id="rId34"/>
    </p:embeddedFont>
    <p:embeddedFont>
      <p:font typeface="EUEX10"/>
      <p:regular r:id="rId35"/>
    </p:embeddedFont>
    <p:embeddedFont>
      <p:font typeface="CMSS17"/>
      <p:regular r:id="rId36"/>
    </p:embeddedFont>
    <p:embeddedFont>
      <p:font typeface="Euclid Math Two" charset="2"/>
      <p:regular r:id="rId37"/>
      <p:bold r:id="rId38"/>
    </p:embeddedFont>
    <p:embeddedFont>
      <p:font typeface="Euclid Symbol" charset="2"/>
      <p:regular r:id="rId39"/>
      <p:bold r:id="rId40"/>
      <p:italic r:id="rId41"/>
      <p:boldItalic r:id="rId42"/>
    </p:embeddedFont>
    <p:embeddedFont>
      <p:font typeface="Mistral"/>
      <p:regular r:id="rId43"/>
    </p:embeddedFont>
    <p:embeddedFont>
      <p:font typeface="Mathematica7Mono"/>
      <p:regular r:id="rId44"/>
    </p:embeddedFont>
    <p:embeddedFont>
      <p:font typeface="cmmi10"/>
      <p:regular r:id="rId45"/>
    </p:embeddedFont>
  </p:embeddedFontLst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39" d="100"/>
          <a:sy n="139" d="100"/>
        </p:scale>
        <p:origin x="-760" y="-104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1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font" Target="fonts/font1.fntdata"/><Relationship Id="rId25" Type="http://schemas.openxmlformats.org/officeDocument/2006/relationships/font" Target="fonts/font2.fntdata"/><Relationship Id="rId26" Type="http://schemas.openxmlformats.org/officeDocument/2006/relationships/font" Target="fonts/font3.fntdata"/><Relationship Id="rId27" Type="http://schemas.openxmlformats.org/officeDocument/2006/relationships/font" Target="fonts/font4.fntdata"/><Relationship Id="rId28" Type="http://schemas.openxmlformats.org/officeDocument/2006/relationships/font" Target="fonts/font5.fntdata"/><Relationship Id="rId29" Type="http://schemas.openxmlformats.org/officeDocument/2006/relationships/font" Target="fonts/font6.fntdata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7.fntdata"/><Relationship Id="rId31" Type="http://schemas.openxmlformats.org/officeDocument/2006/relationships/font" Target="fonts/font8.fntdata"/><Relationship Id="rId32" Type="http://schemas.openxmlformats.org/officeDocument/2006/relationships/font" Target="fonts/font9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0.fntdata"/><Relationship Id="rId34" Type="http://schemas.openxmlformats.org/officeDocument/2006/relationships/font" Target="fonts/font11.fntdata"/><Relationship Id="rId35" Type="http://schemas.openxmlformats.org/officeDocument/2006/relationships/font" Target="fonts/font12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4.fntdata"/><Relationship Id="rId38" Type="http://schemas.openxmlformats.org/officeDocument/2006/relationships/font" Target="fonts/font15.fntdata"/><Relationship Id="rId39" Type="http://schemas.openxmlformats.org/officeDocument/2006/relationships/font" Target="fonts/font16.fntdata"/><Relationship Id="rId40" Type="http://schemas.openxmlformats.org/officeDocument/2006/relationships/font" Target="fonts/font17.fntdata"/><Relationship Id="rId41" Type="http://schemas.openxmlformats.org/officeDocument/2006/relationships/font" Target="fonts/font18.fntdata"/><Relationship Id="rId42" Type="http://schemas.openxmlformats.org/officeDocument/2006/relationships/font" Target="fonts/font19.fntdata"/><Relationship Id="rId43" Type="http://schemas.openxmlformats.org/officeDocument/2006/relationships/font" Target="fonts/font20.fntdata"/><Relationship Id="rId44" Type="http://schemas.openxmlformats.org/officeDocument/2006/relationships/font" Target="fonts/font21.fntdata"/><Relationship Id="rId45" Type="http://schemas.openxmlformats.org/officeDocument/2006/relationships/font" Target="fonts/font22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4" Type="http://schemas.openxmlformats.org/officeDocument/2006/relationships/slide" Target="slides/slide15.xml"/><Relationship Id="rId1" Type="http://schemas.openxmlformats.org/officeDocument/2006/relationships/slide" Target="slides/slide12.xml"/><Relationship Id="rId2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 February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</a:t>
            </a:r>
            <a:r>
              <a:rPr lang="en-US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1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…  }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     2, 3,    , 5 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55298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55299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55300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countably</a:t>
            </a:r>
            <a:r>
              <a:rPr lang="en-US" dirty="0" smtClean="0"/>
              <a:t> many finite ASCII</a:t>
            </a:r>
          </a:p>
          <a:p>
            <a:r>
              <a:rPr lang="en-US" dirty="0" smtClean="0"/>
              <a:t>strings (program texts), so only</a:t>
            </a:r>
          </a:p>
          <a:p>
            <a:r>
              <a:rPr lang="en-US" dirty="0" err="1" smtClean="0"/>
              <a:t>countably</a:t>
            </a:r>
            <a:r>
              <a:rPr lang="en-US" dirty="0" smtClean="0"/>
              <a:t> many computable </a:t>
            </a:r>
          </a:p>
          <a:p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So must be </a:t>
            </a: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 # of </a:t>
            </a:r>
            <a:r>
              <a:rPr lang="en-US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strings.</a:t>
            </a:r>
            <a:endParaRPr lang="en-US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39092" y="1563567"/>
          <a:ext cx="4256087" cy="820738"/>
        </p:xfrm>
        <a:graphic>
          <a:graphicData uri="http://schemas.openxmlformats.org/presentationml/2006/ole">
            <p:oleObj spid="_x0000_s16386" name="Equation" r:id="rId4" imgW="1054100" imgH="203200" progId="Equation.DSMT4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751263" y="1539875"/>
          <a:ext cx="4667250" cy="820738"/>
        </p:xfrm>
        <a:graphic>
          <a:graphicData uri="http://schemas.openxmlformats.org/presentationml/2006/ole">
            <p:oleObj spid="_x0000_s16387" name="Equation" r:id="rId5" imgW="1155700" imgH="203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proof: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≥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≥|B|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604600" y="1654602"/>
          <a:ext cx="3384550" cy="820738"/>
        </p:xfrm>
        <a:graphic>
          <a:graphicData uri="http://schemas.openxmlformats.org/presentationml/2006/ole">
            <p:oleObj spid="_x0000_s18434" name="Equation" r:id="rId4" imgW="838200" imgH="2032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27425"/>
          <a:ext cx="3895725" cy="820738"/>
        </p:xfrm>
        <a:graphic>
          <a:graphicData uri="http://schemas.openxmlformats.org/presentationml/2006/ole">
            <p:oleObj spid="_x0000_s18435" name="Equation" r:id="rId5" imgW="9652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proof: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764</Words>
  <Application>Microsoft Macintosh PowerPoint</Application>
  <PresentationFormat>On-screen Show (4:3)</PresentationFormat>
  <Paragraphs>126</Paragraphs>
  <Slides>20</Slides>
  <Notes>18</Notes>
  <HiddenSlides>6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MathType 6.0 Equation</vt:lpstr>
      <vt:lpstr>Slide 1</vt:lpstr>
      <vt:lpstr>surjective &amp; function</vt:lpstr>
      <vt:lpstr>Mapping Rule (surj)</vt:lpstr>
      <vt:lpstr>Mapping Rule archery</vt:lpstr>
      <vt:lpstr>injection archery </vt:lpstr>
      <vt:lpstr>Mapping Rule (inj)</vt:lpstr>
      <vt:lpstr>Mapping Rule archery</vt:lpstr>
      <vt:lpstr>bijection archery</vt:lpstr>
      <vt:lpstr>Mapping Rule (bij)</vt:lpstr>
      <vt:lpstr>Same Size Infinite Sets?</vt:lpstr>
      <vt:lpstr>Same Size Infinite Sets?</vt:lpstr>
      <vt:lpstr>size of the power set</vt:lpstr>
      <vt:lpstr> pow(A) bijection to bit-strings</vt:lpstr>
      <vt:lpstr> pow(A) bijection to bin-strings</vt:lpstr>
      <vt:lpstr> pow(N) bijection to 1 bit-strings</vt:lpstr>
      <vt:lpstr>infinite sizes</vt:lpstr>
      <vt:lpstr>no surjection from A to pow(A)</vt:lpstr>
      <vt:lpstr> {0,1}ω is uncountable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330</cp:revision>
  <cp:lastPrinted>2011-02-16T05:53:57Z</cp:lastPrinted>
  <dcterms:created xsi:type="dcterms:W3CDTF">2011-02-16T05:04:24Z</dcterms:created>
  <dcterms:modified xsi:type="dcterms:W3CDTF">2011-02-16T05:55:37Z</dcterms:modified>
</cp:coreProperties>
</file>