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theme/theme3.xml" ContentType="application/vnd.openxmlformats-officedocument.theme+xml"/>
  <Default Extension="png" ContentType="image/png"/>
  <Override PartName="/ppt/slideLayouts/slideLayout2.xml" ContentType="application/vnd.openxmlformats-officedocument.presentationml.slideLayout+xml"/>
  <Default Extension="fntdata" ContentType="application/x-fontdata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slides/slide20.xml" ContentType="application/vnd.openxmlformats-officedocument.presentationml.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autoCompressPictures="0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469" r:id="rId2"/>
    <p:sldId id="478" r:id="rId3"/>
    <p:sldId id="472" r:id="rId4"/>
    <p:sldId id="448" r:id="rId5"/>
    <p:sldId id="473" r:id="rId6"/>
    <p:sldId id="443" r:id="rId7"/>
    <p:sldId id="474" r:id="rId8"/>
    <p:sldId id="471" r:id="rId9"/>
    <p:sldId id="449" r:id="rId10"/>
    <p:sldId id="450" r:id="rId11"/>
    <p:sldId id="451" r:id="rId12"/>
    <p:sldId id="452" r:id="rId13"/>
    <p:sldId id="459" r:id="rId14"/>
    <p:sldId id="460" r:id="rId15"/>
    <p:sldId id="453" r:id="rId16"/>
    <p:sldId id="456" r:id="rId17"/>
    <p:sldId id="462" r:id="rId18"/>
    <p:sldId id="476" r:id="rId19"/>
    <p:sldId id="477" r:id="rId20"/>
    <p:sldId id="479" r:id="rId21"/>
    <p:sldId id="461" r:id="rId22"/>
    <p:sldId id="457" r:id="rId23"/>
  </p:sldIdLst>
  <p:sldSz cx="9144000" cy="6858000" type="screen4x3"/>
  <p:notesSz cx="7315200" cy="9601200"/>
  <p:embeddedFontLst>
    <p:embeddedFont>
      <p:font typeface="cmsy10"/>
      <p:regular r:id="rId26"/>
    </p:embeddedFont>
    <p:embeddedFont>
      <p:font typeface="Euclid"/>
      <p:regular r:id="rId27"/>
      <p:bold r:id="rId28"/>
      <p:italic r:id="rId29"/>
      <p:boldItalic r:id="rId30"/>
    </p:embeddedFont>
    <p:embeddedFont>
      <p:font typeface="MT Extra" charset="2"/>
      <p:regular r:id="rId31"/>
    </p:embeddedFont>
  </p:embeddedFontLst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008000"/>
    <a:srgbClr val="FF00FF"/>
    <a:srgbClr val="FFFF00"/>
    <a:srgbClr val="80C0FF"/>
    <a:srgbClr val="EC4408"/>
    <a:srgbClr val="3C34DA"/>
    <a:srgbClr val="544DD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22495" autoAdjust="0"/>
    <p:restoredTop sz="88514" autoAdjust="0"/>
  </p:normalViewPr>
  <p:slideViewPr>
    <p:cSldViewPr snapToGrid="0" showGuides="1">
      <p:cViewPr>
        <p:scale>
          <a:sx n="100" d="100"/>
          <a:sy n="100" d="100"/>
        </p:scale>
        <p:origin x="-1880" y="-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font" Target="fonts/font1.fntdata"/><Relationship Id="rId27" Type="http://schemas.openxmlformats.org/officeDocument/2006/relationships/font" Target="fonts/font2.fntdata"/><Relationship Id="rId28" Type="http://schemas.openxmlformats.org/officeDocument/2006/relationships/font" Target="fonts/font3.fntdata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5.fntdata"/><Relationship Id="rId31" Type="http://schemas.openxmlformats.org/officeDocument/2006/relationships/font" Target="fonts/font6.fntdata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0011ED8-B5B3-FD46-8DB1-AE6E5DD321DA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mic Sans MS"/>
              </a:defRPr>
            </a:lvl1pPr>
          </a:lstStyle>
          <a:p>
            <a:fld id="{4D94C9FE-6B50-4A4C-B8D3-82A621DA56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FD7A05AA-DD56-6A48-BFA6-D1454C17C9AC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840A28A1-7B34-404A-B11A-F5273E5D91EF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6CA8C91E-7771-004A-9F53-356145A5A9A8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D451A381-D1A1-054A-A16F-B1ADD7F70F86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304800"/>
            <a:ext cx="585470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37500" y="6464300"/>
            <a:ext cx="1130300" cy="3048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9C445588-1EBD-1342-B130-50F06E2A516E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DF02F0B3-4618-044D-BEC5-1E0E6256584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00C20156-AF6F-C04C-BAE6-CC930A456E1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3349A93F-19D4-A443-B136-D5AD9289D516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ADD1F41F-2D35-EE41-8A35-35F83B54E100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4EBDE97E-2C32-1E48-9EA8-78E90DDA291C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60FCDF3E-E5C2-9C49-9752-AB3B00F4692B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3A1F064E-3C73-F94F-A71A-58AAB9F3CC84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018845F1-9F39-9E42-B428-0091D5FB1261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4800" y="304800"/>
            <a:ext cx="58547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464300"/>
            <a:ext cx="113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r>
              <a:rPr lang="en-US" dirty="0" smtClean="0">
                <a:latin typeface="Comic Sans MS"/>
              </a:rPr>
              <a:t>L14-3</a:t>
            </a:r>
            <a:r>
              <a:rPr lang="en-US" sz="1400" dirty="0" smtClean="0">
                <a:latin typeface="Comic Sans MS"/>
              </a:rPr>
              <a:t>.</a:t>
            </a:r>
            <a:fld id="{E765CCCC-4C7F-7E4B-ACAD-37B1F1B2B398}" type="slidenum">
              <a:rPr lang="en-US" sz="1400" smtClean="0">
                <a:latin typeface="Comic Sans MS"/>
              </a:rPr>
              <a:pPr/>
              <a:t>‹#›</a:t>
            </a:fld>
            <a:endParaRPr lang="en-US" sz="1400" dirty="0">
              <a:latin typeface="Comic Sans MS"/>
            </a:endParaRPr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12302" name="Rectangle 14"/>
          <p:cNvSpPr>
            <a:spLocks noChangeArrowheads="1"/>
          </p:cNvSpPr>
          <p:nvPr userDrawn="1"/>
        </p:nvSpPr>
        <p:spPr bwMode="auto">
          <a:xfrm>
            <a:off x="3606800" y="6589713"/>
            <a:ext cx="1294683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mic Sans MS"/>
              </a:rPr>
              <a:t>December 6, 2002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 userDrawn="1"/>
        </p:nvSpPr>
        <p:spPr bwMode="auto">
          <a:xfrm>
            <a:off x="219075" y="6577013"/>
            <a:ext cx="342598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mic Sans MS"/>
              </a:rPr>
              <a:t>Copyright </a:t>
            </a:r>
            <a:r>
              <a:rPr lang="en-US" sz="1000" i="1" dirty="0">
                <a:latin typeface="Comic Sans MS"/>
              </a:rPr>
              <a:t>©</a:t>
            </a:r>
            <a:r>
              <a:rPr lang="en-US" sz="1000" dirty="0">
                <a:latin typeface="Comic Sans MS"/>
              </a:rPr>
              <a:t> Albert Meyer, 2002.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44B40180-C848-BB40-9E9B-41492465A42C}" type="slidenum">
              <a:rPr lang="en-US" sz="1400">
                <a:latin typeface="Comic Sans MS"/>
              </a:rPr>
              <a:pPr/>
              <a:t>1</a:t>
            </a:fld>
            <a:endParaRPr lang="en-US" sz="1400" dirty="0">
              <a:latin typeface="Comic Sans MS"/>
            </a:endParaRPr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510644" y="381000"/>
            <a:ext cx="6457676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</a:rPr>
              <a:t>6.042J/18.062J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609600" y="1955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omic Sans MS"/>
              </a:rPr>
              <a:t>Avoiding Large Deviations</a:t>
            </a:r>
            <a:br>
              <a:rPr lang="en-US" sz="6000" dirty="0">
                <a:solidFill>
                  <a:schemeClr val="tx2"/>
                </a:solidFill>
                <a:latin typeface="Comic Sans MS"/>
              </a:rPr>
            </a:br>
            <a:r>
              <a:rPr lang="en-US" sz="6000" dirty="0">
                <a:solidFill>
                  <a:schemeClr val="tx2"/>
                </a:solidFill>
                <a:latin typeface="Comic Sans MS"/>
              </a:rPr>
              <a:t>(</a:t>
            </a:r>
            <a:r>
              <a:rPr lang="en-US" sz="6000" dirty="0" err="1">
                <a:solidFill>
                  <a:schemeClr val="tx2"/>
                </a:solidFill>
                <a:latin typeface="Comic Sans MS"/>
              </a:rPr>
              <a:t>Chernoff</a:t>
            </a:r>
            <a:r>
              <a:rPr lang="en-US" sz="6000" dirty="0">
                <a:solidFill>
                  <a:schemeClr val="tx2"/>
                </a:solidFill>
                <a:latin typeface="Comic Sans MS"/>
              </a:rPr>
              <a:t> Bound)</a:t>
            </a:r>
            <a:endParaRPr lang="en-US" sz="1200" dirty="0">
              <a:solidFill>
                <a:schemeClr val="tx2"/>
              </a:solidFill>
              <a:latin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4CAF0575-10D0-BB4D-80BA-4A1BA253FC6A}" type="slidenum">
              <a:rPr lang="en-US" sz="1400">
                <a:latin typeface="Comic Sans MS"/>
              </a:rPr>
              <a:pPr/>
              <a:t>10</a:t>
            </a:fld>
            <a:endParaRPr lang="en-US" sz="1400" dirty="0">
              <a:latin typeface="Comic Sans MS"/>
            </a:endParaRPr>
          </a:p>
        </p:txBody>
      </p:sp>
      <p:sp>
        <p:nvSpPr>
          <p:cNvPr id="37479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Chernoff  Bound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800" dirty="0"/>
              <a:t>      </a:t>
            </a:r>
            <a:r>
              <a:rPr lang="en-US" sz="4800" dirty="0">
                <a:solidFill>
                  <a:srgbClr val="3C34DA"/>
                </a:solidFill>
              </a:rPr>
              <a:t> </a:t>
            </a:r>
            <a:endParaRPr lang="en-US" sz="4800" dirty="0">
              <a:ea typeface="Comic Sans MS"/>
              <a:cs typeface="Comic Sans MS"/>
            </a:endParaRP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431800" y="1377950"/>
            <a:ext cx="84836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4800" dirty="0">
                <a:latin typeface="Comic Sans MS"/>
                <a:ea typeface="Comic Sans MS"/>
                <a:cs typeface="Comic Sans MS"/>
                <a:sym typeface="Symbol" charset="2"/>
              </a:rPr>
              <a:t>Let </a:t>
            </a:r>
            <a:r>
              <a:rPr lang="en-US" sz="4800" dirty="0" err="1">
                <a:latin typeface="Comic Sans MS"/>
                <a:ea typeface="Comic Sans MS"/>
                <a:cs typeface="Comic Sans MS"/>
                <a:sym typeface="Symbol" charset="2"/>
              </a:rPr>
              <a:t>(</a:t>
            </a:r>
            <a:r>
              <a:rPr lang="en-US" sz="4800" i="1" dirty="0" err="1">
                <a:latin typeface="Comic Sans MS"/>
                <a:ea typeface="Comic Sans MS"/>
                <a:cs typeface="Comic Sans MS"/>
                <a:sym typeface="Symbol" charset="2"/>
              </a:rPr>
              <a:t>c</a:t>
            </a:r>
            <a:r>
              <a:rPr lang="en-US" sz="4800" dirty="0">
                <a:latin typeface="Comic Sans MS"/>
                <a:ea typeface="Comic Sans MS"/>
                <a:cs typeface="Comic Sans MS"/>
                <a:sym typeface="Symbol" charset="2"/>
              </a:rPr>
              <a:t>) </a:t>
            </a:r>
            <a:r>
              <a:rPr lang="en-US" sz="4800" b="1" dirty="0">
                <a:latin typeface="Euclid Symbol" charset="2"/>
                <a:ea typeface="Comic Sans MS"/>
                <a:cs typeface="Comic Sans MS"/>
                <a:sym typeface="Symbol" charset="2"/>
              </a:rPr>
              <a:t>::=</a:t>
            </a:r>
            <a:r>
              <a:rPr lang="en-US" sz="4800" dirty="0">
                <a:latin typeface="Comic Sans MS"/>
                <a:ea typeface="Comic Sans MS"/>
                <a:cs typeface="Comic Sans MS"/>
                <a:sym typeface="Symbol" charset="2"/>
              </a:rPr>
              <a:t> </a:t>
            </a:r>
            <a:r>
              <a:rPr lang="en-US" sz="4800" i="1" dirty="0" err="1">
                <a:latin typeface="Comic Sans MS"/>
                <a:ea typeface="Comic Sans MS"/>
                <a:cs typeface="Comic Sans MS"/>
              </a:rPr>
              <a:t>c</a:t>
            </a:r>
            <a:r>
              <a:rPr lang="en-US" sz="4800" dirty="0">
                <a:latin typeface="Comic Sans MS"/>
                <a:ea typeface="Comic Sans MS"/>
                <a:cs typeface="Comic Sans MS"/>
              </a:rPr>
              <a:t> log </a:t>
            </a:r>
            <a:r>
              <a:rPr lang="en-US" sz="4800" i="1" dirty="0" err="1">
                <a:latin typeface="Comic Sans MS"/>
                <a:ea typeface="Comic Sans MS"/>
                <a:cs typeface="Comic Sans MS"/>
              </a:rPr>
              <a:t>c</a:t>
            </a:r>
            <a:r>
              <a:rPr lang="en-US" sz="4800" dirty="0">
                <a:latin typeface="Comic Sans MS"/>
                <a:ea typeface="Comic Sans MS"/>
                <a:cs typeface="Comic Sans MS"/>
              </a:rPr>
              <a:t> –</a:t>
            </a:r>
            <a:r>
              <a:rPr lang="en-US" sz="4800" i="1" dirty="0">
                <a:latin typeface="Comic Sans MS"/>
                <a:ea typeface="Comic Sans MS"/>
                <a:cs typeface="Comic Sans MS"/>
              </a:rPr>
              <a:t> </a:t>
            </a:r>
            <a:r>
              <a:rPr lang="en-US" sz="4800" i="1" dirty="0" err="1">
                <a:latin typeface="Comic Sans MS"/>
                <a:ea typeface="Comic Sans MS"/>
                <a:cs typeface="Comic Sans MS"/>
              </a:rPr>
              <a:t>c</a:t>
            </a:r>
            <a:r>
              <a:rPr lang="en-US" sz="4800" dirty="0">
                <a:latin typeface="Comic Sans MS"/>
                <a:ea typeface="Comic Sans MS"/>
                <a:cs typeface="Comic Sans MS"/>
              </a:rPr>
              <a:t> + 1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5400" dirty="0" err="1">
                <a:latin typeface="Comic Sans MS"/>
              </a:rPr>
              <a:t>Pr{</a:t>
            </a:r>
            <a:r>
              <a:rPr lang="en-US" sz="5400" i="1" dirty="0" err="1">
                <a:solidFill>
                  <a:srgbClr val="3C34DA"/>
                </a:solidFill>
                <a:latin typeface="Comic Sans MS"/>
              </a:rPr>
              <a:t>R</a:t>
            </a:r>
            <a:r>
              <a:rPr lang="en-US" sz="5400" dirty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Euclid Symbol" charset="2"/>
              </a:rPr>
              <a:t>¸</a:t>
            </a:r>
            <a:r>
              <a:rPr lang="en-US" sz="5400" i="1" dirty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5400" i="1" dirty="0" err="1">
                <a:solidFill>
                  <a:schemeClr val="accent2"/>
                </a:solidFill>
                <a:latin typeface="Comic Sans MS"/>
              </a:rPr>
              <a:t>c</a:t>
            </a:r>
            <a:r>
              <a:rPr lang="en-US" sz="540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</a:rPr>
              <a:t>µ</a:t>
            </a:r>
            <a:r>
              <a:rPr lang="en-US" sz="5400" dirty="0">
                <a:latin typeface="Comic Sans MS"/>
                <a:ea typeface="Comic Sans MS"/>
                <a:cs typeface="Comic Sans MS"/>
              </a:rPr>
              <a:t>} ≤  </a:t>
            </a:r>
            <a:r>
              <a:rPr lang="en-US" sz="7200" dirty="0" err="1">
                <a:latin typeface="Comic Sans MS"/>
              </a:rPr>
              <a:t>e</a:t>
            </a:r>
            <a:r>
              <a:rPr lang="en-US" sz="7200" baseline="30000" dirty="0">
                <a:latin typeface="Comic Sans MS"/>
                <a:ea typeface="Comic Sans MS"/>
                <a:cs typeface="Comic Sans MS"/>
              </a:rPr>
              <a:t>−</a:t>
            </a:r>
            <a:r>
              <a:rPr lang="el-GR" sz="7200" baseline="30000" dirty="0">
                <a:latin typeface="Comic Sans MS"/>
                <a:ea typeface="Comic Sans MS"/>
                <a:cs typeface="Comic Sans MS"/>
              </a:rPr>
              <a:t>β</a:t>
            </a:r>
            <a:r>
              <a:rPr lang="en-US" sz="7200" baseline="30000" dirty="0">
                <a:latin typeface="Comic Sans MS"/>
                <a:ea typeface="Comic Sans MS"/>
                <a:cs typeface="Comic Sans MS"/>
              </a:rPr>
              <a:t>(</a:t>
            </a:r>
            <a:r>
              <a:rPr lang="en-US" sz="7200" i="1" baseline="30000" dirty="0" err="1">
                <a:latin typeface="Comic Sans MS"/>
                <a:ea typeface="Comic Sans MS"/>
                <a:cs typeface="Comic Sans MS"/>
              </a:rPr>
              <a:t>c</a:t>
            </a:r>
            <a:r>
              <a:rPr lang="en-US" sz="7200" baseline="30000" dirty="0">
                <a:latin typeface="Comic Sans MS"/>
                <a:ea typeface="Comic Sans MS"/>
                <a:cs typeface="Comic Sans MS"/>
              </a:rPr>
              <a:t>)</a:t>
            </a:r>
            <a:r>
              <a:rPr lang="en-US" sz="7200" baseline="30000" dirty="0">
                <a:solidFill>
                  <a:srgbClr val="3C34DA"/>
                </a:solidFill>
                <a:latin typeface="Comic Sans MS"/>
                <a:ea typeface="Comic Sans MS"/>
                <a:cs typeface="Comic Sans MS"/>
              </a:rPr>
              <a:t>µ</a:t>
            </a:r>
          </a:p>
          <a:p>
            <a:pPr marL="342900" indent="-342900" algn="ctr">
              <a:spcBef>
                <a:spcPct val="20000"/>
              </a:spcBef>
            </a:pPr>
            <a:endParaRPr lang="en-US" sz="5400" dirty="0">
              <a:latin typeface="Comic Sans MS"/>
              <a:ea typeface="Comic Sans MS"/>
              <a:cs typeface="Comic Sans MS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4800" dirty="0">
                <a:latin typeface="Comic Sans MS"/>
                <a:ea typeface="Comic Sans MS"/>
                <a:cs typeface="Comic Sans MS"/>
              </a:rPr>
              <a:t>only when </a:t>
            </a:r>
            <a:r>
              <a:rPr lang="en-US" sz="4800" dirty="0">
                <a:solidFill>
                  <a:srgbClr val="3C34DA"/>
                </a:solidFill>
                <a:latin typeface="Comic Sans MS"/>
                <a:ea typeface="Comic Sans MS"/>
                <a:cs typeface="Comic Sans MS"/>
              </a:rPr>
              <a:t>µ</a:t>
            </a:r>
            <a:r>
              <a:rPr lang="en-US" sz="4800" dirty="0">
                <a:latin typeface="Comic Sans MS"/>
                <a:ea typeface="Comic Sans MS"/>
                <a:cs typeface="Comic Sans MS"/>
              </a:rPr>
              <a:t> is </a:t>
            </a:r>
            <a:r>
              <a:rPr lang="en-US" sz="4800" dirty="0">
                <a:solidFill>
                  <a:srgbClr val="EC4408"/>
                </a:solidFill>
                <a:latin typeface="Comic Sans MS"/>
                <a:ea typeface="Comic Sans MS"/>
                <a:cs typeface="Comic Sans MS"/>
              </a:rPr>
              <a:t>large</a:t>
            </a:r>
            <a:r>
              <a:rPr lang="en-US" sz="4800" dirty="0">
                <a:latin typeface="Comic Sans MS"/>
                <a:ea typeface="Comic Sans MS"/>
                <a:cs typeface="Comic Sans MS"/>
              </a:rPr>
              <a:t>.</a:t>
            </a:r>
            <a:endParaRPr lang="en-US" sz="4400" dirty="0">
              <a:latin typeface="Comic Sans MS"/>
              <a:ea typeface="Comic Sans MS"/>
              <a:cs typeface="Comic Sans MS"/>
            </a:endParaRPr>
          </a:p>
        </p:txBody>
      </p:sp>
      <p:graphicFrame>
        <p:nvGraphicFramePr>
          <p:cNvPr id="374792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265738" y="2835275"/>
          <a:ext cx="2128837" cy="1392238"/>
        </p:xfrm>
        <a:graphic>
          <a:graphicData uri="http://schemas.openxmlformats.org/presentationml/2006/ole">
            <p:oleObj spid="_x0000_s374792" name="Equation" r:id="rId3" imgW="6602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685ED2A4-7B63-AE4C-9BD0-ADD5FA3DE018}" type="slidenum">
              <a:rPr lang="en-US" sz="1400">
                <a:latin typeface="Comic Sans MS"/>
              </a:rPr>
              <a:pPr/>
              <a:t>11</a:t>
            </a:fld>
            <a:endParaRPr lang="en-US" sz="1400" dirty="0">
              <a:latin typeface="Comic Sans MS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563563" y="1471910"/>
            <a:ext cx="8364537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omic Sans MS"/>
              </a:rPr>
              <a:t>Dependence on</a:t>
            </a:r>
            <a:r>
              <a:rPr lang="en-US" sz="4400" i="1" dirty="0">
                <a:latin typeface="Comic Sans MS"/>
              </a:rPr>
              <a:t> </a:t>
            </a:r>
            <a:r>
              <a:rPr lang="en-US" sz="4400" dirty="0" err="1">
                <a:solidFill>
                  <a:schemeClr val="accent2"/>
                </a:solidFill>
                <a:latin typeface="Comic Sans MS"/>
              </a:rPr>
              <a:t>c</a:t>
            </a:r>
            <a:r>
              <a:rPr lang="en-US" sz="4400" dirty="0">
                <a:latin typeface="Comic Sans MS"/>
              </a:rPr>
              <a:t>?</a:t>
            </a:r>
          </a:p>
          <a:p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c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=1:   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  </a:t>
            </a:r>
            <a:r>
              <a:rPr lang="el-GR" sz="4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c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) = 0</a:t>
            </a:r>
            <a:r>
              <a:rPr lang="en-US" sz="4000" dirty="0">
                <a:latin typeface="Comic Sans MS"/>
              </a:rPr>
              <a:t>         </a:t>
            </a:r>
            <a:r>
              <a:rPr lang="en-US" sz="4000" dirty="0" smtClean="0">
                <a:latin typeface="Comic Sans MS"/>
              </a:rPr>
              <a:t> (</a:t>
            </a:r>
            <a:r>
              <a:rPr lang="en-US" sz="4000" dirty="0">
                <a:latin typeface="Comic Sans MS"/>
              </a:rPr>
              <a:t>useless)</a:t>
            </a:r>
            <a:endParaRPr lang="el-GR" sz="4000" dirty="0">
              <a:latin typeface="Comic Sans MS"/>
            </a:endParaRPr>
          </a:p>
          <a:p>
            <a:r>
              <a:rPr lang="en-US" sz="4400" dirty="0" err="1">
                <a:latin typeface="Comic Sans MS"/>
              </a:rPr>
              <a:t>c</a:t>
            </a:r>
            <a:r>
              <a:rPr lang="en-US" sz="4400" dirty="0">
                <a:latin typeface="Comic Sans MS"/>
              </a:rPr>
              <a:t> large: </a:t>
            </a:r>
            <a:r>
              <a:rPr lang="en-US" sz="4400" dirty="0" smtClean="0">
                <a:latin typeface="Comic Sans MS"/>
              </a:rPr>
              <a:t> </a:t>
            </a:r>
            <a:r>
              <a:rPr lang="el-GR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≈ 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log 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/>
                <a:ea typeface="Comic Sans MS"/>
                <a:cs typeface="Comic Sans MS"/>
              </a:rPr>
              <a:t>LARGE</a:t>
            </a:r>
          </a:p>
          <a:p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=</a:t>
            </a:r>
            <a:r>
              <a:rPr lang="en-US" sz="4400" dirty="0" err="1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:     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=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1</a:t>
            </a:r>
            <a:endParaRPr lang="en-US" sz="4000" dirty="0" smtClean="0">
              <a:latin typeface="Comic Sans MS"/>
            </a:endParaRPr>
          </a:p>
          <a:p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=(1+</a:t>
            </a:r>
            <a:r>
              <a:rPr lang="el-GR" sz="4400" b="1" dirty="0">
                <a:solidFill>
                  <a:srgbClr val="0000E5"/>
                </a:solidFill>
                <a:latin typeface="Euclid Symbol" charset="2"/>
                <a:ea typeface="Comic Sans MS"/>
                <a:cs typeface="Euclid Symbol" charset="2"/>
              </a:rPr>
              <a:t>ε</a:t>
            </a:r>
            <a:r>
              <a:rPr lang="en-US" sz="4400" dirty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):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n-US" sz="4400" dirty="0" err="1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 =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sym typeface="Symbol" charset="2"/>
              </a:rPr>
              <a:t>O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</a:rPr>
              <a:t>(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ea typeface="Comic Sans MS"/>
                <a:cs typeface="Euclid Symbol" charset="2"/>
              </a:rPr>
              <a:t>ε</a:t>
            </a:r>
            <a:r>
              <a:rPr lang="en-US" sz="4400" baseline="30000" dirty="0" smtClean="0">
                <a:solidFill>
                  <a:srgbClr val="0000E5"/>
                </a:solidFill>
                <a:latin typeface="Comic Sans MS"/>
              </a:rPr>
              <a:t>2</a:t>
            </a:r>
            <a:r>
              <a:rPr lang="en-US" sz="4400" dirty="0">
                <a:solidFill>
                  <a:srgbClr val="0000E5"/>
                </a:solidFill>
                <a:latin typeface="Comic Sans MS"/>
              </a:rPr>
              <a:t>)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976563" y="977900"/>
            <a:ext cx="47148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endParaRPr lang="en-US" sz="5400" baseline="30000" dirty="0">
              <a:latin typeface="Comic Sans M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Pr[</a:t>
            </a:r>
            <a:r>
              <a:rPr lang="en-US" dirty="0" err="1" smtClean="0">
                <a:solidFill>
                  <a:srgbClr val="3C34DA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dirty="0" smtClean="0">
                <a:ea typeface="Comic Sans MS"/>
                <a:cs typeface="Comic Sans MS"/>
              </a:rPr>
              <a:t>]   </a:t>
            </a:r>
            <a:r>
              <a:rPr lang="en-US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dirty="0" smtClean="0">
                <a:solidFill>
                  <a:srgbClr val="008000"/>
                </a:solidFill>
                <a:ea typeface="Comic Sans MS"/>
                <a:cs typeface="Comic Sans MS"/>
              </a:rPr>
              <a:t> </a:t>
            </a:r>
            <a:endParaRPr lang="en-US" dirty="0"/>
          </a:p>
        </p:txBody>
      </p:sp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4946650" y="280988"/>
          <a:ext cx="1809750" cy="928334"/>
        </p:xfrm>
        <a:graphic>
          <a:graphicData uri="http://schemas.openxmlformats.org/presentationml/2006/ole">
            <p:oleObj spid="_x0000_s375817" name="Equation" r:id="rId3" imgW="495300" imgH="25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3C88A4B5-F80C-0F41-975D-86C3663D538F}" type="slidenum">
              <a:rPr lang="en-US" sz="1400">
                <a:latin typeface="Comic Sans MS"/>
              </a:rPr>
              <a:pPr/>
              <a:t>12</a:t>
            </a:fld>
            <a:endParaRPr lang="en-US" sz="1400" dirty="0">
              <a:latin typeface="Comic Sans MS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841500"/>
            <a:ext cx="7772400" cy="33401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5400"/>
              <a:t>Example:</a:t>
            </a:r>
            <a:r>
              <a:rPr lang="en-US" sz="5400">
                <a:solidFill>
                  <a:srgbClr val="008000"/>
                </a:solidFill>
              </a:rPr>
              <a:t> Pick 4</a:t>
            </a:r>
          </a:p>
          <a:p>
            <a:pPr>
              <a:buFontTx/>
              <a:buNone/>
            </a:pPr>
            <a:r>
              <a:rPr lang="en-US" sz="5400"/>
              <a:t> Pick a lottery number</a:t>
            </a:r>
          </a:p>
          <a:p>
            <a:pPr algn="ctr">
              <a:buFontTx/>
              <a:buNone/>
            </a:pPr>
            <a:r>
              <a:rPr lang="en-US" sz="5400"/>
              <a:t>0000, 0001, …., 9999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7A7E2C51-C9DD-9C40-BE52-3B866A38FCB7}" type="slidenum">
              <a:rPr lang="en-US" sz="1400">
                <a:latin typeface="Comic Sans MS"/>
              </a:rPr>
              <a:pPr/>
              <a:t>13</a:t>
            </a:fld>
            <a:endParaRPr lang="en-US" sz="1400" dirty="0">
              <a:latin typeface="Comic Sans MS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3C34DA"/>
                </a:solidFill>
              </a:rPr>
              <a:t>1,000,000</a:t>
            </a:r>
            <a:r>
              <a:rPr lang="en-US" sz="4800" dirty="0"/>
              <a:t> people buy</a:t>
            </a:r>
            <a:r>
              <a:rPr lang="en-US" sz="4800" dirty="0">
                <a:solidFill>
                  <a:srgbClr val="3C34DA"/>
                </a:solidFill>
              </a:rPr>
              <a:t> $1</a:t>
            </a:r>
            <a:r>
              <a:rPr lang="en-US" sz="4800" dirty="0"/>
              <a:t> ticket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  <a:ea typeface="Comic Sans MS"/>
                <a:cs typeface="Comic Sans MS"/>
              </a:rPr>
              <a:t>µ </a:t>
            </a:r>
            <a:r>
              <a:rPr lang="en-US" sz="4800" b="1" dirty="0" smtClean="0">
                <a:latin typeface="Euclid Symbol" charset="2"/>
              </a:rPr>
              <a:t>:</a:t>
            </a:r>
            <a:r>
              <a:rPr lang="en-US" sz="4800" b="1" dirty="0">
                <a:latin typeface="Euclid Symbol" charset="2"/>
              </a:rPr>
              <a:t>:=</a:t>
            </a:r>
            <a:r>
              <a:rPr lang="en-US" sz="4800" dirty="0"/>
              <a:t> Expected </a:t>
            </a:r>
            <a:r>
              <a:rPr lang="en-US" sz="4800" dirty="0" smtClean="0"/>
              <a:t>#winners </a:t>
            </a:r>
            <a:r>
              <a:rPr lang="en-US" sz="4800" dirty="0"/>
              <a:t>=</a:t>
            </a:r>
          </a:p>
          <a:p>
            <a:pPr algn="ctr">
              <a:buFontTx/>
              <a:buNone/>
            </a:pPr>
            <a:r>
              <a:rPr lang="en-US" sz="4800" dirty="0"/>
              <a:t>                         = </a:t>
            </a:r>
            <a:r>
              <a:rPr lang="en-US" sz="4800" dirty="0">
                <a:solidFill>
                  <a:srgbClr val="3C34DA"/>
                </a:solidFill>
              </a:rPr>
              <a:t>100</a:t>
            </a:r>
          </a:p>
        </p:txBody>
      </p:sp>
      <p:pic>
        <p:nvPicPr>
          <p:cNvPr id="3840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65400" y="4068763"/>
            <a:ext cx="2997200" cy="1192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31DB4D71-F31D-4843-B3E9-D15D7BDD6ED5}" type="slidenum">
              <a:rPr lang="en-US" sz="1400">
                <a:latin typeface="Comic Sans MS"/>
              </a:rPr>
              <a:pPr/>
              <a:t>14</a:t>
            </a:fld>
            <a:endParaRPr lang="en-US" sz="1400" dirty="0">
              <a:latin typeface="Comic Sans MS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308100"/>
            <a:ext cx="8775700" cy="4749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How much reserve $$</a:t>
            </a:r>
          </a:p>
          <a:p>
            <a:pPr>
              <a:buFontTx/>
              <a:buNone/>
            </a:pPr>
            <a:r>
              <a:rPr lang="en-US" sz="4800" dirty="0"/>
              <a:t>does lottery need?</a:t>
            </a:r>
          </a:p>
          <a:p>
            <a:pPr>
              <a:buFontTx/>
              <a:buNone/>
            </a:pPr>
            <a:r>
              <a:rPr lang="en-US" sz="4800" dirty="0"/>
              <a:t>Must be prepared for more</a:t>
            </a:r>
          </a:p>
          <a:p>
            <a:pPr>
              <a:buFontTx/>
              <a:buNone/>
            </a:pPr>
            <a:r>
              <a:rPr lang="en-US" sz="4800" dirty="0"/>
              <a:t>than expected # winners:</a:t>
            </a:r>
          </a:p>
          <a:p>
            <a:pPr>
              <a:buFontTx/>
              <a:buNone/>
            </a:pPr>
            <a:r>
              <a:rPr lang="en-US" sz="4800" dirty="0"/>
              <a:t>say a day with 1000 winners?</a:t>
            </a:r>
          </a:p>
          <a:p>
            <a:pPr>
              <a:buFontTx/>
              <a:buNone/>
            </a:pPr>
            <a:endParaRPr lang="en-US" sz="480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686050" y="317500"/>
            <a:ext cx="3790950" cy="1054100"/>
          </a:xfrm>
          <a:noFill/>
          <a:ln/>
        </p:spPr>
        <p:txBody>
          <a:bodyPr/>
          <a:lstStyle/>
          <a:p>
            <a:r>
              <a:rPr lang="en-US" sz="4400" dirty="0"/>
              <a:t>The Lottery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C4E00162-F5B1-4E48-AE33-19CE1FE9CBF0}" type="slidenum">
              <a:rPr lang="en-US" sz="1400">
                <a:latin typeface="Comic Sans MS"/>
              </a:rPr>
              <a:pPr/>
              <a:t>15</a:t>
            </a:fld>
            <a:endParaRPr lang="en-US" sz="1400" dirty="0">
              <a:latin typeface="Comic Sans MS"/>
            </a:endParaRPr>
          </a:p>
        </p:txBody>
      </p:sp>
      <p:sp>
        <p:nvSpPr>
          <p:cNvPr id="377864" name="Rectangle 8"/>
          <p:cNvSpPr>
            <a:spLocks noGrp="1" noChangeArrowheads="1"/>
          </p:cNvSpPr>
          <p:nvPr>
            <p:ph type="title"/>
          </p:nvPr>
        </p:nvSpPr>
        <p:spPr>
          <a:xfrm>
            <a:off x="1682750" y="368300"/>
            <a:ext cx="6470650" cy="927100"/>
          </a:xfrm>
          <a:noFill/>
          <a:ln/>
        </p:spPr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 Bound for Lottery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276350"/>
            <a:ext cx="8521700" cy="4946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Let </a:t>
            </a:r>
            <a:r>
              <a:rPr lang="en-US" sz="4400" dirty="0" err="1">
                <a:solidFill>
                  <a:srgbClr val="0000E5"/>
                </a:solidFill>
              </a:rPr>
              <a:t>c</a:t>
            </a:r>
            <a:r>
              <a:rPr lang="en-US" sz="4400" dirty="0">
                <a:solidFill>
                  <a:srgbClr val="0000E5"/>
                </a:solidFill>
              </a:rPr>
              <a:t> = </a:t>
            </a:r>
            <a:r>
              <a:rPr lang="en-US" sz="4400" dirty="0" err="1">
                <a:solidFill>
                  <a:srgbClr val="0000E5"/>
                </a:solidFill>
              </a:rPr>
              <a:t>e</a:t>
            </a:r>
            <a:r>
              <a:rPr lang="en-US" sz="4400" dirty="0"/>
              <a:t>, so</a:t>
            </a:r>
            <a:r>
              <a:rPr lang="en-US" sz="4400" dirty="0" smtClean="0"/>
              <a:t> </a:t>
            </a:r>
            <a:r>
              <a:rPr lang="el-GR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dirty="0" smtClean="0">
                <a:solidFill>
                  <a:srgbClr val="0000E5"/>
                </a:solidFill>
              </a:rPr>
              <a:t>(</a:t>
            </a:r>
            <a:r>
              <a:rPr lang="en-US" sz="4400" dirty="0" err="1">
                <a:solidFill>
                  <a:srgbClr val="0000E5"/>
                </a:solidFill>
              </a:rPr>
              <a:t>c</a:t>
            </a:r>
            <a:r>
              <a:rPr lang="en-US" sz="4400" dirty="0">
                <a:solidFill>
                  <a:srgbClr val="0000E5"/>
                </a:solidFill>
              </a:rPr>
              <a:t>) = 1</a:t>
            </a:r>
            <a:r>
              <a:rPr lang="en-US" sz="4400" dirty="0"/>
              <a:t>:</a:t>
            </a:r>
          </a:p>
          <a:p>
            <a:pPr algn="ctr"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err="1"/>
              <a:t>[</a:t>
            </a:r>
            <a:r>
              <a:rPr lang="en-US" sz="4400" dirty="0" err="1" smtClean="0">
                <a:solidFill>
                  <a:srgbClr val="3C34DA"/>
                </a:solidFill>
              </a:rPr>
              <a:t>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≥</a:t>
            </a:r>
            <a:r>
              <a:rPr lang="en-US" sz="4400" dirty="0">
                <a:solidFill>
                  <a:schemeClr val="accent2"/>
                </a:solidFill>
                <a:ea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3C34DA"/>
                </a:solidFill>
                <a:ea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3C34DA"/>
                </a:solidFill>
                <a:ea typeface="Comic Sans MS"/>
                <a:cs typeface="Comic Sans MS"/>
              </a:rPr>
              <a:t>µ</a:t>
            </a:r>
            <a:r>
              <a:rPr lang="en-US" sz="4400" dirty="0">
                <a:ea typeface="Comic Sans MS"/>
                <a:cs typeface="Comic Sans MS"/>
              </a:rPr>
              <a:t>]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3C34DA"/>
                </a:solidFill>
                <a:ea typeface="Comic Sans MS"/>
                <a:cs typeface="Comic Sans MS"/>
              </a:rPr>
              <a:t>e</a:t>
            </a:r>
            <a:r>
              <a:rPr lang="en-US" sz="5400" baseline="30000" dirty="0">
                <a:solidFill>
                  <a:srgbClr val="3C34DA"/>
                </a:solidFill>
                <a:ea typeface="Comic Sans MS"/>
                <a:cs typeface="Comic Sans MS"/>
              </a:rPr>
              <a:t>–</a:t>
            </a:r>
            <a:r>
              <a:rPr lang="en-US" sz="5400" baseline="30000" dirty="0" smtClean="0">
                <a:solidFill>
                  <a:srgbClr val="3C34DA"/>
                </a:solidFill>
                <a:ea typeface="Comic Sans MS"/>
                <a:cs typeface="Comic Sans MS"/>
              </a:rPr>
              <a:t>1µ</a:t>
            </a:r>
            <a:r>
              <a:rPr lang="en-US" sz="5400" baseline="30000" dirty="0" smtClean="0">
                <a:solidFill>
                  <a:schemeClr val="accent2"/>
                </a:solidFill>
                <a:ea typeface="Comic Sans MS"/>
                <a:cs typeface="Comic Sans MS"/>
              </a:rPr>
              <a:t> </a:t>
            </a:r>
            <a:r>
              <a:rPr lang="en-US" sz="4400" baseline="30000" dirty="0" smtClean="0">
                <a:solidFill>
                  <a:schemeClr val="accent2"/>
                </a:solidFill>
                <a:ea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3C34DA"/>
                </a:solidFill>
                <a:ea typeface="Comic Sans MS"/>
                <a:cs typeface="Comic Sans MS"/>
              </a:rPr>
              <a:t>= </a:t>
            </a:r>
            <a:r>
              <a:rPr lang="en-US" sz="4400" dirty="0" err="1">
                <a:solidFill>
                  <a:srgbClr val="3C34DA"/>
                </a:solidFill>
                <a:ea typeface="Comic Sans MS"/>
                <a:cs typeface="Comic Sans MS"/>
              </a:rPr>
              <a:t>e</a:t>
            </a:r>
            <a:r>
              <a:rPr lang="en-US" sz="5400" baseline="30000" dirty="0">
                <a:solidFill>
                  <a:srgbClr val="3C34DA"/>
                </a:solidFill>
                <a:ea typeface="Comic Sans MS"/>
                <a:cs typeface="Comic Sans MS"/>
              </a:rPr>
              <a:t>–</a:t>
            </a:r>
            <a:r>
              <a:rPr lang="en-US" sz="4400" baseline="30000" dirty="0">
                <a:solidFill>
                  <a:srgbClr val="3C34DA"/>
                </a:solidFill>
                <a:ea typeface="Comic Sans MS"/>
                <a:cs typeface="Comic Sans MS"/>
              </a:rPr>
              <a:t>100</a:t>
            </a:r>
          </a:p>
          <a:p>
            <a:pPr>
              <a:buFontTx/>
              <a:buNone/>
            </a:pPr>
            <a:endParaRPr lang="en-US" sz="4400" baseline="30000" dirty="0">
              <a:solidFill>
                <a:srgbClr val="3C34DA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endParaRPr lang="en-US" sz="4000" baseline="30000" dirty="0">
              <a:solidFill>
                <a:srgbClr val="3C34DA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400" dirty="0">
                <a:ea typeface="Comic Sans MS"/>
                <a:cs typeface="Comic Sans MS"/>
              </a:rPr>
              <a:t>Chance </a:t>
            </a:r>
            <a:r>
              <a:rPr lang="en-US" sz="4400" dirty="0" smtClean="0">
                <a:ea typeface="Comic Sans MS"/>
                <a:cs typeface="Comic Sans MS"/>
              </a:rPr>
              <a:t>of </a:t>
            </a:r>
            <a:r>
              <a:rPr lang="en-US" sz="4400" dirty="0">
                <a:ea typeface="Comic Sans MS"/>
                <a:cs typeface="Comic Sans MS"/>
              </a:rPr>
              <a:t>173 extra </a:t>
            </a:r>
            <a:r>
              <a:rPr lang="en-US" sz="4400" dirty="0" smtClean="0">
                <a:ea typeface="Comic Sans MS"/>
                <a:cs typeface="Comic Sans MS"/>
              </a:rPr>
              <a:t>winners is </a:t>
            </a:r>
          </a:p>
          <a:p>
            <a:pPr>
              <a:buFontTx/>
              <a:buNone/>
            </a:pPr>
            <a:r>
              <a:rPr lang="en-US" sz="4400" dirty="0" smtClean="0">
                <a:ea typeface="Comic Sans MS"/>
                <a:cs typeface="Comic Sans MS"/>
              </a:rPr>
              <a:t>negligible</a:t>
            </a:r>
            <a:r>
              <a:rPr lang="en-US" sz="4400" dirty="0">
                <a:ea typeface="Comic Sans MS"/>
                <a:cs typeface="Comic Sans MS"/>
              </a:rPr>
              <a:t>.</a:t>
            </a:r>
            <a:r>
              <a:rPr lang="en-US" sz="4400" dirty="0" smtClean="0">
                <a:ea typeface="Comic Sans MS"/>
                <a:cs typeface="Comic Sans MS"/>
              </a:rPr>
              <a:t> Small </a:t>
            </a:r>
            <a:r>
              <a:rPr lang="en-US" sz="4400" dirty="0">
                <a:ea typeface="Comic Sans MS"/>
                <a:cs typeface="Comic Sans MS"/>
              </a:rPr>
              <a:t>reserve $$ </a:t>
            </a:r>
            <a:r>
              <a:rPr lang="en-US" sz="4400" dirty="0" smtClean="0">
                <a:ea typeface="Comic Sans MS"/>
                <a:cs typeface="Comic Sans MS"/>
              </a:rPr>
              <a:t>OK</a:t>
            </a:r>
            <a:endParaRPr lang="en-US" sz="4400" dirty="0">
              <a:ea typeface="Comic Sans MS"/>
              <a:cs typeface="Comic Sans MS"/>
            </a:endParaRPr>
          </a:p>
        </p:txBody>
      </p:sp>
      <p:grpSp>
        <p:nvGrpSpPr>
          <p:cNvPr id="377867" name="Group 11"/>
          <p:cNvGrpSpPr>
            <a:grpSpLocks/>
          </p:cNvGrpSpPr>
          <p:nvPr/>
        </p:nvGrpSpPr>
        <p:grpSpPr bwMode="auto">
          <a:xfrm>
            <a:off x="5308601" y="2987675"/>
            <a:ext cx="3082926" cy="1000125"/>
            <a:chOff x="3566" y="1838"/>
            <a:chExt cx="1942" cy="630"/>
          </a:xfrm>
        </p:grpSpPr>
        <p:sp>
          <p:nvSpPr>
            <p:cNvPr id="377861" name="Text Box 5"/>
            <p:cNvSpPr txBox="1">
              <a:spLocks noChangeArrowheads="1"/>
            </p:cNvSpPr>
            <p:nvPr/>
          </p:nvSpPr>
          <p:spPr bwMode="auto">
            <a:xfrm rot="16200000">
              <a:off x="4184" y="1665"/>
              <a:ext cx="2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6000" dirty="0">
                  <a:latin typeface="Comic Sans MS"/>
                </a:rPr>
                <a:t>{</a:t>
              </a:r>
            </a:p>
          </p:txBody>
        </p:sp>
        <p:sp>
          <p:nvSpPr>
            <p:cNvPr id="377863" name="Text Box 7"/>
            <p:cNvSpPr txBox="1">
              <a:spLocks noChangeArrowheads="1"/>
            </p:cNvSpPr>
            <p:nvPr/>
          </p:nvSpPr>
          <p:spPr bwMode="auto">
            <a:xfrm>
              <a:off x="3566" y="2022"/>
              <a:ext cx="194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 dirty="0">
                  <a:solidFill>
                    <a:srgbClr val="008000"/>
                  </a:solidFill>
                  <a:latin typeface="Comic Sans MS"/>
                </a:rPr>
                <a:t>Don’t worry!</a:t>
              </a:r>
            </a:p>
          </p:txBody>
        </p:sp>
      </p:grpSp>
      <p:graphicFrame>
        <p:nvGraphicFramePr>
          <p:cNvPr id="37786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3122613" y="2311401"/>
          <a:ext cx="1055687" cy="1555750"/>
        </p:xfrm>
        <a:graphic>
          <a:graphicData uri="http://schemas.openxmlformats.org/presentationml/2006/ole">
            <p:oleObj spid="_x0000_s377865" name="Equation" r:id="rId3" imgW="3048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C5147463-8FD8-E547-B5E3-6B4890B8C0A2}" type="slidenum">
              <a:rPr lang="en-US" sz="1400">
                <a:latin typeface="Comic Sans MS"/>
              </a:rPr>
              <a:pPr/>
              <a:t>16</a:t>
            </a:fld>
            <a:endParaRPr lang="en-US" sz="1400" dirty="0">
              <a:latin typeface="Comic Sans MS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587500"/>
            <a:ext cx="8509000" cy="31115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log</a:t>
            </a:r>
            <a:r>
              <a:rPr lang="en-US" sz="4800" baseline="-25000" dirty="0"/>
              <a:t>2</a:t>
            </a:r>
            <a:r>
              <a:rPr lang="en-US" sz="4800" dirty="0"/>
              <a:t> </a:t>
            </a:r>
            <a:r>
              <a:rPr lang="en-US" sz="4800" dirty="0" err="1"/>
              <a:t>Pr{</a:t>
            </a:r>
            <a:r>
              <a:rPr lang="en-US" sz="4800" i="1" dirty="0" err="1">
                <a:solidFill>
                  <a:srgbClr val="3C34DA"/>
                </a:solidFill>
              </a:rPr>
              <a:t>B</a:t>
            </a:r>
            <a:r>
              <a:rPr lang="en-US" sz="4800" i="1" baseline="-25000" dirty="0" err="1">
                <a:solidFill>
                  <a:srgbClr val="3C34DA"/>
                </a:solidFill>
              </a:rPr>
              <a:t>n</a:t>
            </a:r>
            <a:r>
              <a:rPr lang="en-US" sz="4800" baseline="-25000" dirty="0"/>
              <a:t> </a:t>
            </a:r>
            <a:r>
              <a:rPr lang="en-US" sz="4800" dirty="0">
                <a:ea typeface="Comic Sans MS"/>
                <a:cs typeface="Comic Sans MS"/>
              </a:rPr>
              <a:t>≥</a:t>
            </a:r>
            <a:r>
              <a:rPr lang="en-US" sz="4800" baseline="-25000" dirty="0">
                <a:ea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3C34DA"/>
                </a:solidFill>
                <a:ea typeface="Comic Sans MS"/>
                <a:cs typeface="Comic Sans MS"/>
              </a:rPr>
              <a:t>(</a:t>
            </a:r>
            <a:r>
              <a:rPr lang="en-US" sz="4800" dirty="0">
                <a:solidFill>
                  <a:srgbClr val="3C34DA"/>
                </a:solidFill>
              </a:rPr>
              <a:t>1+ </a:t>
            </a:r>
            <a:r>
              <a:rPr lang="el-GR" sz="4800" dirty="0">
                <a:solidFill>
                  <a:srgbClr val="3C34DA"/>
                </a:solidFill>
                <a:ea typeface="Comic Sans MS"/>
                <a:cs typeface="Comic Sans MS"/>
              </a:rPr>
              <a:t>ε</a:t>
            </a:r>
            <a:r>
              <a:rPr lang="en-US" sz="4800" dirty="0">
                <a:solidFill>
                  <a:srgbClr val="3C34DA"/>
                </a:solidFill>
                <a:ea typeface="Comic Sans MS"/>
                <a:cs typeface="Comic Sans MS"/>
              </a:rPr>
              <a:t>)µ</a:t>
            </a:r>
            <a:r>
              <a:rPr lang="en-US" sz="4800" dirty="0">
                <a:ea typeface="Comic Sans MS"/>
                <a:cs typeface="Comic Sans MS"/>
              </a:rPr>
              <a:t>}</a:t>
            </a:r>
          </a:p>
          <a:p>
            <a:pPr>
              <a:buFontTx/>
              <a:buNone/>
            </a:pPr>
            <a:r>
              <a:rPr lang="en-US" dirty="0">
                <a:ea typeface="Comic Sans MS"/>
                <a:cs typeface="Comic Sans MS"/>
              </a:rPr>
              <a:t>                         </a:t>
            </a:r>
            <a:r>
              <a:rPr lang="en-US" sz="4800" dirty="0">
                <a:ea typeface="Comic Sans MS"/>
                <a:cs typeface="Comic Sans MS"/>
              </a:rPr>
              <a:t>&lt; − (log</a:t>
            </a:r>
            <a:r>
              <a:rPr lang="en-US" sz="4800" baseline="-25000" dirty="0">
                <a:ea typeface="Comic Sans MS"/>
                <a:cs typeface="Comic Sans MS"/>
              </a:rPr>
              <a:t>2</a:t>
            </a:r>
            <a:r>
              <a:rPr lang="en-US" sz="4800" dirty="0">
                <a:ea typeface="Comic Sans MS"/>
                <a:cs typeface="Comic Sans MS"/>
              </a:rPr>
              <a:t>e · </a:t>
            </a:r>
            <a:r>
              <a:rPr lang="el-GR" sz="4800" dirty="0">
                <a:solidFill>
                  <a:srgbClr val="3C34DA"/>
                </a:solidFill>
                <a:ea typeface="Comic Sans MS"/>
                <a:cs typeface="Comic Sans MS"/>
              </a:rPr>
              <a:t>ε</a:t>
            </a:r>
            <a:r>
              <a:rPr lang="en-US" sz="4800" baseline="30000" dirty="0">
                <a:solidFill>
                  <a:srgbClr val="3C34DA"/>
                </a:solidFill>
                <a:ea typeface="Comic Sans MS"/>
                <a:cs typeface="Comic Sans MS"/>
              </a:rPr>
              <a:t>2</a:t>
            </a:r>
            <a:r>
              <a:rPr lang="en-US" sz="4800" dirty="0">
                <a:solidFill>
                  <a:srgbClr val="3C34DA"/>
                </a:solidFill>
                <a:ea typeface="Comic Sans MS"/>
                <a:cs typeface="Comic Sans MS"/>
              </a:rPr>
              <a:t>µ</a:t>
            </a:r>
            <a:r>
              <a:rPr lang="en-US" sz="4800" dirty="0">
                <a:ea typeface="Comic Sans MS"/>
                <a:cs typeface="Comic Sans MS"/>
              </a:rPr>
              <a:t>) / 2</a:t>
            </a:r>
          </a:p>
          <a:p>
            <a:pPr>
              <a:buFontTx/>
              <a:buNone/>
            </a:pPr>
            <a:r>
              <a:rPr lang="en-US" sz="4800" dirty="0">
                <a:ea typeface="Comic Sans MS"/>
                <a:cs typeface="Comic Sans MS"/>
              </a:rPr>
              <a:t>                </a:t>
            </a:r>
            <a:r>
              <a:rPr lang="en-US" sz="4800" dirty="0" err="1">
                <a:ea typeface="Comic Sans MS"/>
                <a:cs typeface="Comic Sans MS"/>
                <a:sym typeface="Symbol" charset="2"/>
              </a:rPr>
              <a:t></a:t>
            </a:r>
            <a:r>
              <a:rPr lang="en-US" sz="4800" dirty="0">
                <a:ea typeface="Comic Sans MS"/>
                <a:cs typeface="Comic Sans MS"/>
              </a:rPr>
              <a:t>  </a:t>
            </a:r>
            <a:r>
              <a:rPr lang="en-US" sz="4800" dirty="0">
                <a:solidFill>
                  <a:srgbClr val="3C34DA"/>
                </a:solidFill>
                <a:ea typeface="Comic Sans MS"/>
                <a:cs typeface="Comic Sans MS"/>
              </a:rPr>
              <a:t>− 0.75 </a:t>
            </a:r>
            <a:r>
              <a:rPr lang="el-GR" sz="4800" dirty="0">
                <a:solidFill>
                  <a:srgbClr val="3C34DA"/>
                </a:solidFill>
                <a:ea typeface="Comic Sans MS"/>
                <a:cs typeface="Comic Sans MS"/>
              </a:rPr>
              <a:t>ε</a:t>
            </a:r>
            <a:r>
              <a:rPr lang="en-US" sz="4800" baseline="30000" dirty="0">
                <a:solidFill>
                  <a:srgbClr val="3C34DA"/>
                </a:solidFill>
                <a:ea typeface="Comic Sans MS"/>
                <a:cs typeface="Comic Sans MS"/>
              </a:rPr>
              <a:t>2</a:t>
            </a:r>
            <a:r>
              <a:rPr lang="en-US" sz="4800" dirty="0">
                <a:solidFill>
                  <a:srgbClr val="3C34DA"/>
                </a:solidFill>
                <a:ea typeface="Comic Sans MS"/>
                <a:cs typeface="Comic Sans MS"/>
              </a:rPr>
              <a:t>µ</a:t>
            </a:r>
            <a:endParaRPr lang="en-US" sz="4800" dirty="0">
              <a:solidFill>
                <a:srgbClr val="3C34DA"/>
              </a:solidFill>
              <a:ea typeface="Comic Sans MS"/>
              <a:cs typeface="Comic Sans MS"/>
              <a:sym typeface="Symbol" charset="2"/>
            </a:endParaRPr>
          </a:p>
          <a:p>
            <a:pPr>
              <a:buFontTx/>
              <a:buNone/>
            </a:pPr>
            <a:endParaRPr lang="en-US" sz="4800" baseline="30000" dirty="0">
              <a:ea typeface="Comic Sans MS"/>
              <a:cs typeface="Comic Sans MS"/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4352925" y="5327650"/>
            <a:ext cx="38117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C34DA"/>
                </a:solidFill>
                <a:latin typeface="Comic Sans MS"/>
              </a:rPr>
              <a:t>0.5</a:t>
            </a:r>
            <a:r>
              <a:rPr lang="en-US" dirty="0">
                <a:latin typeface="Comic Sans MS"/>
              </a:rPr>
              <a:t> for </a:t>
            </a:r>
            <a:r>
              <a:rPr lang="en-US" dirty="0" err="1">
                <a:latin typeface="Comic Sans MS"/>
              </a:rPr>
              <a:t>Chernoff</a:t>
            </a:r>
            <a:endParaRPr lang="en-US" dirty="0">
              <a:latin typeface="Comic Sans MS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 flipV="1">
            <a:off x="4775200" y="4178300"/>
            <a:ext cx="10033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omic Sans M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693988" y="469900"/>
            <a:ext cx="396800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omic Sans MS"/>
              </a:rPr>
              <a:t>Binomial Bounds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97069BA7-2A8D-C344-A34B-5E2895EE4A3D}" type="slidenum">
              <a:rPr lang="en-US" sz="1400">
                <a:latin typeface="Comic Sans MS"/>
              </a:rPr>
              <a:pPr/>
              <a:t>17</a:t>
            </a:fld>
            <a:endParaRPr lang="en-US" sz="1400" dirty="0">
              <a:latin typeface="Comic Sans MS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825" y="1181100"/>
            <a:ext cx="8029575" cy="49911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System design must handle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i="1" dirty="0">
                <a:solidFill>
                  <a:srgbClr val="3C34DA"/>
                </a:solidFill>
              </a:rPr>
              <a:t>rare</a:t>
            </a:r>
            <a:r>
              <a:rPr lang="en-US" sz="4400" dirty="0"/>
              <a:t> overloads to be </a:t>
            </a:r>
            <a:r>
              <a:rPr lang="en-US" sz="4400" dirty="0">
                <a:solidFill>
                  <a:srgbClr val="008000"/>
                </a:solidFill>
              </a:rPr>
              <a:t>reliable</a:t>
            </a:r>
            <a:r>
              <a:rPr lang="en-US" sz="44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That’s why </a:t>
            </a:r>
            <a:r>
              <a:rPr lang="en-US" sz="4400" dirty="0" err="1"/>
              <a:t>Chernoff</a:t>
            </a:r>
            <a:r>
              <a:rPr lang="en-US" sz="4400" dirty="0"/>
              <a:t> more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important in systems than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“classical” results like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/>
              <a:t>Central Limit Theorem.</a:t>
            </a:r>
            <a:endParaRPr lang="en-US" sz="4400" dirty="0">
              <a:ea typeface="Comic Sans MS"/>
              <a:cs typeface="Comic Sans MS"/>
            </a:endParaRP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2325688" y="444500"/>
            <a:ext cx="4491037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omic Sans MS"/>
              </a:rPr>
              <a:t> Large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54D2E261-81C2-6F40-96A9-2B49BA172DD7}" type="slidenum">
              <a:rPr lang="en-US" sz="1400">
                <a:latin typeface="Comic Sans MS"/>
              </a:rPr>
              <a:pPr/>
              <a:t>18</a:t>
            </a:fld>
            <a:endParaRPr lang="en-US" sz="1400" dirty="0">
              <a:latin typeface="Comic Sans MS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304800"/>
            <a:ext cx="6731000" cy="990600"/>
          </a:xfrm>
        </p:spPr>
        <p:txBody>
          <a:bodyPr/>
          <a:lstStyle/>
          <a:p>
            <a:r>
              <a:rPr lang="en-US" sz="4400" dirty="0" err="1" smtClean="0"/>
              <a:t>Akamai</a:t>
            </a:r>
            <a:r>
              <a:rPr lang="en-US" sz="4400" dirty="0" smtClean="0"/>
              <a:t> </a:t>
            </a:r>
            <a:r>
              <a:rPr lang="en-US" sz="4400" dirty="0"/>
              <a:t>Server Network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581150"/>
            <a:ext cx="8429625" cy="4298950"/>
          </a:xfrm>
        </p:spPr>
        <p:txBody>
          <a:bodyPr/>
          <a:lstStyle/>
          <a:p>
            <a:r>
              <a:rPr lang="en-US" sz="4000" dirty="0"/>
              <a:t>Total Load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>
                <a:solidFill>
                  <a:srgbClr val="3C34DA"/>
                </a:solidFill>
              </a:rPr>
              <a:t>T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= T</a:t>
            </a: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+ T</a:t>
            </a: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…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+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000" baseline="-25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= 1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E5"/>
                </a:solidFill>
              </a:rPr>
              <a:t>i</a:t>
            </a:r>
            <a:r>
              <a:rPr lang="en-US" sz="4000" dirty="0" err="1"/>
              <a:t>th</a:t>
            </a:r>
            <a:r>
              <a:rPr lang="en-US" sz="4000" dirty="0"/>
              <a:t> query</a:t>
            </a:r>
            <a:r>
              <a:rPr lang="en-US" sz="4000" dirty="0" smtClean="0"/>
              <a:t> goes to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server</a:t>
            </a:r>
          </a:p>
          <a:p>
            <a:r>
              <a:rPr lang="en-US" sz="4000" dirty="0">
                <a:solidFill>
                  <a:srgbClr val="008000"/>
                </a:solidFill>
              </a:rPr>
              <a:t>T</a:t>
            </a:r>
            <a:r>
              <a:rPr lang="en-US" sz="4000" baseline="-25000" dirty="0">
                <a:solidFill>
                  <a:srgbClr val="008000"/>
                </a:solidFill>
              </a:rPr>
              <a:t>i</a:t>
            </a:r>
            <a:r>
              <a:rPr lang="en-US" sz="4000" dirty="0">
                <a:solidFill>
                  <a:srgbClr val="008000"/>
                </a:solidFill>
              </a:rPr>
              <a:t> = 0</a:t>
            </a:r>
            <a:r>
              <a:rPr lang="en-US" sz="4000" dirty="0"/>
              <a:t> if not</a:t>
            </a:r>
          </a:p>
          <a:p>
            <a:r>
              <a:rPr lang="en-US" sz="4000" dirty="0" smtClean="0"/>
              <a:t>Server averages </a:t>
            </a:r>
            <a:r>
              <a:rPr lang="en-US" sz="4000" dirty="0"/>
              <a:t>1M calls/day:</a:t>
            </a:r>
          </a:p>
          <a:p>
            <a:pPr algn="ctr">
              <a:buFontTx/>
              <a:buNone/>
            </a:pPr>
            <a:r>
              <a:rPr lang="en-US" sz="4000" dirty="0"/>
              <a:t> </a:t>
            </a:r>
            <a:r>
              <a:rPr lang="en-US" sz="4000" dirty="0">
                <a:solidFill>
                  <a:srgbClr val="3C34DA"/>
                </a:solidFill>
              </a:rPr>
              <a:t>E[T] = 1,000,000</a:t>
            </a:r>
            <a:endParaRPr lang="en-US" sz="4400" dirty="0">
              <a:solidFill>
                <a:srgbClr val="3C34DA"/>
              </a:solidFill>
            </a:endParaRPr>
          </a:p>
        </p:txBody>
      </p:sp>
      <p:pic>
        <p:nvPicPr>
          <p:cNvPr id="413701" name="Picture 5" descr="home_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14300"/>
            <a:ext cx="2751137" cy="1258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225EA881-E689-B943-A966-181945D22B3E}" type="slidenum">
              <a:rPr lang="en-US" sz="1400">
                <a:latin typeface="Comic Sans MS"/>
              </a:rPr>
              <a:pPr/>
              <a:t>19</a:t>
            </a:fld>
            <a:endParaRPr lang="en-US" sz="1400" dirty="0">
              <a:latin typeface="Comic Sans MS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925" y="381000"/>
            <a:ext cx="4756150" cy="850900"/>
          </a:xfrm>
        </p:spPr>
        <p:txBody>
          <a:bodyPr/>
          <a:lstStyle/>
          <a:p>
            <a:r>
              <a:rPr lang="en-US" sz="3200" dirty="0"/>
              <a:t>Designing One </a:t>
            </a:r>
            <a:r>
              <a:rPr lang="en-US" sz="3200" dirty="0" smtClean="0"/>
              <a:t>Server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Survive Overload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20800"/>
            <a:ext cx="8686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 </a:t>
            </a:r>
            <a:r>
              <a:rPr lang="en-US" sz="4400" dirty="0" err="1" smtClean="0"/>
              <a:t>prob</a:t>
            </a:r>
            <a:r>
              <a:rPr lang="en-US" sz="4400" dirty="0" smtClean="0"/>
              <a:t> that rate fluctuates </a:t>
            </a:r>
            <a:r>
              <a:rPr lang="en-US" sz="4400" dirty="0">
                <a:solidFill>
                  <a:schemeClr val="accent2"/>
                </a:solidFill>
              </a:rPr>
              <a:t>1%:</a:t>
            </a:r>
          </a:p>
          <a:p>
            <a:pPr>
              <a:buFontTx/>
              <a:buNone/>
            </a:pPr>
            <a:r>
              <a:rPr lang="en-US" sz="4400" dirty="0"/>
              <a:t>          </a:t>
            </a:r>
            <a:r>
              <a:rPr lang="en-US" sz="4400" dirty="0" err="1" smtClean="0"/>
              <a:t>Pr[</a:t>
            </a:r>
            <a:r>
              <a:rPr lang="en-US" sz="4400" dirty="0" err="1" smtClean="0">
                <a:solidFill>
                  <a:srgbClr val="3C34DA"/>
                </a:solidFill>
              </a:rPr>
              <a:t>T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≥</a:t>
            </a:r>
            <a:r>
              <a:rPr lang="en-US" sz="4400" dirty="0"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hlink"/>
                </a:solidFill>
                <a:ea typeface="Comic Sans MS"/>
                <a:cs typeface="Comic Sans MS"/>
              </a:rPr>
              <a:t>1.01 </a:t>
            </a:r>
            <a:r>
              <a:rPr lang="en-US" sz="4400" dirty="0" smtClean="0">
                <a:solidFill>
                  <a:schemeClr val="hlink"/>
                </a:solidFill>
                <a:ea typeface="Comic Sans MS"/>
                <a:cs typeface="Comic Sans MS"/>
              </a:rPr>
              <a:t>M</a:t>
            </a:r>
            <a:r>
              <a:rPr lang="en-US" sz="4400" dirty="0">
                <a:ea typeface="Comic Sans MS"/>
                <a:cs typeface="Comic Sans MS"/>
              </a:rPr>
              <a:t>]</a:t>
            </a:r>
            <a:endParaRPr lang="en-US" sz="4400" dirty="0" smtClean="0"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000" dirty="0">
                <a:ea typeface="Comic Sans MS"/>
                <a:cs typeface="Comic Sans MS"/>
              </a:rPr>
              <a:t>			</a:t>
            </a:r>
            <a:r>
              <a:rPr lang="en-US" sz="40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>
                <a:ea typeface="Comic Sans MS"/>
                <a:cs typeface="Comic Sans MS"/>
              </a:rPr>
              <a:t>  </a:t>
            </a:r>
            <a:r>
              <a:rPr lang="en-US" sz="4400" dirty="0" err="1">
                <a:solidFill>
                  <a:srgbClr val="0000E5"/>
                </a:solidFill>
                <a:ea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E5"/>
                </a:solidFill>
                <a:ea typeface="Comic Sans MS"/>
                <a:cs typeface="Comic Sans MS"/>
              </a:rPr>
              <a:t> </a:t>
            </a:r>
            <a:r>
              <a:rPr lang="en-US" sz="4400" baseline="30000" dirty="0">
                <a:solidFill>
                  <a:srgbClr val="0000E5"/>
                </a:solidFill>
                <a:ea typeface="Comic Sans MS"/>
                <a:cs typeface="Comic Sans MS"/>
              </a:rPr>
              <a:t>–</a:t>
            </a:r>
            <a:r>
              <a:rPr lang="en-US" sz="4400" baseline="30000" dirty="0" smtClean="0">
                <a:solidFill>
                  <a:srgbClr val="0000E5"/>
                </a:solidFill>
                <a:ea typeface="Comic Sans MS"/>
                <a:cs typeface="Comic Sans MS"/>
              </a:rPr>
              <a:t> </a:t>
            </a:r>
            <a:r>
              <a:rPr lang="el-GR" sz="4400" b="1" baseline="300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400" baseline="30000" dirty="0" smtClean="0">
                <a:solidFill>
                  <a:srgbClr val="0000E5"/>
                </a:solidFill>
                <a:ea typeface="Comic Sans MS"/>
                <a:cs typeface="Comic Sans MS"/>
              </a:rPr>
              <a:t>(1.01)M</a:t>
            </a:r>
            <a:endParaRPr lang="en-US" sz="4400" baseline="30000" dirty="0">
              <a:solidFill>
                <a:srgbClr val="0000E5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sz="4000" baseline="48000" dirty="0">
                <a:ea typeface="Comic Sans MS"/>
                <a:cs typeface="Comic Sans MS"/>
              </a:rPr>
              <a:t>		</a:t>
            </a:r>
            <a:r>
              <a:rPr lang="en-US" sz="4000" baseline="48000" dirty="0" smtClean="0">
                <a:ea typeface="Comic Sans MS"/>
                <a:cs typeface="Comic Sans MS"/>
              </a:rPr>
              <a:t>	</a:t>
            </a: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 </a:t>
            </a:r>
            <a:r>
              <a:rPr lang="en-US" sz="4400" dirty="0">
                <a:solidFill>
                  <a:srgbClr val="FF00FF"/>
                </a:solidFill>
                <a:ea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  <a:sym typeface="Symbol" charset="2"/>
              </a:rPr>
              <a:t>⋅</a:t>
            </a:r>
            <a:r>
              <a:rPr lang="en-US" sz="4400" dirty="0" smtClean="0">
                <a:solidFill>
                  <a:srgbClr val="FF00FF"/>
                </a:solidFill>
                <a:ea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FF00FF"/>
                </a:solidFill>
                <a:ea typeface="Comic Sans MS"/>
                <a:cs typeface="Comic Sans MS"/>
              </a:rPr>
              <a:t>10</a:t>
            </a:r>
            <a:r>
              <a:rPr lang="en-US" sz="4400" baseline="30000" dirty="0">
                <a:solidFill>
                  <a:srgbClr val="FF00FF"/>
                </a:solidFill>
                <a:ea typeface="Comic Sans MS"/>
                <a:cs typeface="Comic Sans MS"/>
              </a:rPr>
              <a:t>–22</a:t>
            </a:r>
            <a:r>
              <a:rPr lang="en-US" sz="4400" baseline="30000" dirty="0">
                <a:ea typeface="Comic Sans MS"/>
                <a:cs typeface="Comic Sans MS"/>
              </a:rPr>
              <a:t> </a:t>
            </a:r>
          </a:p>
          <a:p>
            <a:pPr algn="ctr">
              <a:buFontTx/>
              <a:buNone/>
            </a:pPr>
            <a:r>
              <a:rPr lang="en-US" sz="3600" dirty="0">
                <a:ea typeface="Comic Sans MS"/>
                <a:cs typeface="Comic Sans MS"/>
              </a:rPr>
              <a:t>1% excess capacity more than enough</a:t>
            </a:r>
          </a:p>
          <a:p>
            <a:pPr algn="ctr">
              <a:buFontTx/>
              <a:buNone/>
            </a:pPr>
            <a:r>
              <a:rPr lang="en-US" sz="3600" dirty="0">
                <a:ea typeface="Comic Sans MS"/>
                <a:cs typeface="Comic Sans MS"/>
              </a:rPr>
              <a:t>to make </a:t>
            </a:r>
            <a:r>
              <a:rPr lang="en-US" sz="3600" dirty="0">
                <a:solidFill>
                  <a:srgbClr val="008000"/>
                </a:solidFill>
                <a:ea typeface="Comic Sans MS"/>
                <a:cs typeface="Comic Sans MS"/>
              </a:rPr>
              <a:t>overload very unlikely.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356225" y="3740150"/>
            <a:ext cx="311876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/>
              </a:rPr>
              <a:t>(</a:t>
            </a:r>
            <a:r>
              <a:rPr lang="en-US" i="1" dirty="0">
                <a:solidFill>
                  <a:srgbClr val="006600"/>
                </a:solidFill>
                <a:latin typeface="Comic Sans MS"/>
              </a:rPr>
              <a:t>very small</a:t>
            </a:r>
            <a:r>
              <a:rPr lang="en-US" dirty="0">
                <a:solidFill>
                  <a:srgbClr val="006600"/>
                </a:solidFill>
                <a:latin typeface="Comic Sans MS"/>
              </a:rPr>
              <a:t>)!!!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  <p:bldP spid="4147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0493E590-ECF9-5E46-AFDB-3E9CC568C42D}" type="slidenum">
              <a:rPr lang="en-US" sz="1400">
                <a:latin typeface="Comic Sans MS"/>
              </a:rPr>
              <a:pPr/>
              <a:t>2</a:t>
            </a:fld>
            <a:endParaRPr lang="en-US" sz="1400" dirty="0">
              <a:latin typeface="Comic Sans MS"/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Design for Reliability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790700"/>
            <a:ext cx="7899400" cy="4635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WEB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On average gets </a:t>
            </a:r>
            <a:r>
              <a:rPr lang="en-US" sz="3600" dirty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sz="3600" dirty="0">
                <a:solidFill>
                  <a:schemeClr val="accent2"/>
                </a:solidFill>
              </a:rPr>
              <a:t> queries per day</a:t>
            </a:r>
          </a:p>
          <a:p>
            <a:r>
              <a:rPr lang="en-US" sz="3600" dirty="0"/>
              <a:t>How much </a:t>
            </a:r>
            <a:r>
              <a:rPr lang="en-US" sz="3600" dirty="0">
                <a:solidFill>
                  <a:srgbClr val="3C34DA"/>
                </a:solidFill>
              </a:rPr>
              <a:t>access capacity</a:t>
            </a:r>
            <a:r>
              <a:rPr lang="en-US" sz="3600" dirty="0"/>
              <a:t> should I build in?</a:t>
            </a:r>
          </a:p>
        </p:txBody>
      </p:sp>
      <p:pic>
        <p:nvPicPr>
          <p:cNvPr id="416772" name="Picture 4" descr="j02857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088" y="2309813"/>
            <a:ext cx="2589212" cy="1590675"/>
          </a:xfrm>
          <a:prstGeom prst="rect">
            <a:avLst/>
          </a:prstGeom>
          <a:noFill/>
        </p:spPr>
      </p:pic>
      <p:pic>
        <p:nvPicPr>
          <p:cNvPr id="416774" name="Picture 6" descr="j0214984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5" y="2316163"/>
            <a:ext cx="1593850" cy="1582737"/>
          </a:xfrm>
          <a:prstGeom prst="rect">
            <a:avLst/>
          </a:prstGeom>
          <a:noFill/>
        </p:spPr>
      </p:pic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5495925" y="2436813"/>
            <a:ext cx="74822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latin typeface="Comic Sans MS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92616D64-E06E-514E-9FC2-1ABDA91874DC}" type="slidenum">
              <a:rPr lang="en-US" sz="1400">
                <a:latin typeface="Comic Sans MS"/>
              </a:rPr>
              <a:pPr/>
              <a:t>20</a:t>
            </a:fld>
            <a:endParaRPr lang="en-US" sz="1400" dirty="0">
              <a:latin typeface="Comic Sans MS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800" y="304800"/>
            <a:ext cx="6642100" cy="1028700"/>
          </a:xfrm>
        </p:spPr>
        <p:txBody>
          <a:bodyPr/>
          <a:lstStyle/>
          <a:p>
            <a:r>
              <a:rPr lang="en-US" dirty="0"/>
              <a:t>The Whole Server Network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50950"/>
            <a:ext cx="8699500" cy="48450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/>
              <a:t>Akamai</a:t>
            </a:r>
            <a:r>
              <a:rPr lang="en-US" sz="4000" dirty="0"/>
              <a:t> has 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C34DA"/>
                </a:solidFill>
              </a:rPr>
              <a:t>30,000</a:t>
            </a:r>
            <a:r>
              <a:rPr lang="en-US" sz="4000" dirty="0" smtClean="0"/>
              <a:t> </a:t>
            </a:r>
            <a:r>
              <a:rPr lang="en-US" sz="4000" dirty="0"/>
              <a:t>servers, and</a:t>
            </a:r>
          </a:p>
          <a:p>
            <a:pPr>
              <a:buFontTx/>
              <a:buNone/>
            </a:pPr>
            <a:r>
              <a:rPr lang="en-US" sz="4000" dirty="0"/>
              <a:t>all get same average load per day.</a:t>
            </a:r>
          </a:p>
          <a:p>
            <a:pPr>
              <a:buFontTx/>
              <a:buNone/>
            </a:pPr>
            <a:r>
              <a:rPr lang="en-US" sz="4000" dirty="0"/>
              <a:t>Use Boole’s inequality:</a:t>
            </a:r>
          </a:p>
          <a:p>
            <a:pPr>
              <a:buFontTx/>
              <a:buNone/>
            </a:pPr>
            <a:r>
              <a:rPr lang="en-US" sz="4000" dirty="0"/>
              <a:t>Pr</a:t>
            </a:r>
            <a:r>
              <a:rPr lang="en-US" sz="4000" dirty="0" smtClean="0"/>
              <a:t> [</a:t>
            </a:r>
            <a:r>
              <a:rPr lang="en-US" sz="4000" i="1" dirty="0" smtClean="0"/>
              <a:t>any</a:t>
            </a:r>
            <a:r>
              <a:rPr lang="en-US" sz="4000" dirty="0" smtClean="0"/>
              <a:t> </a:t>
            </a:r>
            <a:r>
              <a:rPr lang="en-US" sz="4000" dirty="0"/>
              <a:t>server </a:t>
            </a:r>
            <a:r>
              <a:rPr lang="en-US" sz="4000" dirty="0" smtClean="0"/>
              <a:t>overloads]</a:t>
            </a:r>
          </a:p>
          <a:p>
            <a:pPr>
              <a:buFontTx/>
              <a:buNone/>
            </a:pP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3C34DA"/>
                </a:solidFill>
              </a:rPr>
              <a:t>30,000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/>
              <a:t>Pr[this</a:t>
            </a:r>
            <a:r>
              <a:rPr lang="en-US" sz="4000" dirty="0" smtClean="0"/>
              <a:t> server overloads</a:t>
            </a:r>
            <a:r>
              <a:rPr lang="en-US" sz="4000" dirty="0"/>
              <a:t>]</a:t>
            </a:r>
            <a:endParaRPr lang="en-US" sz="4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ea typeface="Comic Sans MS"/>
                <a:cs typeface="Comic Sans MS"/>
              </a:rPr>
              <a:t>            </a:t>
            </a:r>
            <a:r>
              <a:rPr lang="en-US" dirty="0" smtClean="0">
                <a:ea typeface="Comic Sans MS"/>
                <a:cs typeface="Comic Sans MS"/>
              </a:rPr>
              <a:t> </a:t>
            </a:r>
            <a:r>
              <a:rPr lang="en-US" sz="4000" b="1" dirty="0" smtClean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000" dirty="0" smtClean="0">
                <a:ea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</a:rPr>
              <a:t>6 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  <a:sym typeface="Symbol" charset="2"/>
              </a:rPr>
              <a:t>⋅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ea typeface="Comic Sans MS"/>
                <a:cs typeface="Comic Sans MS"/>
              </a:rPr>
              <a:t>10</a:t>
            </a:r>
            <a:r>
              <a:rPr lang="en-US" sz="4000" baseline="30000" dirty="0" smtClean="0">
                <a:solidFill>
                  <a:srgbClr val="FF00FF"/>
                </a:solidFill>
                <a:ea typeface="Comic Sans MS"/>
                <a:cs typeface="Comic Sans MS"/>
              </a:rPr>
              <a:t>–18</a:t>
            </a:r>
            <a:r>
              <a:rPr lang="en-US" sz="4000" baseline="30000" dirty="0" smtClean="0">
                <a:solidFill>
                  <a:srgbClr val="008000"/>
                </a:solidFill>
                <a:ea typeface="Comic Sans MS"/>
                <a:cs typeface="Comic Sans MS"/>
              </a:rPr>
              <a:t>         </a:t>
            </a:r>
            <a:endParaRPr lang="en-US" dirty="0">
              <a:ea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572000" y="4908550"/>
            <a:ext cx="396477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/>
              </a:rPr>
              <a:t>(</a:t>
            </a:r>
            <a:r>
              <a:rPr lang="en-US" i="1" dirty="0">
                <a:solidFill>
                  <a:srgbClr val="006600"/>
                </a:solidFill>
                <a:latin typeface="Comic Sans MS"/>
              </a:rPr>
              <a:t>still</a:t>
            </a:r>
            <a:r>
              <a:rPr lang="en-US" dirty="0">
                <a:solidFill>
                  <a:srgbClr val="006600"/>
                </a:solidFill>
                <a:latin typeface="Comic Sans MS"/>
              </a:rPr>
              <a:t> very small)!!!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uiExpand="1" build="p"/>
      <p:bldP spid="417796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334916ED-38E5-AF49-8B22-8490EF231F00}" type="slidenum">
              <a:rPr lang="en-US" sz="1400">
                <a:latin typeface="Comic Sans MS"/>
              </a:rPr>
              <a:pPr/>
              <a:t>21</a:t>
            </a:fld>
            <a:endParaRPr lang="en-US" sz="1400" dirty="0">
              <a:latin typeface="Comic Sans MS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1797050"/>
            <a:ext cx="8509000" cy="32639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/>
              <a:t>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Pr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cs typeface="Comic Sans MS"/>
              </a:rPr>
              <a:t>[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1]</a:t>
            </a:r>
            <a:r>
              <a:rPr lang="en-US" sz="4400" dirty="0" smtClean="0"/>
              <a:t> </a:t>
            </a:r>
            <a:r>
              <a:rPr lang="en-US" sz="4400" dirty="0"/>
              <a:t>same for all</a:t>
            </a:r>
            <a:r>
              <a:rPr lang="en-US" sz="4400" dirty="0">
                <a:solidFill>
                  <a:srgbClr val="0000E5"/>
                </a:solidFill>
              </a:rPr>
              <a:t> </a:t>
            </a:r>
            <a:r>
              <a:rPr lang="en-US" sz="4400" dirty="0" err="1">
                <a:solidFill>
                  <a:srgbClr val="0000E5"/>
                </a:solidFill>
              </a:rPr>
              <a:t>i</a:t>
            </a:r>
            <a:r>
              <a:rPr lang="en-US" sz="4400" dirty="0"/>
              <a:t>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rgbClr val="0000E5"/>
                </a:solidFill>
              </a:rPr>
              <a:t>R =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  <a:sym typeface="Symbol" charset="2"/>
              </a:rPr>
              <a:t>Σ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  <a:r>
              <a:rPr lang="en-US" sz="4800" dirty="0">
                <a:solidFill>
                  <a:srgbClr val="0000E5"/>
                </a:solidFill>
              </a:rPr>
              <a:t>T</a:t>
            </a:r>
            <a:r>
              <a:rPr lang="en-US" sz="4800" baseline="-25000" dirty="0">
                <a:solidFill>
                  <a:srgbClr val="0000E5"/>
                </a:solidFill>
              </a:rPr>
              <a:t>i</a:t>
            </a:r>
            <a:r>
              <a:rPr lang="en-US" sz="4800" baseline="-25000" dirty="0"/>
              <a:t>   </a:t>
            </a:r>
            <a:r>
              <a:rPr lang="en-US" sz="4800" dirty="0"/>
              <a:t>is Binomial.</a:t>
            </a:r>
          </a:p>
          <a:p>
            <a:pPr>
              <a:buFontTx/>
              <a:buNone/>
            </a:pPr>
            <a:r>
              <a:rPr lang="en-US" sz="4400" dirty="0"/>
              <a:t>Even here, </a:t>
            </a:r>
            <a:r>
              <a:rPr lang="en-US" sz="4400" dirty="0" err="1"/>
              <a:t>Chernoff</a:t>
            </a:r>
            <a:r>
              <a:rPr lang="en-US" sz="4400" dirty="0"/>
              <a:t> bound is</a:t>
            </a:r>
            <a:r>
              <a:rPr lang="en-US" sz="4400" dirty="0" smtClean="0"/>
              <a:t> decent.</a:t>
            </a:r>
            <a:endParaRPr lang="en-US" sz="4400" dirty="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1360488" y="482600"/>
            <a:ext cx="709410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Comic Sans MS"/>
              </a:rPr>
              <a:t>Chernoff</a:t>
            </a:r>
            <a:r>
              <a:rPr lang="en-US" sz="4000" dirty="0">
                <a:solidFill>
                  <a:schemeClr val="tx2"/>
                </a:solidFill>
                <a:latin typeface="Comic Sans MS"/>
              </a:rPr>
              <a:t> vs. Binomial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15755910-AEAA-6E46-94F9-A95CA38E3440}" type="slidenum">
              <a:rPr lang="en-US" sz="1400">
                <a:latin typeface="Comic Sans MS"/>
              </a:rPr>
              <a:pPr/>
              <a:t>22</a:t>
            </a:fld>
            <a:endParaRPr lang="en-US" sz="1400" dirty="0">
              <a:latin typeface="Comic Sans MS"/>
            </a:endParaRP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400300" y="2567225"/>
            <a:ext cx="8343400" cy="172354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>
                <a:latin typeface="Comic Sans MS"/>
              </a:rPr>
              <a:t>Problems</a:t>
            </a:r>
            <a:r>
              <a:rPr lang="en-US" sz="10600" dirty="0" smtClean="0">
                <a:latin typeface="Comic Sans MS"/>
              </a:rPr>
              <a:t> 4,5</a:t>
            </a:r>
            <a:endParaRPr lang="en-US" sz="10600" dirty="0">
              <a:latin typeface="Comic Sans MS"/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574925" y="403225"/>
            <a:ext cx="440882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In Class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C732CC11-5A0B-704C-996E-523E3976C450}" type="slidenum">
              <a:rPr lang="en-US" sz="1400">
                <a:latin typeface="Comic Sans MS"/>
              </a:rPr>
              <a:pPr/>
              <a:t>3</a:t>
            </a:fld>
            <a:endParaRPr lang="en-US" sz="1400" dirty="0">
              <a:latin typeface="Comic Sans MS"/>
            </a:endParaRP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2532063" y="2957513"/>
          <a:ext cx="3673475" cy="2462212"/>
        </p:xfrm>
        <a:graphic>
          <a:graphicData uri="http://schemas.openxmlformats.org/presentationml/2006/ole">
            <p:oleObj spid="_x0000_s399363" name="Equation" r:id="rId3" imgW="723900" imgH="482600" progId="Equation.DSMT4">
              <p:embed/>
            </p:oleObj>
          </a:graphicData>
        </a:graphic>
      </p:graphicFrame>
      <p:grpSp>
        <p:nvGrpSpPr>
          <p:cNvPr id="399369" name="Group 9"/>
          <p:cNvGrpSpPr>
            <a:grpSpLocks/>
          </p:cNvGrpSpPr>
          <p:nvPr/>
        </p:nvGrpSpPr>
        <p:grpSpPr bwMode="auto">
          <a:xfrm>
            <a:off x="5232400" y="4652964"/>
            <a:ext cx="2057400" cy="1417638"/>
            <a:chOff x="3264" y="2723"/>
            <a:chExt cx="1296" cy="893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 rot="16200000">
              <a:off x="3467" y="2590"/>
              <a:ext cx="2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800" dirty="0">
                  <a:latin typeface="Comic Sans MS"/>
                </a:rPr>
                <a:t>{</a:t>
              </a:r>
            </a:p>
          </p:txBody>
        </p:sp>
        <p:sp>
          <p:nvSpPr>
            <p:cNvPr id="399365" name="Text Box 5"/>
            <p:cNvSpPr txBox="1">
              <a:spLocks noChangeArrowheads="1"/>
            </p:cNvSpPr>
            <p:nvPr/>
          </p:nvSpPr>
          <p:spPr bwMode="auto">
            <a:xfrm>
              <a:off x="3264" y="2860"/>
              <a:ext cx="129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mic Sans MS"/>
                </a:rPr>
                <a:t>Bernoulli</a:t>
              </a:r>
            </a:p>
            <a:p>
              <a:pPr algn="ctr"/>
              <a:r>
                <a:rPr lang="en-US" dirty="0">
                  <a:solidFill>
                    <a:srgbClr val="800000"/>
                  </a:solidFill>
                  <a:latin typeface="Comic Sans MS"/>
                </a:rPr>
                <a:t>variable</a:t>
              </a:r>
            </a:p>
          </p:txBody>
        </p:sp>
      </p:grpSp>
      <p:sp>
        <p:nvSpPr>
          <p:cNvPr id="399366" name="Rectangle 6"/>
          <p:cNvSpPr>
            <a:spLocks noGrp="1" noChangeArrowheads="1"/>
          </p:cNvSpPr>
          <p:nvPr>
            <p:ph type="title"/>
          </p:nvPr>
        </p:nvSpPr>
        <p:spPr>
          <a:xfrm>
            <a:off x="2794000" y="368300"/>
            <a:ext cx="3467100" cy="890588"/>
          </a:xfrm>
          <a:noFill/>
          <a:ln/>
        </p:spPr>
        <p:txBody>
          <a:bodyPr/>
          <a:lstStyle/>
          <a:p>
            <a:r>
              <a:rPr lang="en-US"/>
              <a:t>Bernoulli Sums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71475" y="1457325"/>
            <a:ext cx="819742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Focus on random </a:t>
            </a:r>
            <a:r>
              <a:rPr lang="en-US" sz="4000" dirty="0" err="1">
                <a:latin typeface="Comic Sans MS"/>
              </a:rPr>
              <a:t>vars</a:t>
            </a:r>
            <a:r>
              <a:rPr lang="en-US" sz="4000" dirty="0">
                <a:latin typeface="Comic Sans MS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000" dirty="0">
                <a:latin typeface="Comic Sans MS"/>
              </a:rPr>
              <a:t>, that are</a:t>
            </a:r>
          </a:p>
          <a:p>
            <a:r>
              <a:rPr lang="en-US" sz="4000" dirty="0">
                <a:latin typeface="Comic Sans MS"/>
              </a:rPr>
              <a:t>sums of</a:t>
            </a:r>
            <a:r>
              <a:rPr lang="en-US" sz="4000" dirty="0" smtClean="0">
                <a:latin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</a:rPr>
              <a:t>mutually independent</a:t>
            </a:r>
          </a:p>
          <a:p>
            <a:r>
              <a:rPr lang="en-US" sz="4000" dirty="0" smtClean="0">
                <a:solidFill>
                  <a:srgbClr val="3C34DA"/>
                </a:solidFill>
                <a:latin typeface="Comic Sans MS"/>
              </a:rPr>
              <a:t>0</a:t>
            </a:r>
            <a:r>
              <a:rPr lang="en-US" sz="4000" dirty="0">
                <a:solidFill>
                  <a:srgbClr val="3C34DA"/>
                </a:solidFill>
                <a:latin typeface="Comic Sans MS"/>
              </a:rPr>
              <a:t>-1 </a:t>
            </a:r>
            <a:r>
              <a:rPr lang="en-US" sz="4000" dirty="0">
                <a:solidFill>
                  <a:schemeClr val="tx2"/>
                </a:solidFill>
                <a:latin typeface="Comic Sans MS"/>
              </a:rPr>
              <a:t>variables: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57C902DC-E5F2-6944-A2F8-D1503A309B26}" type="slidenum">
              <a:rPr lang="en-US" sz="1400">
                <a:latin typeface="Comic Sans MS"/>
              </a:rPr>
              <a:pPr/>
              <a:t>4</a:t>
            </a:fld>
            <a:endParaRPr lang="en-US" sz="1400" dirty="0">
              <a:latin typeface="Comic Sans MS"/>
            </a:endParaRP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1527174" y="488951"/>
            <a:ext cx="65119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omic Sans MS"/>
              </a:rPr>
              <a:t>Probability of No Success</a:t>
            </a:r>
            <a:endParaRPr lang="en-US" sz="4000" dirty="0">
              <a:latin typeface="Comic Sans MS"/>
            </a:endParaRP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686593" y="1416050"/>
            <a:ext cx="7770813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latin typeface="Comic Sans MS"/>
              </a:rPr>
              <a:t>T</a:t>
            </a:r>
            <a:r>
              <a:rPr lang="en-US" sz="6000" baseline="-25000" dirty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6000" i="1" baseline="-250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=</a:t>
            </a:r>
            <a:r>
              <a:rPr lang="en-US" sz="6000" i="1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6000" dirty="0">
                <a:latin typeface="Comic Sans MS"/>
              </a:rPr>
              <a:t> </a:t>
            </a:r>
            <a:r>
              <a:rPr lang="en-US" sz="4400" dirty="0">
                <a:latin typeface="Comic Sans MS"/>
              </a:rPr>
              <a:t>means “success” on</a:t>
            </a:r>
          </a:p>
          <a:p>
            <a:r>
              <a:rPr lang="en-US" sz="4400" dirty="0">
                <a:latin typeface="Comic Sans MS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4400" baseline="30000" dirty="0" err="1">
                <a:latin typeface="Comic Sans MS"/>
              </a:rPr>
              <a:t>th</a:t>
            </a:r>
            <a:r>
              <a:rPr lang="en-US" sz="4400" dirty="0">
                <a:latin typeface="Comic Sans MS"/>
              </a:rPr>
              <a:t> try.</a:t>
            </a:r>
          </a:p>
          <a:p>
            <a:endParaRPr lang="en-US" sz="4400" dirty="0">
              <a:latin typeface="Comic Sans MS"/>
            </a:endParaRPr>
          </a:p>
          <a:p>
            <a:r>
              <a:rPr lang="en-US" sz="6000" dirty="0">
                <a:solidFill>
                  <a:schemeClr val="accent2"/>
                </a:solidFill>
                <a:latin typeface="Comic Sans MS"/>
              </a:rPr>
              <a:t>[R</a:t>
            </a:r>
            <a:r>
              <a:rPr lang="en-US" sz="6000" i="1" dirty="0">
                <a:solidFill>
                  <a:schemeClr val="accent2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chemeClr val="accent2"/>
                </a:solidFill>
                <a:latin typeface="Comic Sans MS"/>
              </a:rPr>
              <a:t>= 0]</a:t>
            </a:r>
            <a:r>
              <a:rPr lang="en-US" sz="6000" dirty="0">
                <a:latin typeface="Comic Sans MS"/>
              </a:rPr>
              <a:t> </a:t>
            </a:r>
            <a:r>
              <a:rPr lang="en-US" sz="4400" dirty="0">
                <a:latin typeface="Comic Sans MS"/>
              </a:rPr>
              <a:t>is the event that </a:t>
            </a:r>
            <a:r>
              <a:rPr lang="en-US" sz="4400" dirty="0" smtClean="0">
                <a:latin typeface="Comic Sans MS"/>
              </a:rPr>
              <a:t>we </a:t>
            </a:r>
            <a:r>
              <a:rPr lang="en-US" sz="4400" dirty="0" smtClean="0">
                <a:solidFill>
                  <a:schemeClr val="hlink"/>
                </a:solidFill>
                <a:latin typeface="Comic Sans MS"/>
              </a:rPr>
              <a:t>never </a:t>
            </a:r>
            <a:r>
              <a:rPr lang="en-US" sz="4400" dirty="0">
                <a:latin typeface="Comic Sans MS"/>
              </a:rPr>
              <a:t>succeed.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05BCEF71-1B17-8D4A-89E7-991245D2286E}" type="slidenum">
              <a:rPr lang="en-US" sz="1400">
                <a:latin typeface="Comic Sans MS"/>
              </a:rPr>
              <a:pPr/>
              <a:t>5</a:t>
            </a:fld>
            <a:endParaRPr lang="en-US" sz="1400" dirty="0">
              <a:latin typeface="Comic Sans MS"/>
            </a:endParaRPr>
          </a:p>
        </p:txBody>
      </p:sp>
      <p:sp>
        <p:nvSpPr>
          <p:cNvPr id="40039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14400" y="1333500"/>
            <a:ext cx="7620000" cy="31369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i="1" dirty="0"/>
              <a:t>Fundamental fact</a:t>
            </a:r>
            <a:r>
              <a:rPr lang="en-US" sz="4000" i="1" dirty="0"/>
              <a:t>:</a:t>
            </a:r>
          </a:p>
          <a:p>
            <a:pPr>
              <a:buFontTx/>
              <a:buNone/>
            </a:pPr>
            <a:r>
              <a:rPr lang="en-US" sz="4000" dirty="0"/>
              <a:t>If </a:t>
            </a:r>
            <a:r>
              <a:rPr lang="en-US" sz="4000" dirty="0" err="1">
                <a:solidFill>
                  <a:srgbClr val="0000FF"/>
                </a:solidFill>
              </a:rPr>
              <a:t>E[#successes</a:t>
            </a:r>
            <a:r>
              <a:rPr lang="en-US" sz="4000" dirty="0">
                <a:solidFill>
                  <a:srgbClr val="0000FF"/>
                </a:solidFill>
              </a:rPr>
              <a:t>]</a:t>
            </a:r>
            <a:r>
              <a:rPr lang="en-US" sz="4000" dirty="0"/>
              <a:t> is </a:t>
            </a:r>
            <a:r>
              <a:rPr lang="en-US" sz="4000" dirty="0">
                <a:solidFill>
                  <a:srgbClr val="006600"/>
                </a:solidFill>
              </a:rPr>
              <a:t>large</a:t>
            </a:r>
            <a:r>
              <a:rPr lang="en-US" sz="4000" dirty="0"/>
              <a:t>, then</a:t>
            </a:r>
          </a:p>
          <a:p>
            <a:pPr>
              <a:buFontTx/>
              <a:buNone/>
            </a:pPr>
            <a:r>
              <a:rPr lang="en-US" sz="4000" dirty="0" err="1" smtClean="0">
                <a:solidFill>
                  <a:srgbClr val="0000FF"/>
                </a:solidFill>
              </a:rPr>
              <a:t>Pr[</a:t>
            </a:r>
            <a:r>
              <a:rPr lang="en-US" sz="4000" dirty="0" err="1" smtClean="0">
                <a:solidFill>
                  <a:srgbClr val="FF0000"/>
                </a:solidFill>
              </a:rPr>
              <a:t>never</a:t>
            </a:r>
            <a:r>
              <a:rPr lang="en-US" sz="4000" dirty="0" smtClean="0">
                <a:solidFill>
                  <a:srgbClr val="0000FF"/>
                </a:solidFill>
              </a:rPr>
              <a:t> succeeding]</a:t>
            </a:r>
            <a:r>
              <a:rPr lang="en-US" sz="4000" dirty="0" smtClean="0"/>
              <a:t> </a:t>
            </a:r>
            <a:r>
              <a:rPr lang="en-US" sz="4000" dirty="0"/>
              <a:t>is</a:t>
            </a:r>
            <a:endParaRPr lang="en-US" sz="4000" dirty="0" smtClean="0"/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exponentially small:</a:t>
            </a:r>
            <a:endParaRPr lang="en-US" sz="4000" dirty="0"/>
          </a:p>
        </p:txBody>
      </p:sp>
      <p:pic>
        <p:nvPicPr>
          <p:cNvPr id="40039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684463" y="4894263"/>
            <a:ext cx="3370262" cy="3984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27174" y="488951"/>
            <a:ext cx="65119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omic Sans MS"/>
              </a:rPr>
              <a:t>Probability of No Success</a:t>
            </a:r>
            <a:endParaRPr lang="en-US" sz="4000" dirty="0">
              <a:latin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27150" y="4343400"/>
          <a:ext cx="6623050" cy="2037862"/>
        </p:xfrm>
        <a:graphic>
          <a:graphicData uri="http://schemas.openxmlformats.org/presentationml/2006/ole">
            <p:oleObj spid="_x0000_s400399" name="Equation" r:id="rId5" imgW="11557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6F7400F7-0FDA-A146-94D1-286A8C0AC31A}" type="slidenum">
              <a:rPr lang="en-US" sz="1400">
                <a:latin typeface="Comic Sans MS"/>
              </a:rPr>
              <a:pPr/>
              <a:t>6</a:t>
            </a:fld>
            <a:endParaRPr lang="en-US" sz="1400" dirty="0">
              <a:latin typeface="Comic Sans MS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739900"/>
            <a:ext cx="8255000" cy="44577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This is a deviation from mean </a:t>
            </a:r>
            <a:r>
              <a:rPr lang="en-US" sz="4000" dirty="0" smtClean="0"/>
              <a:t>result:  </a:t>
            </a:r>
            <a:r>
              <a:rPr lang="en-US" sz="4400" dirty="0" smtClean="0"/>
              <a:t> 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err="1"/>
              <a:t>Pr{</a:t>
            </a:r>
            <a:r>
              <a:rPr lang="en-US" sz="4400" dirty="0" err="1">
                <a:solidFill>
                  <a:srgbClr val="3C34DA"/>
                </a:solidFill>
              </a:rPr>
              <a:t>observed</a:t>
            </a:r>
            <a:r>
              <a:rPr lang="en-US" sz="4400" dirty="0"/>
              <a:t> value </a:t>
            </a:r>
            <a:r>
              <a:rPr lang="en-US" sz="4400" i="1" dirty="0">
                <a:solidFill>
                  <a:srgbClr val="008000"/>
                </a:solidFill>
              </a:rPr>
              <a:t>far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from</a:t>
            </a:r>
          </a:p>
          <a:p>
            <a:pPr>
              <a:buFontTx/>
              <a:buNone/>
            </a:pPr>
            <a:r>
              <a:rPr lang="en-US" sz="4400" i="1" dirty="0">
                <a:solidFill>
                  <a:srgbClr val="008000"/>
                </a:solidFill>
              </a:rPr>
              <a:t>   </a:t>
            </a:r>
            <a:r>
              <a:rPr lang="en-US" sz="4400" i="1" dirty="0" smtClean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C34DA"/>
                </a:solidFill>
              </a:rPr>
              <a:t>expected</a:t>
            </a:r>
            <a:r>
              <a:rPr lang="en-US" sz="4400" dirty="0" smtClean="0">
                <a:solidFill>
                  <a:schemeClr val="hlink"/>
                </a:solidFill>
              </a:rPr>
              <a:t> </a:t>
            </a:r>
            <a:r>
              <a:rPr lang="en-US" sz="4400" dirty="0"/>
              <a:t>value}</a:t>
            </a:r>
            <a:r>
              <a:rPr lang="en-US" sz="4400" dirty="0" smtClean="0"/>
              <a:t> </a:t>
            </a:r>
          </a:p>
          <a:p>
            <a:pPr algn="ctr">
              <a:buFontTx/>
              <a:buNone/>
            </a:pPr>
            <a:r>
              <a:rPr lang="en-US" sz="4400" dirty="0" smtClean="0"/>
              <a:t>is </a:t>
            </a:r>
            <a:r>
              <a:rPr lang="en-US" sz="4400" i="1" dirty="0">
                <a:solidFill>
                  <a:srgbClr val="008000"/>
                </a:solidFill>
              </a:rPr>
              <a:t>SMALL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1565274" y="488951"/>
            <a:ext cx="65246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Deviation from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4463022D-E47D-8F44-825E-6CA8C8E90035}" type="slidenum">
              <a:rPr lang="en-US" sz="1400">
                <a:latin typeface="Comic Sans MS"/>
              </a:rPr>
              <a:pPr/>
              <a:t>7</a:t>
            </a:fld>
            <a:endParaRPr lang="en-US" sz="1400" dirty="0">
              <a:latin typeface="Comic Sans MS"/>
            </a:endParaRP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1320800" y="4102100"/>
            <a:ext cx="6502400" cy="232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4800" dirty="0">
                <a:latin typeface="Comic Sans MS"/>
              </a:rPr>
              <a:t> only need</a:t>
            </a: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μ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R</a:t>
            </a:r>
            <a:endParaRPr lang="en-US" sz="4800" baseline="-25000" dirty="0"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baseline="-25000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>
                <a:solidFill>
                  <a:srgbClr val="544DDF"/>
                </a:solidFill>
                <a:latin typeface="Comic Sans MS"/>
                <a:sym typeface="Symbol" charset="2"/>
              </a:rPr>
              <a:t>n</a:t>
            </a:r>
            <a:endParaRPr lang="en-US" sz="4800" dirty="0">
              <a:solidFill>
                <a:srgbClr val="544DDF"/>
              </a:solidFill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Pr[T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i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  <a:sym typeface="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1]</a:t>
            </a:r>
            <a:endParaRPr lang="en-US" sz="4800" dirty="0">
              <a:solidFill>
                <a:srgbClr val="0000FF"/>
              </a:solidFill>
              <a:latin typeface="Comic Sans MS"/>
              <a:sym typeface="Symbol" charset="2"/>
            </a:endParaRPr>
          </a:p>
        </p:txBody>
      </p:sp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1565274" y="488951"/>
            <a:ext cx="69818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</a:rPr>
              <a:t>Deviation from the Mean</a:t>
            </a:r>
          </a:p>
        </p:txBody>
      </p:sp>
      <p:graphicFrame>
        <p:nvGraphicFramePr>
          <p:cNvPr id="40142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5543550" y="1622425"/>
          <a:ext cx="2551113" cy="2428875"/>
        </p:xfrm>
        <a:graphic>
          <a:graphicData uri="http://schemas.openxmlformats.org/presentationml/2006/ole">
            <p:oleObj spid="_x0000_s401424" name="Equation" r:id="rId3" imgW="533400" imgH="508000" progId="Equation.DSMT4">
              <p:embed/>
            </p:oleObj>
          </a:graphicData>
        </a:graphic>
      </p:graphicFrame>
      <p:grpSp>
        <p:nvGrpSpPr>
          <p:cNvPr id="401422" name="Group 14"/>
          <p:cNvGrpSpPr>
            <a:grpSpLocks/>
          </p:cNvGrpSpPr>
          <p:nvPr/>
        </p:nvGrpSpPr>
        <p:grpSpPr bwMode="auto">
          <a:xfrm>
            <a:off x="4870452" y="3430591"/>
            <a:ext cx="981076" cy="784226"/>
            <a:chOff x="2804" y="1669"/>
            <a:chExt cx="618" cy="494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 rot="16200000">
              <a:off x="2924" y="1549"/>
              <a:ext cx="24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latin typeface="Comic Sans MS"/>
                </a:rPr>
                <a:t>{</a:t>
              </a:r>
            </a:p>
          </p:txBody>
        </p:sp>
        <p:sp>
          <p:nvSpPr>
            <p:cNvPr id="401414" name="Text Box 6"/>
            <p:cNvSpPr txBox="1">
              <a:spLocks noChangeArrowheads="1"/>
            </p:cNvSpPr>
            <p:nvPr/>
          </p:nvSpPr>
          <p:spPr bwMode="auto">
            <a:xfrm>
              <a:off x="2869" y="1756"/>
              <a:ext cx="5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</a:rPr>
                <a:t>far</a:t>
              </a:r>
            </a:p>
          </p:txBody>
        </p:sp>
      </p:grpSp>
      <p:graphicFrame>
        <p:nvGraphicFramePr>
          <p:cNvPr id="401431" name="Object 23"/>
          <p:cNvGraphicFramePr>
            <a:graphicFrameLocks noChangeAspect="1"/>
          </p:cNvGraphicFramePr>
          <p:nvPr>
            <p:ph sz="half" idx="1"/>
          </p:nvPr>
        </p:nvGraphicFramePr>
        <p:xfrm>
          <a:off x="1666875" y="1054100"/>
          <a:ext cx="4127500" cy="2695575"/>
        </p:xfrm>
        <a:graphic>
          <a:graphicData uri="http://schemas.openxmlformats.org/presentationml/2006/ole">
            <p:oleObj spid="_x0000_s401431" name="Equation" r:id="rId4" imgW="622300" imgH="406400" progId="Equation.DSMT4">
              <p:embed/>
            </p:oleObj>
          </a:graphicData>
        </a:graphic>
      </p:graphicFrame>
      <p:graphicFrame>
        <p:nvGraphicFramePr>
          <p:cNvPr id="401435" name="Object 27"/>
          <p:cNvGraphicFramePr>
            <a:graphicFrameLocks noChangeAspect="1"/>
          </p:cNvGraphicFramePr>
          <p:nvPr/>
        </p:nvGraphicFramePr>
        <p:xfrm>
          <a:off x="1563687" y="1047750"/>
          <a:ext cx="6016625" cy="1851713"/>
        </p:xfrm>
        <a:graphic>
          <a:graphicData uri="http://schemas.openxmlformats.org/presentationml/2006/ole">
            <p:oleObj spid="_x0000_s401435" name="Equation" r:id="rId5" imgW="11557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A8DBDBF4-750E-AE4F-AC89-DC44EEA31A5D}" type="slidenum">
              <a:rPr lang="en-US" sz="1400">
                <a:latin typeface="Comic Sans MS"/>
              </a:rPr>
              <a:pPr/>
              <a:t>8</a:t>
            </a:fld>
            <a:endParaRPr lang="en-US" sz="1400" dirty="0">
              <a:latin typeface="Comic Sans MS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34950" y="1803400"/>
            <a:ext cx="8674100" cy="32512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err="1" smtClean="0"/>
              <a:t>Pr[</a:t>
            </a:r>
            <a:r>
              <a:rPr lang="en-US" sz="4400" dirty="0" err="1" smtClean="0">
                <a:solidFill>
                  <a:srgbClr val="3C34DA"/>
                </a:solidFill>
              </a:rPr>
              <a:t>R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008000"/>
                </a:solidFill>
              </a:rPr>
              <a:t>above </a:t>
            </a:r>
            <a:r>
              <a:rPr lang="en-US" sz="4400" dirty="0" err="1" smtClean="0">
                <a:solidFill>
                  <a:schemeClr val="accent2"/>
                </a:solidFill>
              </a:rPr>
              <a:t>c</a:t>
            </a:r>
            <a:r>
              <a:rPr lang="en-US" sz="4400" dirty="0" smtClean="0">
                <a:solidFill>
                  <a:schemeClr val="accent2"/>
                </a:solidFill>
                <a:ea typeface="Comic Sans MS"/>
                <a:cs typeface="Comic Sans MS"/>
              </a:rPr>
              <a:t>µ</a:t>
            </a:r>
            <a:r>
              <a:rPr lang="en-US" sz="4400" dirty="0">
                <a:ea typeface="Comic Sans MS"/>
                <a:cs typeface="Comic Sans MS"/>
              </a:rPr>
              <a:t>]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4400" b="1" dirty="0">
                <a:latin typeface="Euclid Symbol" charset="2"/>
                <a:ea typeface="Comic Sans MS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ea typeface="Comic Sans MS"/>
                <a:cs typeface="Comic Sans MS"/>
              </a:rPr>
              <a:t> </a:t>
            </a:r>
            <a:endParaRPr lang="en-US" sz="5400" baseline="-25000" dirty="0" smtClean="0">
              <a:solidFill>
                <a:srgbClr val="0000FF"/>
              </a:solidFill>
              <a:ea typeface="Comic Sans MS"/>
              <a:cs typeface="Comic Sans MS"/>
            </a:endParaRPr>
          </a:p>
          <a:p>
            <a:pPr>
              <a:buFontTx/>
              <a:buNone/>
            </a:pPr>
            <a:endParaRPr lang="en-US" sz="4800" baseline="30000" dirty="0">
              <a:ea typeface="Comic Sans MS"/>
              <a:cs typeface="Comic Sans MS"/>
            </a:endParaRPr>
          </a:p>
          <a:p>
            <a:pPr>
              <a:buFontTx/>
              <a:buNone/>
            </a:pPr>
            <a:r>
              <a:rPr lang="en-US" dirty="0">
                <a:ea typeface="Comic Sans MS"/>
                <a:cs typeface="Comic Sans MS"/>
              </a:rPr>
              <a:t>  </a:t>
            </a:r>
          </a:p>
          <a:p>
            <a:pPr algn="ctr">
              <a:buFontTx/>
              <a:buNone/>
            </a:pPr>
            <a:r>
              <a:rPr lang="en-US" sz="4400" dirty="0">
                <a:ea typeface="Comic Sans MS"/>
                <a:cs typeface="Comic Sans MS"/>
              </a:rPr>
              <a:t>(if </a:t>
            </a:r>
            <a:r>
              <a:rPr lang="en-US" sz="4400" i="1" dirty="0" err="1">
                <a:ea typeface="Comic Sans MS"/>
                <a:cs typeface="Comic Sans MS"/>
              </a:rPr>
              <a:t>c</a:t>
            </a:r>
            <a:r>
              <a:rPr lang="en-US" sz="4400" dirty="0" smtClean="0">
                <a:ea typeface="Comic Sans MS"/>
                <a:cs typeface="Comic Sans MS"/>
              </a:rPr>
              <a:t> </a:t>
            </a:r>
            <a:r>
              <a:rPr lang="en-US" sz="4400" dirty="0" smtClean="0">
                <a:latin typeface="Euclid Symbol" charset="2"/>
                <a:ea typeface="Comic Sans MS"/>
                <a:cs typeface="Comic Sans MS"/>
              </a:rPr>
              <a:t>&gt;&gt;</a:t>
            </a:r>
            <a:r>
              <a:rPr lang="en-US" sz="4400" dirty="0" smtClean="0">
                <a:ea typeface="Comic Sans MS"/>
                <a:cs typeface="Comic Sans MS"/>
              </a:rPr>
              <a:t> 1</a:t>
            </a:r>
            <a:r>
              <a:rPr lang="en-US" sz="4400" dirty="0" smtClean="0">
                <a:ea typeface="Comic Sans MS"/>
                <a:cs typeface="Comic Sans MS"/>
                <a:sym typeface="Symbol" charset="2"/>
              </a:rPr>
              <a:t> or </a:t>
            </a:r>
            <a:r>
              <a:rPr lang="en-US" sz="4400" dirty="0">
                <a:solidFill>
                  <a:srgbClr val="3C34DA"/>
                </a:solidFill>
                <a:sym typeface="Symbol" charset="2"/>
              </a:rPr>
              <a:t>μ</a:t>
            </a:r>
            <a:r>
              <a:rPr lang="en-US" sz="4400" baseline="-25000" dirty="0">
                <a:solidFill>
                  <a:srgbClr val="3C34DA"/>
                </a:solidFill>
                <a:sym typeface="Symbol" charset="2"/>
              </a:rPr>
              <a:t>R</a:t>
            </a:r>
            <a:r>
              <a:rPr lang="en-US" sz="4400" dirty="0" smtClean="0">
                <a:ea typeface="Comic Sans MS"/>
                <a:cs typeface="Comic Sans MS"/>
                <a:sym typeface="Symbol" charset="2"/>
              </a:rPr>
              <a:t> </a:t>
            </a:r>
            <a:r>
              <a:rPr lang="en-US" sz="4400" dirty="0">
                <a:ea typeface="Comic Sans MS"/>
                <a:cs typeface="Comic Sans MS"/>
                <a:sym typeface="Symbol" charset="2"/>
              </a:rPr>
              <a:t>large)</a:t>
            </a: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775200" y="1810312"/>
          <a:ext cx="2628900" cy="1618688"/>
        </p:xfrm>
        <a:graphic>
          <a:graphicData uri="http://schemas.openxmlformats.org/presentationml/2006/ole">
            <p:oleObj spid="_x0000_s398344" name="Equation" r:id="rId3" imgW="660400" imgH="406400" progId="Equation.DSMT4">
              <p:embed/>
            </p:oleObj>
          </a:graphicData>
        </a:graphic>
      </p:graphicFrame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609850" y="304800"/>
            <a:ext cx="4476750" cy="863600"/>
          </a:xfrm>
          <a:noFill/>
          <a:ln/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Chernoff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4000" dirty="0"/>
              <a:t>Bound</a:t>
            </a:r>
          </a:p>
        </p:txBody>
      </p:sp>
      <p:grpSp>
        <p:nvGrpSpPr>
          <p:cNvPr id="398347" name="Group 11"/>
          <p:cNvGrpSpPr>
            <a:grpSpLocks/>
          </p:cNvGrpSpPr>
          <p:nvPr/>
        </p:nvGrpSpPr>
        <p:grpSpPr bwMode="auto">
          <a:xfrm>
            <a:off x="2951163" y="2435226"/>
            <a:ext cx="1123950" cy="909638"/>
            <a:chOff x="1971" y="1670"/>
            <a:chExt cx="708" cy="573"/>
          </a:xfrm>
        </p:grpSpPr>
        <p:sp>
          <p:nvSpPr>
            <p:cNvPr id="398339" name="Text Box 3"/>
            <p:cNvSpPr txBox="1">
              <a:spLocks noChangeArrowheads="1"/>
            </p:cNvSpPr>
            <p:nvPr/>
          </p:nvSpPr>
          <p:spPr bwMode="auto">
            <a:xfrm rot="16200000">
              <a:off x="2144" y="1497"/>
              <a:ext cx="2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6000" dirty="0">
                  <a:latin typeface="Comic Sans MS"/>
                </a:rPr>
                <a:t>{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2126" y="1836"/>
              <a:ext cx="5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Comic Sans MS"/>
                </a:rPr>
                <a:t>far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83150" y="1335454"/>
          <a:ext cx="2571750" cy="1318846"/>
        </p:xfrm>
        <a:graphic>
          <a:graphicData uri="http://schemas.openxmlformats.org/presentationml/2006/ole">
            <p:oleObj spid="_x0000_s398350" name="Equation" r:id="rId4" imgW="495300" imgH="25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L14-3</a:t>
            </a:r>
            <a:r>
              <a:rPr lang="en-US" sz="1400" dirty="0">
                <a:latin typeface="Comic Sans MS"/>
              </a:rPr>
              <a:t>.</a:t>
            </a:r>
            <a:fld id="{03E146EA-A5CF-F943-A5BD-08B530F2AD3D}" type="slidenum">
              <a:rPr lang="en-US" sz="1400">
                <a:latin typeface="Comic Sans MS"/>
              </a:rPr>
              <a:pPr/>
              <a:t>9</a:t>
            </a:fld>
            <a:endParaRPr lang="en-US" sz="1400" dirty="0">
              <a:latin typeface="Comic Sans MS"/>
            </a:endParaRPr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title"/>
          </p:nvPr>
        </p:nvSpPr>
        <p:spPr>
          <a:xfrm>
            <a:off x="2565400" y="355600"/>
            <a:ext cx="5472113" cy="1017588"/>
          </a:xfrm>
          <a:noFill/>
          <a:ln/>
        </p:spPr>
        <p:txBody>
          <a:bodyPr/>
          <a:lstStyle/>
          <a:p>
            <a:r>
              <a:rPr lang="en-US" sz="4800"/>
              <a:t>Chernoff  Bound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320800" y="1905506"/>
            <a:ext cx="6502400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Comic Sans MS"/>
              </a:rPr>
              <a:t>s</a:t>
            </a:r>
            <a:r>
              <a:rPr lang="en-US" sz="4800" dirty="0" smtClean="0">
                <a:latin typeface="Comic Sans MS"/>
              </a:rPr>
              <a:t>till</a:t>
            </a:r>
          </a:p>
          <a:p>
            <a:pPr>
              <a:buFontTx/>
              <a:buChar char="•"/>
            </a:pP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>
                <a:latin typeface="Comic Sans MS"/>
              </a:rPr>
              <a:t>only need</a:t>
            </a:r>
            <a:r>
              <a:rPr lang="en-US" sz="4800" dirty="0" smtClean="0">
                <a:latin typeface="Comic Sans MS"/>
              </a:rPr>
              <a:t> </a:t>
            </a:r>
            <a:r>
              <a:rPr lang="en-US" sz="48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μ</a:t>
            </a:r>
            <a:r>
              <a:rPr lang="en-US" sz="4800" baseline="-25000" dirty="0" smtClean="0">
                <a:solidFill>
                  <a:srgbClr val="3C34DA"/>
                </a:solidFill>
                <a:latin typeface="Comic Sans MS"/>
                <a:sym typeface="Symbol" charset="2"/>
              </a:rPr>
              <a:t>R</a:t>
            </a:r>
            <a:endParaRPr lang="en-US" sz="4800" baseline="-25000" dirty="0"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baseline="-25000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>
                <a:solidFill>
                  <a:srgbClr val="544DDF"/>
                </a:solidFill>
                <a:latin typeface="Comic Sans MS"/>
                <a:sym typeface="Symbol" charset="2"/>
              </a:rPr>
              <a:t>n</a:t>
            </a:r>
            <a:endParaRPr lang="en-US" sz="4800" dirty="0">
              <a:solidFill>
                <a:srgbClr val="544DDF"/>
              </a:solidFill>
              <a:latin typeface="Comic Sans MS"/>
              <a:sym typeface="Symbol" charset="2"/>
            </a:endParaRPr>
          </a:p>
          <a:p>
            <a:pPr>
              <a:buFontTx/>
              <a:buChar char="•"/>
            </a:pPr>
            <a:r>
              <a:rPr lang="en-US" sz="4800" i="1" dirty="0"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6600"/>
                </a:solidFill>
                <a:latin typeface="Comic Sans MS"/>
                <a:sym typeface="Symbol" charset="2"/>
              </a:rPr>
              <a:t>don’t need</a:t>
            </a:r>
            <a:r>
              <a:rPr lang="en-US" sz="4800" dirty="0">
                <a:latin typeface="Comic Sans MS"/>
                <a:sym typeface="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Pr[T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/>
                <a:sym typeface="Symbol" charset="2"/>
              </a:rPr>
              <a:t>i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  <a:sym typeface="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sym typeface="Symbol" charset="2"/>
              </a:rPr>
              <a:t>1]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/>
                <a:sym typeface="Symbol" charset="2"/>
              </a:rPr>
              <a:t>but</a:t>
            </a:r>
            <a:endParaRPr lang="en-US" sz="4800" dirty="0">
              <a:solidFill>
                <a:schemeClr val="tx2"/>
              </a:solidFill>
              <a:latin typeface="Comic Sans MS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False"/>
  <p:tag name="DEFAULTDISPLAYSOURCE" val="\documentclass{slides}\pagestyle{empty}&#10;\input{c:/42/devel/latex-macros/texpoint.sty}&#10;\begin{document}&#10;$  $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bmpmono"/>
  <p:tag name="DEFAULTBLEND" val="False"/>
  <p:tag name="DEFAULTTRANSPARENT" val="False"/>
  <p:tag name="DEFAULTRESOLUTION" val="300"/>
  <p:tag name="DEFAULTWIDTH" val="324"/>
  <p:tag name="DEFAULTHEIGHT" val="370"/>
  <p:tag name="DEFAULTMAGNIFICATION" val="1.5"/>
  <p:tag name="DEFAULTFONTSIZE" val="1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42/devel/latex-macros/texpoint.sty}&#10;\begin{document}&#10;$  \pr{R=0} \leq e^{-\mu_R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6.875"/>
  <p:tag name="PICTUREFILESIZE" val="8414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42/devel/latex-macros/texpoint.sty}&#10;\begin{document}&#10;$  \frac{1,000,000}{10,000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82.75"/>
  <p:tag name="PICTUREFILESIZE" val="609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</TotalTime>
  <Words>746</Words>
  <Application>Microsoft Macintosh PowerPoint</Application>
  <PresentationFormat>On-screen Show (4:3)</PresentationFormat>
  <Paragraphs>150</Paragraphs>
  <Slides>22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Times New Roman</vt:lpstr>
      <vt:lpstr>Symbol</vt:lpstr>
      <vt:lpstr>cmsy10</vt:lpstr>
      <vt:lpstr>Euclid</vt:lpstr>
      <vt:lpstr>System</vt:lpstr>
      <vt:lpstr>MT Extra</vt:lpstr>
      <vt:lpstr>6.042 Lecture Template</vt:lpstr>
      <vt:lpstr>MathType 6.0 Equation</vt:lpstr>
      <vt:lpstr>MathType 5.0 Equation</vt:lpstr>
      <vt:lpstr>Slide 1</vt:lpstr>
      <vt:lpstr>Design for Reliability</vt:lpstr>
      <vt:lpstr>Bernoulli Sums</vt:lpstr>
      <vt:lpstr>Slide 4</vt:lpstr>
      <vt:lpstr>Slide 5</vt:lpstr>
      <vt:lpstr>Slide 6</vt:lpstr>
      <vt:lpstr>Slide 7</vt:lpstr>
      <vt:lpstr>Chernoff  Bound</vt:lpstr>
      <vt:lpstr>Chernoff  Bound</vt:lpstr>
      <vt:lpstr>Chernoff  Bound</vt:lpstr>
      <vt:lpstr>Pr[R ≥ cµ]   ≤ </vt:lpstr>
      <vt:lpstr>The Lottery</vt:lpstr>
      <vt:lpstr>The Lottery</vt:lpstr>
      <vt:lpstr>The Lottery</vt:lpstr>
      <vt:lpstr>Chernoff  Bound for Lottery</vt:lpstr>
      <vt:lpstr>Slide 16</vt:lpstr>
      <vt:lpstr>Slide 17</vt:lpstr>
      <vt:lpstr>Akamai Server Network</vt:lpstr>
      <vt:lpstr>Designing One Server to Survive Overload</vt:lpstr>
      <vt:lpstr>The Whole Server Network</vt:lpstr>
      <vt:lpstr>Slide 21</vt:lpstr>
      <vt:lpstr>Slide 22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1227</cp:revision>
  <dcterms:created xsi:type="dcterms:W3CDTF">2011-05-06T06:05:39Z</dcterms:created>
  <dcterms:modified xsi:type="dcterms:W3CDTF">2011-05-06T07:08:52Z</dcterms:modified>
</cp:coreProperties>
</file>