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9"/>
  </p:handoutMasterIdLst>
  <p:sldIdLst>
    <p:sldId id="256" r:id="rId2"/>
    <p:sldId id="268" r:id="rId3"/>
    <p:sldId id="271" r:id="rId4"/>
    <p:sldId id="272" r:id="rId5"/>
    <p:sldId id="274" r:id="rId6"/>
    <p:sldId id="280" r:id="rId7"/>
    <p:sldId id="281" r:id="rId8"/>
    <p:sldId id="284" r:id="rId9"/>
    <p:sldId id="285" r:id="rId10"/>
    <p:sldId id="286" r:id="rId11"/>
    <p:sldId id="287" r:id="rId12"/>
    <p:sldId id="279" r:id="rId13"/>
    <p:sldId id="269" r:id="rId14"/>
    <p:sldId id="257" r:id="rId15"/>
    <p:sldId id="259" r:id="rId16"/>
    <p:sldId id="258" r:id="rId17"/>
    <p:sldId id="260" r:id="rId18"/>
    <p:sldId id="261" r:id="rId19"/>
    <p:sldId id="262" r:id="rId20"/>
    <p:sldId id="263" r:id="rId21"/>
    <p:sldId id="264" r:id="rId22"/>
    <p:sldId id="273" r:id="rId23"/>
    <p:sldId id="275" r:id="rId24"/>
    <p:sldId id="266" r:id="rId25"/>
    <p:sldId id="276" r:id="rId26"/>
    <p:sldId id="277" r:id="rId27"/>
    <p:sldId id="278" r:id="rId2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0097"/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 showGuides="1">
      <p:cViewPr>
        <p:scale>
          <a:sx n="105" d="100"/>
          <a:sy n="105" d="100"/>
        </p:scale>
        <p:origin x="-984" y="-144"/>
      </p:cViewPr>
      <p:guideLst>
        <p:guide orient="horz" pos="2158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1"/>
            <a:ext cx="8238494" cy="3619068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 smtClean="0">
                <a:solidFill>
                  <a:srgbClr val="B10097"/>
                </a:solidFill>
                <a:latin typeface="Comic Sans MS"/>
                <a:cs typeface="Comic Sans MS"/>
              </a:rPr>
              <a:t>SAT</a:t>
            </a:r>
            <a:r>
              <a:rPr lang="en-US" sz="8800" b="0" dirty="0" smtClean="0">
                <a:latin typeface="Comic Sans MS"/>
                <a:cs typeface="Comic Sans MS"/>
              </a:rPr>
              <a:t> Reduces to 3-Coloring</a:t>
            </a:r>
            <a:endParaRPr lang="en-US" sz="8800" b="0" dirty="0">
              <a:latin typeface="Comic Sans MS"/>
              <a:cs typeface="Comic Sans M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914389" y="294915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0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702700" y="273828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1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2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5003" y="1936755"/>
            <a:ext cx="1009105" cy="201168"/>
            <a:chOff x="4965003" y="1936755"/>
            <a:chExt cx="1009105" cy="201168"/>
          </a:xfrm>
        </p:grpSpPr>
        <p:sp>
          <p:nvSpPr>
            <p:cNvPr id="271" name="Oval 270"/>
            <p:cNvSpPr/>
            <p:nvPr/>
          </p:nvSpPr>
          <p:spPr>
            <a:xfrm>
              <a:off x="5772940" y="1936755"/>
              <a:ext cx="201168" cy="201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 flipH="1" flipV="1">
              <a:off x="4965003" y="2025964"/>
              <a:ext cx="786771" cy="223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56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Truth Colors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5" name="Group 4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14" name="Straight Connector 13"/>
            <p:cNvCxnSpPr>
              <a:stCxn id="9" idx="0"/>
              <a:endCxn id="6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12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12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stCxn id="6" idx="6"/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8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668" y="178262"/>
            <a:ext cx="4777661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NOT</a:t>
            </a:r>
            <a:endParaRPr lang="en-US" sz="5400" dirty="0">
              <a:solidFill>
                <a:srgbClr val="0000F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91893" y="4673743"/>
            <a:ext cx="1377361" cy="1283963"/>
            <a:chOff x="6573333" y="4673743"/>
            <a:chExt cx="1377361" cy="1283963"/>
          </a:xfrm>
        </p:grpSpPr>
        <p:sp>
          <p:nvSpPr>
            <p:cNvPr id="26" name="Oval 25"/>
            <p:cNvSpPr/>
            <p:nvPr/>
          </p:nvSpPr>
          <p:spPr>
            <a:xfrm>
              <a:off x="6573333" y="4673743"/>
              <a:ext cx="1366504" cy="128396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5974" y="5023710"/>
              <a:ext cx="1334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1"/>
                  </a:solidFill>
                  <a:latin typeface="Comic Sans MS"/>
                  <a:cs typeface="Comic Sans MS"/>
                </a:rPr>
                <a:t>NOT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(P)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 bwMode="auto">
          <a:xfrm flipH="1">
            <a:off x="7092220" y="384842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30" name="Group 29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33" name="Straight Connector 32"/>
            <p:cNvCxnSpPr>
              <a:stCxn id="38" idx="0"/>
              <a:endCxn id="40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8" idx="6"/>
              <a:endCxn id="36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0" idx="5"/>
              <a:endCxn id="36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/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cxnSp>
        <p:nvCxnSpPr>
          <p:cNvPr id="43" name="Curved Connector 42"/>
          <p:cNvCxnSpPr>
            <a:stCxn id="40" idx="2"/>
            <a:endCxn id="26" idx="1"/>
          </p:cNvCxnSpPr>
          <p:nvPr/>
        </p:nvCxnSpPr>
        <p:spPr bwMode="auto">
          <a:xfrm rot="10800000" flipH="1" flipV="1">
            <a:off x="3600099" y="2683667"/>
            <a:ext cx="2991914" cy="2178107"/>
          </a:xfrm>
          <a:prstGeom prst="curvedConnector4">
            <a:avLst>
              <a:gd name="adj1" fmla="val -7641"/>
              <a:gd name="adj2" fmla="val 53546"/>
            </a:avLst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696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2347" y="3850712"/>
            <a:ext cx="651624" cy="684990"/>
            <a:chOff x="6288973" y="510974"/>
            <a:chExt cx="1272937" cy="914400"/>
          </a:xfrm>
        </p:grpSpPr>
        <p:sp>
          <p:nvSpPr>
            <p:cNvPr id="33" name="Oval 3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3576" y="3889594"/>
            <a:ext cx="651624" cy="684990"/>
            <a:chOff x="6288973" y="510974"/>
            <a:chExt cx="1272937" cy="914400"/>
          </a:xfrm>
        </p:grpSpPr>
        <p:sp>
          <p:nvSpPr>
            <p:cNvPr id="38" name="Oval 3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97" y="555814"/>
              <a:ext cx="975533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92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822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13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92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2019" y="5140661"/>
            <a:ext cx="7813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Is there as assignment of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and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to the inputs that yields output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2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673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54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2907776"/>
      </p:ext>
    </p:extLst>
  </p:cSld>
  <p:clrMapOvr>
    <a:masterClrMapping/>
  </p:clrMapOvr>
  <p:transition xmlns:p14="http://schemas.microsoft.com/office/powerpoint/2010/main" spd="slow" advClick="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181244" y="273312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endParaRPr lang="en-US" sz="2400" b="1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5428" y="770914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force </a:t>
            </a:r>
            <a:endParaRPr lang="en-US" sz="36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output</a:t>
            </a:r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 T</a:t>
            </a:r>
            <a:endParaRPr lang="en-US" sz="3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cxnSp>
        <p:nvCxnSpPr>
          <p:cNvPr id="134" name="Curved Connector 133"/>
          <p:cNvCxnSpPr/>
          <p:nvPr/>
        </p:nvCxnSpPr>
        <p:spPr>
          <a:xfrm rot="5400000" flipH="1" flipV="1">
            <a:off x="6263019" y="3669869"/>
            <a:ext cx="1610579" cy="56576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382582" y="3194790"/>
            <a:ext cx="1446995" cy="1785607"/>
            <a:chOff x="7382582" y="3194790"/>
            <a:chExt cx="1446995" cy="1785607"/>
          </a:xfrm>
        </p:grpSpPr>
        <p:sp>
          <p:nvSpPr>
            <p:cNvPr id="127" name="Oval 126"/>
            <p:cNvSpPr/>
            <p:nvPr/>
          </p:nvSpPr>
          <p:spPr>
            <a:xfrm rot="10800000">
              <a:off x="8312407" y="4469913"/>
              <a:ext cx="517170" cy="50904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127" idx="5"/>
              <a:endCxn id="124" idx="2"/>
            </p:cNvCxnSpPr>
            <p:nvPr/>
          </p:nvCxnSpPr>
          <p:spPr bwMode="auto">
            <a:xfrm rot="16200000" flipV="1">
              <a:off x="7210528" y="3366844"/>
              <a:ext cx="1349671" cy="1005564"/>
            </a:xfrm>
            <a:prstGeom prst="curvedConnector3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8390693" y="4457177"/>
              <a:ext cx="402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F</a:t>
              </a:r>
              <a:endParaRPr lang="en-US" sz="2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32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710173" y="1179982"/>
            <a:ext cx="3912175" cy="3798975"/>
            <a:chOff x="2710173" y="1179982"/>
            <a:chExt cx="3912175" cy="3798975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2710173" y="117998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 rot="5400000">
              <a:off x="5258517" y="1845441"/>
              <a:ext cx="897109" cy="1420642"/>
              <a:chOff x="4098588" y="335786"/>
              <a:chExt cx="4046612" cy="5310558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88" name="Straight Connector 187"/>
                <p:cNvCxnSpPr>
                  <a:stCxn id="191" idx="6"/>
                  <a:endCxn id="189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Oval 188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>
                  <a:endCxn id="191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89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91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endCxn id="19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stCxn id="189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endCxn id="19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urved Connector 198"/>
                <p:cNvCxnSpPr>
                  <a:endCxn id="192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urved Connector 199"/>
                <p:cNvCxnSpPr>
                  <a:stCxn id="190" idx="4"/>
                  <a:endCxn id="192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73" name="Group 72"/>
            <p:cNvGrpSpPr/>
            <p:nvPr/>
          </p:nvGrpSpPr>
          <p:grpSpPr>
            <a:xfrm rot="5400000">
              <a:off x="3500007" y="2274751"/>
              <a:ext cx="897109" cy="1420642"/>
              <a:chOff x="4098588" y="335786"/>
              <a:chExt cx="4046612" cy="5310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66" name="Straight Connector 165"/>
                <p:cNvCxnSpPr>
                  <a:stCxn id="169" idx="6"/>
                  <a:endCxn id="167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>
                  <a:endCxn id="169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>
                  <a:endCxn id="167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69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6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67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endCxn id="170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urved Connector 177"/>
                <p:cNvCxnSpPr>
                  <a:stCxn id="168" idx="4"/>
                  <a:endCxn id="170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4" name="Group 83"/>
            <p:cNvGrpSpPr/>
            <p:nvPr/>
          </p:nvGrpSpPr>
          <p:grpSpPr>
            <a:xfrm rot="5400000">
              <a:off x="4548196" y="2962557"/>
              <a:ext cx="897109" cy="1420642"/>
              <a:chOff x="4098588" y="335786"/>
              <a:chExt cx="4046612" cy="531055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44" name="Straight Connector 143"/>
                <p:cNvCxnSpPr>
                  <a:stCxn id="147" idx="6"/>
                  <a:endCxn id="145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endCxn id="147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endCxn id="145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47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46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145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46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endCxn id="148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155"/>
                <p:cNvCxnSpPr>
                  <a:stCxn id="146" idx="4"/>
                  <a:endCxn id="148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8" name="Group 87"/>
            <p:cNvGrpSpPr/>
            <p:nvPr/>
          </p:nvGrpSpPr>
          <p:grpSpPr>
            <a:xfrm rot="5400000">
              <a:off x="3401589" y="3404139"/>
              <a:ext cx="897109" cy="1420642"/>
              <a:chOff x="4098588" y="335786"/>
              <a:chExt cx="4046612" cy="531055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22" name="Straight Connector 121"/>
                <p:cNvCxnSpPr>
                  <a:stCxn id="125" idx="6"/>
                  <a:endCxn id="123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>
                  <a:endCxn id="125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endCxn id="123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5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endCxn id="124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3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endCxn id="124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urved Connector 132"/>
                <p:cNvCxnSpPr>
                  <a:endCxn id="126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urved Connector 133"/>
                <p:cNvCxnSpPr>
                  <a:stCxn id="124" idx="4"/>
                  <a:endCxn id="126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9" name="Group 88"/>
            <p:cNvGrpSpPr/>
            <p:nvPr/>
          </p:nvGrpSpPr>
          <p:grpSpPr>
            <a:xfrm rot="5400000">
              <a:off x="3804717" y="1060859"/>
              <a:ext cx="897109" cy="1420642"/>
              <a:chOff x="4098588" y="335786"/>
              <a:chExt cx="4046612" cy="5310558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00" name="Straight Connector 99"/>
                <p:cNvCxnSpPr>
                  <a:stCxn id="103" idx="6"/>
                  <a:endCxn id="101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1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1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4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stCxn id="102" idx="4"/>
                  <a:endCxn id="104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</p:grpSp>
      <p:sp>
        <p:nvSpPr>
          <p:cNvPr id="66" name="Oval 65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solidFill>
            <a:srgbClr val="008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537283" y="2733125"/>
            <a:ext cx="1031913" cy="461665"/>
            <a:chOff x="6537283" y="3082655"/>
            <a:chExt cx="1031913" cy="461665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10800000">
              <a:off x="6537283" y="3290808"/>
              <a:ext cx="65769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166522" y="308265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T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95486"/>
            <a:ext cx="1350051" cy="4152691"/>
            <a:chOff x="710063" y="1645016"/>
            <a:chExt cx="1350051" cy="4152691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45016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7492253" y="2256610"/>
            <a:ext cx="820155" cy="1473400"/>
            <a:chOff x="7492253" y="2606140"/>
            <a:chExt cx="820155" cy="1473400"/>
          </a:xfrm>
        </p:grpSpPr>
        <p:sp>
          <p:nvSpPr>
            <p:cNvPr id="68" name="Oval 67"/>
            <p:cNvSpPr/>
            <p:nvPr/>
          </p:nvSpPr>
          <p:spPr>
            <a:xfrm rot="10800000">
              <a:off x="7941874" y="3700892"/>
              <a:ext cx="370534" cy="378648"/>
            </a:xfrm>
            <a:prstGeom prst="ellipse">
              <a:avLst/>
            </a:prstGeom>
            <a:solidFill>
              <a:srgbClr val="FF0BBE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0800000">
              <a:off x="7941873" y="2606140"/>
              <a:ext cx="370534" cy="378648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68" idx="5"/>
            </p:cNvCxnSpPr>
            <p:nvPr/>
          </p:nvCxnSpPr>
          <p:spPr bwMode="auto">
            <a:xfrm>
              <a:off x="7492253" y="3481221"/>
              <a:ext cx="503884" cy="2751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70" idx="0"/>
              <a:endCxn id="68" idx="4"/>
            </p:cNvCxnSpPr>
            <p:nvPr/>
          </p:nvCxnSpPr>
          <p:spPr bwMode="auto">
            <a:xfrm>
              <a:off x="8127140" y="2984788"/>
              <a:ext cx="1" cy="716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6" idx="3"/>
              <a:endCxn id="70" idx="7"/>
            </p:cNvCxnSpPr>
            <p:nvPr/>
          </p:nvCxnSpPr>
          <p:spPr bwMode="auto">
            <a:xfrm flipV="1">
              <a:off x="7492253" y="2929336"/>
              <a:ext cx="503883" cy="2328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817217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6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0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  Both problems are </a:t>
            </a:r>
            <a:r>
              <a:rPr lang="en-US" dirty="0" smtClean="0">
                <a:solidFill>
                  <a:srgbClr val="B10097"/>
                </a:solidFill>
              </a:rPr>
              <a:t>NP-complete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549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9" y="44455"/>
            <a:ext cx="6319454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01" y="1519189"/>
            <a:ext cx="3190680" cy="1595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3500" y="1551059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1468" y="2214957"/>
            <a:ext cx="488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4071" y="1905002"/>
            <a:ext cx="1570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28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5443" y="4851564"/>
            <a:ext cx="45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3005" y="4346114"/>
            <a:ext cx="142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3679" y="3822039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84348" y="3411192"/>
            <a:ext cx="2124819" cy="1581254"/>
            <a:chOff x="3484348" y="3411192"/>
            <a:chExt cx="2124819" cy="1581254"/>
          </a:xfrm>
        </p:grpSpPr>
        <p:grpSp>
          <p:nvGrpSpPr>
            <p:cNvPr id="12" name="Group 1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7" name="Group 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8" name="Straight Connector 17"/>
                <p:cNvCxnSpPr>
                  <a:stCxn id="21" idx="6"/>
                  <a:endCxn id="1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>
                  <a:endCxn id="2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1" idx="4"/>
                  <a:endCxn id="48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2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9" idx="4"/>
                  <a:endCxn id="50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urved Connector 29"/>
                <p:cNvCxnSpPr>
                  <a:endCxn id="2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30"/>
                <p:cNvCxnSpPr>
                  <a:stCxn id="20" idx="4"/>
                  <a:endCxn id="2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4" grpId="0"/>
      <p:bldP spid="44" grpId="0"/>
      <p:bldP spid="45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8" y="44455"/>
            <a:ext cx="6808359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4833" y="1640421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4866" y="1640421"/>
            <a:ext cx="163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1869" y="3384585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91" y="1456456"/>
            <a:ext cx="2445944" cy="12229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70874" y="3641759"/>
            <a:ext cx="2047579" cy="273563"/>
            <a:chOff x="3470874" y="3641759"/>
            <a:chExt cx="2047579" cy="273563"/>
          </a:xfrm>
        </p:grpSpPr>
        <p:sp>
          <p:nvSpPr>
            <p:cNvPr id="48" name="Oval 47"/>
            <p:cNvSpPr/>
            <p:nvPr/>
          </p:nvSpPr>
          <p:spPr>
            <a:xfrm>
              <a:off x="3470874" y="3641759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242841" y="3651830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8" idx="6"/>
              <a:endCxn id="50" idx="2"/>
            </p:cNvCxnSpPr>
            <p:nvPr/>
          </p:nvCxnSpPr>
          <p:spPr bwMode="auto">
            <a:xfrm>
              <a:off x="3746486" y="3773505"/>
              <a:ext cx="1496355" cy="10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5614809" y="3360814"/>
            <a:ext cx="145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3600" dirty="0" smtClean="0">
                <a:latin typeface="Comic Sans MS"/>
                <a:cs typeface="Comic Sans MS"/>
              </a:rPr>
              <a:t>(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293972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472227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229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67005" y="2335614"/>
            <a:ext cx="3888619" cy="2224293"/>
            <a:chOff x="3302000" y="2444470"/>
            <a:chExt cx="2369925" cy="7698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57927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44447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85026" y="3200913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01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0670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1050648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47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202319" y="306282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7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342</Words>
  <Application>Microsoft Macintosh PowerPoint</Application>
  <PresentationFormat>On-screen Show (4:3)</PresentationFormat>
  <Paragraphs>120</Paragraphs>
  <Slides>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6.042 Lecture Template</vt:lpstr>
      <vt:lpstr>SAT Reduces to 3-Coloring</vt:lpstr>
      <vt:lpstr>Circuit SAT</vt:lpstr>
      <vt:lpstr>OR gate &amp; gadget</vt:lpstr>
      <vt:lpstr>NOT gate &amp; gadget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Truth Colors</vt:lpstr>
      <vt:lpstr>NOT</vt:lpstr>
      <vt:lpstr>OR</vt:lpstr>
      <vt:lpstr>OR</vt:lpstr>
      <vt:lpstr>OR</vt:lpstr>
      <vt:lpstr>OR</vt:lpstr>
      <vt:lpstr>OR</vt:lpstr>
      <vt:lpstr>OR</vt:lpstr>
      <vt:lpstr>Circuit SAT</vt:lpstr>
      <vt:lpstr>Circuit SAT</vt:lpstr>
      <vt:lpstr>Circuit SAT</vt:lpstr>
      <vt:lpstr>SAT vs 3-Color</vt:lpstr>
      <vt:lpstr>SAT vs 3-Color</vt:lpstr>
      <vt:lpstr>SAT vs 3-Color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R Meyer</cp:lastModifiedBy>
  <cp:revision>48</cp:revision>
  <cp:lastPrinted>2014-03-19T20:46:56Z</cp:lastPrinted>
  <dcterms:created xsi:type="dcterms:W3CDTF">2013-04-13T00:18:21Z</dcterms:created>
  <dcterms:modified xsi:type="dcterms:W3CDTF">2015-03-04T13:52:21Z</dcterms:modified>
</cp:coreProperties>
</file>