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Default Extension="fntdata" ContentType="application/x-fontdata"/>
  <Override PartName="/ppt/slides/slide27.xml" ContentType="application/vnd.openxmlformats-officedocument.presentationml.slide+xml"/>
  <Default Extension="vml" ContentType="application/vnd.openxmlformats-officedocument.vmlDrawing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Default Extension="emf" ContentType="image/x-emf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Default Extension="pict" ContentType="image/pict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Default Extension="wmf" ContentType="image/x-wmf"/>
  <Override PartName="/ppt/embeddings/oleObject4.bin" ContentType="application/vnd.openxmlformats-officedocument.oleObject"/>
  <Override PartName="/ppt/notesSlides/notesSlide34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8.xml" ContentType="application/vnd.openxmlformats-officedocument.presentationml.slide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embeddings/oleObject2.bin" ContentType="application/vnd.openxmlformats-officedocument.oleObject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6.xml" ContentType="application/vnd.openxmlformats-officedocument.presentationml.slide+xml"/>
  <Override PartName="/ppt/notesSlides/notesSlide24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7" r:id="rId2"/>
    <p:sldId id="382" r:id="rId3"/>
    <p:sldId id="271" r:id="rId4"/>
    <p:sldId id="387" r:id="rId5"/>
    <p:sldId id="386" r:id="rId6"/>
    <p:sldId id="384" r:id="rId7"/>
    <p:sldId id="269" r:id="rId8"/>
    <p:sldId id="368" r:id="rId9"/>
    <p:sldId id="272" r:id="rId10"/>
    <p:sldId id="273" r:id="rId11"/>
    <p:sldId id="274" r:id="rId12"/>
    <p:sldId id="275" r:id="rId13"/>
    <p:sldId id="376" r:id="rId14"/>
    <p:sldId id="277" r:id="rId15"/>
    <p:sldId id="278" r:id="rId16"/>
    <p:sldId id="377" r:id="rId17"/>
    <p:sldId id="280" r:id="rId18"/>
    <p:sldId id="281" r:id="rId19"/>
    <p:sldId id="282" r:id="rId20"/>
    <p:sldId id="380" r:id="rId21"/>
    <p:sldId id="381" r:id="rId22"/>
    <p:sldId id="285" r:id="rId23"/>
    <p:sldId id="337" r:id="rId24"/>
    <p:sldId id="287" r:id="rId25"/>
    <p:sldId id="338" r:id="rId26"/>
    <p:sldId id="339" r:id="rId27"/>
    <p:sldId id="292" r:id="rId28"/>
    <p:sldId id="374" r:id="rId29"/>
    <p:sldId id="293" r:id="rId30"/>
    <p:sldId id="294" r:id="rId31"/>
    <p:sldId id="296" r:id="rId32"/>
    <p:sldId id="371" r:id="rId33"/>
    <p:sldId id="373" r:id="rId34"/>
    <p:sldId id="369" r:id="rId35"/>
    <p:sldId id="383" r:id="rId36"/>
    <p:sldId id="388" r:id="rId37"/>
    <p:sldId id="389" r:id="rId38"/>
  </p:sldIdLst>
  <p:sldSz cx="9144000" cy="6858000" type="screen4x3"/>
  <p:notesSz cx="7315200" cy="9601200"/>
  <p:embeddedFontLst>
    <p:embeddedFont>
      <p:font typeface="Comic Sans MS"/>
      <p:regular r:id="rId41"/>
      <p:bold r:id="rId42"/>
    </p:embeddedFont>
    <p:embeddedFont>
      <p:font typeface="Calibri"/>
      <p:regular r:id="rId43"/>
      <p:bold r:id="rId44"/>
      <p:italic r:id="rId45"/>
      <p:boldItalic r:id="rId46"/>
    </p:embeddedFont>
    <p:embeddedFont>
      <p:font typeface="Euclid Symbol" charset="2"/>
      <p:regular r:id="rId47"/>
      <p:bold r:id="rId48"/>
      <p:italic r:id="rId49"/>
      <p:boldItalic r:id="rId50"/>
    </p:embeddedFont>
    <p:embeddedFont>
      <p:font typeface="Math1"/>
      <p:regular r:id="rId51"/>
      <p:bold r:id="rId52"/>
    </p:embeddedFont>
    <p:embeddedFont>
      <p:font typeface="Times"/>
      <p:regular r:id="rId53"/>
      <p:bold r:id="rId54"/>
      <p:italic r:id="rId55"/>
      <p:boldItalic r:id="rId56"/>
    </p:embeddedFont>
    <p:embeddedFont>
      <p:font typeface="Euclid Math Two" charset="2"/>
      <p:regular r:id="rId57"/>
      <p:bold r:id="rId5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5811A"/>
    <a:srgbClr val="B21EAB"/>
    <a:srgbClr val="1E03BD"/>
    <a:srgbClr val="FF00FF"/>
    <a:srgbClr val="FF9933"/>
    <a:srgbClr val="06A220"/>
    <a:srgbClr val="009E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-872" y="-112"/>
      </p:cViewPr>
      <p:guideLst>
        <p:guide orient="horz" pos="2160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3392"/>
    </p:cViewPr>
  </p:sorterViewPr>
  <p:notesViewPr>
    <p:cSldViewPr snapToGrid="0" showGuides="1">
      <p:cViewPr varScale="1">
        <p:scale>
          <a:sx n="88" d="100"/>
          <a:sy n="88" d="100"/>
        </p:scale>
        <p:origin x="-2322" y="-10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font" Target="fonts/font10.fntdata"/><Relationship Id="rId51" Type="http://schemas.openxmlformats.org/officeDocument/2006/relationships/font" Target="fonts/font11.fntdata"/><Relationship Id="rId52" Type="http://schemas.openxmlformats.org/officeDocument/2006/relationships/font" Target="fonts/font12.fntdata"/><Relationship Id="rId53" Type="http://schemas.openxmlformats.org/officeDocument/2006/relationships/font" Target="fonts/font13.fntdata"/><Relationship Id="rId54" Type="http://schemas.openxmlformats.org/officeDocument/2006/relationships/font" Target="fonts/font14.fntdata"/><Relationship Id="rId55" Type="http://schemas.openxmlformats.org/officeDocument/2006/relationships/font" Target="fonts/font15.fntdata"/><Relationship Id="rId56" Type="http://schemas.openxmlformats.org/officeDocument/2006/relationships/font" Target="fonts/font16.fntdata"/><Relationship Id="rId57" Type="http://schemas.openxmlformats.org/officeDocument/2006/relationships/font" Target="fonts/font17.fntdata"/><Relationship Id="rId58" Type="http://schemas.openxmlformats.org/officeDocument/2006/relationships/font" Target="fonts/font18.fntdata"/><Relationship Id="rId59" Type="http://schemas.openxmlformats.org/officeDocument/2006/relationships/printerSettings" Target="printerSettings/printerSettings1.bin"/><Relationship Id="rId40" Type="http://schemas.openxmlformats.org/officeDocument/2006/relationships/handoutMaster" Target="handoutMasters/handoutMaster1.xml"/><Relationship Id="rId41" Type="http://schemas.openxmlformats.org/officeDocument/2006/relationships/font" Target="fonts/font1.fntdata"/><Relationship Id="rId42" Type="http://schemas.openxmlformats.org/officeDocument/2006/relationships/font" Target="fonts/font2.fntdata"/><Relationship Id="rId43" Type="http://schemas.openxmlformats.org/officeDocument/2006/relationships/font" Target="fonts/font3.fntdata"/><Relationship Id="rId44" Type="http://schemas.openxmlformats.org/officeDocument/2006/relationships/font" Target="fonts/font4.fntdata"/><Relationship Id="rId45" Type="http://schemas.openxmlformats.org/officeDocument/2006/relationships/font" Target="fonts/font5.fntdata"/><Relationship Id="rId46" Type="http://schemas.openxmlformats.org/officeDocument/2006/relationships/font" Target="fonts/font6.fntdata"/><Relationship Id="rId47" Type="http://schemas.openxmlformats.org/officeDocument/2006/relationships/font" Target="fonts/font7.fntdata"/><Relationship Id="rId48" Type="http://schemas.openxmlformats.org/officeDocument/2006/relationships/font" Target="fonts/font8.fntdata"/><Relationship Id="rId4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Relationship Id="rId2" Type="http://schemas.openxmlformats.org/officeDocument/2006/relationships/image" Target="../media/image4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7E67CB53-8D3C-47BE-A7FA-F662C961B657}" type="datetimeFigureOut">
              <a:rPr lang="en-US" smtClean="0"/>
              <a:pPr/>
              <a:t>3/10/11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9DF0463F-7848-4DD1-A9F2-7F5B023A6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FF6E4C5-D825-46D1-9B47-4B12017997CB}" type="datetimeFigureOut">
              <a:rPr lang="en-US" smtClean="0"/>
              <a:pPr/>
              <a:t>3/10/11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C3A197A5-C6A5-454B-883E-E9EFF3040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D2916-2861-4AF8-BB4C-965F718F05AC}" type="slidenum">
              <a:rPr lang="en-US"/>
              <a:pPr/>
              <a:t>10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9BE91-9C76-4E41-9161-557E9CCF8982}" type="slidenum">
              <a:rPr lang="en-US"/>
              <a:pPr/>
              <a:t>11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47-119A-433B-B730-0FA55A8E4518}" type="slidenum">
              <a:rPr lang="en-US"/>
              <a:pPr/>
              <a:t>12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47-119A-433B-B730-0FA55A8E4518}" type="slidenum">
              <a:rPr lang="en-US"/>
              <a:pPr/>
              <a:t>13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6C9F2-0A7A-4AE7-8B57-D32F6779507B}" type="slidenum">
              <a:rPr lang="en-US"/>
              <a:pPr/>
              <a:t>14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3F0E2-1910-409D-B015-B4022525638E}" type="slidenum">
              <a:rPr lang="en-US"/>
              <a:pPr/>
              <a:t>15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68B4D-21C7-4217-8095-7F5580D812AA}" type="slidenum">
              <a:rPr lang="en-US"/>
              <a:pPr/>
              <a:t>16</a:t>
            </a:fld>
            <a:endParaRPr 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4E4EA-8EC9-4E68-93BE-7E4848563B2F}" type="slidenum">
              <a:rPr lang="en-US"/>
              <a:pPr/>
              <a:t>17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18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988287-6F88-4695-80EA-14D683732850}" type="slidenum">
              <a:rPr lang="en-US"/>
              <a:pPr/>
              <a:t>19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2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20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21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B4B0B-C7D4-453B-981E-98756E432BB7}" type="slidenum">
              <a:rPr lang="en-US"/>
              <a:pPr/>
              <a:t>22</a:t>
            </a:fld>
            <a:endParaRPr 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23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1C094-B5DB-4438-ADA9-FFFA6681FCCF}" type="slidenum">
              <a:rPr lang="en-US"/>
              <a:pPr/>
              <a:t>24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25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26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23367-420B-438F-99D4-B4C3CAF0043F}" type="slidenum">
              <a:rPr lang="en-US"/>
              <a:pPr/>
              <a:t>27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981AA-503F-4364-967A-F44F8E21D360}" type="slidenum">
              <a:rPr lang="en-US"/>
              <a:pPr/>
              <a:t>28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50D97-BD06-40F1-9441-BF80F4D3A8D5}" type="slidenum">
              <a:rPr lang="en-US"/>
              <a:pPr/>
              <a:t>29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3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FDECE-59A1-4F91-AAF1-37602D007E36}" type="slidenum">
              <a:rPr lang="en-US"/>
              <a:pPr/>
              <a:t>30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31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9AC00A-BA95-4158-B9B9-869CDB73CC60}" type="slidenum">
              <a:rPr lang="en-US"/>
              <a:pPr/>
              <a:t>35</a:t>
            </a:fld>
            <a:endParaRPr lang="en-US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95497-6A96-4A96-9761-3A512EBEF27A}" type="slidenum">
              <a:rPr lang="en-US"/>
              <a:pPr/>
              <a:t>36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BA5EB-F5B7-4D58-87EC-2E766DF2DDD5}" type="slidenum">
              <a:rPr lang="en-US"/>
              <a:pPr/>
              <a:t>37</a:t>
            </a:fld>
            <a:endParaRPr 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4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5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6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BA5EB-F5B7-4D58-87EC-2E766DF2DDD5}" type="slidenum">
              <a:rPr lang="en-US"/>
              <a:pPr/>
              <a:t>7</a:t>
            </a:fld>
            <a:endParaRPr 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95497-6A96-4A96-9761-3A512EBEF27A}" type="slidenum">
              <a:rPr lang="en-US"/>
              <a:pPr/>
              <a:t>8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9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253093" y="6604906"/>
            <a:ext cx="1396093" cy="25309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Feb.  23, 2009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4742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973691" y="6538148"/>
            <a:ext cx="2876544" cy="31985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Feb. 26.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2" name="Picture 11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0865" y="6464811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60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609600" y="182880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7200" b="1" dirty="0" err="1" smtClean="0">
                <a:latin typeface="Comic Sans MS" pitchFamily="66" charset="0"/>
              </a:rPr>
              <a:t>DAG’s</a:t>
            </a:r>
            <a:r>
              <a:rPr lang="en-US" sz="7200" b="1" dirty="0" smtClean="0">
                <a:latin typeface="Comic Sans MS" pitchFamily="66" charset="0"/>
              </a:rPr>
              <a:t> </a:t>
            </a:r>
            <a:r>
              <a:rPr lang="en-US" sz="7200" b="1" dirty="0">
                <a:latin typeface="Comic Sans MS" pitchFamily="66" charset="0"/>
              </a:rPr>
              <a:t>&amp;</a:t>
            </a:r>
            <a:br>
              <a:rPr lang="en-US" sz="7200" b="1" dirty="0">
                <a:latin typeface="Comic Sans MS" pitchFamily="66" charset="0"/>
              </a:rPr>
            </a:br>
            <a:r>
              <a:rPr lang="en-US" sz="7200" b="1" dirty="0">
                <a:latin typeface="Comic Sans MS" pitchFamily="66" charset="0"/>
              </a:rPr>
              <a:t>Scheduling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600200"/>
            <a:ext cx="5219700" cy="381000"/>
            <a:chOff x="1152" y="1008"/>
            <a:chExt cx="3288" cy="240"/>
          </a:xfrm>
        </p:grpSpPr>
        <p:sp>
          <p:nvSpPr>
            <p:cNvPr id="634884" name="AutoShape 4"/>
            <p:cNvSpPr>
              <a:spLocks noChangeArrowheads="1"/>
            </p:cNvSpPr>
            <p:nvPr/>
          </p:nvSpPr>
          <p:spPr bwMode="auto">
            <a:xfrm>
              <a:off x="1152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634885" name="AutoShape 5"/>
            <p:cNvSpPr>
              <a:spLocks noChangeArrowheads="1"/>
            </p:cNvSpPr>
            <p:nvPr/>
          </p:nvSpPr>
          <p:spPr bwMode="auto">
            <a:xfrm>
              <a:off x="3960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34886" name="AutoShape 6"/>
            <p:cNvSpPr>
              <a:spLocks noChangeArrowheads="1"/>
            </p:cNvSpPr>
            <p:nvPr/>
          </p:nvSpPr>
          <p:spPr bwMode="auto">
            <a:xfrm>
              <a:off x="2736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  <p:sp>
        <p:nvSpPr>
          <p:cNvPr id="63488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4889" name="Text Box 9"/>
          <p:cNvSpPr txBox="1">
            <a:spLocks noChangeArrowheads="1"/>
          </p:cNvSpPr>
          <p:nvPr/>
        </p:nvSpPr>
        <p:spPr bwMode="auto">
          <a:xfrm>
            <a:off x="1238878" y="5329084"/>
            <a:ext cx="6774426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start schedule with them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13" name="Text Box 9"/>
          <p:cNvSpPr txBox="1">
            <a:spLocks noChangeArrowheads="1"/>
          </p:cNvSpPr>
          <p:nvPr/>
        </p:nvSpPr>
        <p:spPr bwMode="auto">
          <a:xfrm>
            <a:off x="1219200" y="5486400"/>
            <a:ext cx="6583854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remove minimal elements</a:t>
            </a:r>
          </a:p>
        </p:txBody>
      </p:sp>
      <p:sp>
        <p:nvSpPr>
          <p:cNvPr id="635915" name="Rectangle 1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839062" y="1602772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5707127" y="1580513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39062" y="3355372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4329555" y="1583598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18.03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6.001,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6.033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10800000" flipV="1">
            <a:off x="544531" y="1469204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 flipV="1">
            <a:off x="594190" y="2083942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 flipV="1">
            <a:off x="498297" y="2532580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 flipV="1">
            <a:off x="506860" y="3250059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 flipV="1">
            <a:off x="5486228" y="1474732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rot="10800000" flipV="1">
            <a:off x="4182113" y="2419392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3" name="Text Box 5"/>
          <p:cNvSpPr txBox="1">
            <a:spLocks noChangeArrowheads="1"/>
          </p:cNvSpPr>
          <p:nvPr/>
        </p:nvSpPr>
        <p:spPr bwMode="auto">
          <a:xfrm>
            <a:off x="1219200" y="5486400"/>
            <a:ext cx="7165744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remove </a:t>
            </a:r>
            <a:r>
              <a:rPr lang="en-US" sz="4400" dirty="0">
                <a:latin typeface="Comic Sans MS" pitchFamily="66" charset="0"/>
              </a:rPr>
              <a:t>minimal elements</a:t>
            </a:r>
          </a:p>
        </p:txBody>
      </p:sp>
      <p:sp>
        <p:nvSpPr>
          <p:cNvPr id="6369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       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18.03,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dirty="0" smtClean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      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18.03,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dirty="0" smtClean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85800" y="5486400"/>
            <a:ext cx="7822975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identify new minimal elements</a:t>
            </a: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2410150" y="15265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2486350" y="33553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410150" y="21361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2486350" y="27457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7287925" y="1593386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9" name="AutoShape 3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638980" name="AutoShape 4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638981" name="AutoShape 5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638982" name="AutoShape 6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6.001</a:t>
            </a:r>
          </a:p>
        </p:txBody>
      </p:sp>
      <p:sp>
        <p:nvSpPr>
          <p:cNvPr id="638983" name="AutoShape 7"/>
          <p:cNvSpPr>
            <a:spLocks noChangeArrowheads="1"/>
          </p:cNvSpPr>
          <p:nvPr/>
        </p:nvSpPr>
        <p:spPr bwMode="auto">
          <a:xfrm>
            <a:off x="647192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6.034</a:t>
            </a:r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38985" name="AutoShape 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38986" name="AutoShape 10"/>
          <p:cNvCxnSpPr>
            <a:cxnSpLocks noChangeShapeType="1"/>
            <a:stCxn id="638980" idx="2"/>
            <a:endCxn id="638979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7" name="AutoShape 11"/>
          <p:cNvCxnSpPr>
            <a:cxnSpLocks noChangeShapeType="1"/>
            <a:stCxn id="638980" idx="2"/>
            <a:endCxn id="638991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8" name="AutoShape 12"/>
          <p:cNvCxnSpPr>
            <a:cxnSpLocks noChangeShapeType="1"/>
            <a:stCxn id="638980" idx="2"/>
            <a:endCxn id="638981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9" name="AutoShape 13"/>
          <p:cNvCxnSpPr>
            <a:cxnSpLocks noChangeShapeType="1"/>
            <a:stCxn id="638984" idx="2"/>
            <a:endCxn id="638985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90" name="AutoShape 14"/>
          <p:cNvCxnSpPr>
            <a:cxnSpLocks noChangeShapeType="1"/>
            <a:stCxn id="638982" idx="2"/>
            <a:endCxn id="638983" idx="0"/>
          </p:cNvCxnSpPr>
          <p:nvPr/>
        </p:nvCxnSpPr>
        <p:spPr bwMode="auto">
          <a:xfrm rot="16200000" flipH="1">
            <a:off x="6516530" y="2132170"/>
            <a:ext cx="487363" cy="1854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38991" name="AutoShape 15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6.042</a:t>
            </a:r>
          </a:p>
        </p:txBody>
      </p:sp>
      <p:sp>
        <p:nvSpPr>
          <p:cNvPr id="638994" name="Rectangle 1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8995" name="Text Box 19"/>
          <p:cNvSpPr txBox="1">
            <a:spLocks noChangeArrowheads="1"/>
          </p:cNvSpPr>
          <p:nvPr/>
        </p:nvSpPr>
        <p:spPr bwMode="auto">
          <a:xfrm>
            <a:off x="1531938" y="5334000"/>
            <a:ext cx="5812810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schedule them next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5" name="AutoShape 5"/>
          <p:cNvSpPr>
            <a:spLocks noChangeArrowheads="1"/>
          </p:cNvSpPr>
          <p:nvPr/>
        </p:nvSpPr>
        <p:spPr bwMode="auto">
          <a:xfrm>
            <a:off x="18288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640011" name="AutoShape 11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40014" name="AutoShape 14"/>
          <p:cNvCxnSpPr>
            <a:cxnSpLocks noChangeShapeType="1"/>
          </p:cNvCxnSpPr>
          <p:nvPr/>
        </p:nvCxnSpPr>
        <p:spPr bwMode="auto">
          <a:xfrm>
            <a:off x="2209800" y="1981200"/>
            <a:ext cx="0" cy="1389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0018" name="AutoShape 18"/>
          <p:cNvCxnSpPr>
            <a:cxnSpLocks noChangeShapeType="1"/>
            <a:endCxn id="640011" idx="0"/>
          </p:cNvCxnSpPr>
          <p:nvPr/>
        </p:nvCxnSpPr>
        <p:spPr bwMode="auto">
          <a:xfrm>
            <a:off x="3505200" y="2863850"/>
            <a:ext cx="121920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0019" name="AutoShape 19"/>
          <p:cNvCxnSpPr>
            <a:cxnSpLocks noChangeShapeType="1"/>
            <a:endCxn id="640011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40022" name="Rectangle 2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40023" name="Text Box 23"/>
          <p:cNvSpPr txBox="1">
            <a:spLocks noChangeArrowheads="1"/>
          </p:cNvSpPr>
          <p:nvPr/>
        </p:nvSpPr>
        <p:spPr bwMode="auto">
          <a:xfrm>
            <a:off x="914400" y="5562600"/>
            <a:ext cx="6691255" cy="830997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800" dirty="0">
                <a:latin typeface="Comic Sans MS" pitchFamily="66" charset="0"/>
              </a:rPr>
              <a:t>continue in this way…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6.001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47192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0" name="AutoShape 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31" name="AutoShape 10"/>
          <p:cNvCxnSpPr>
            <a:cxnSpLocks noChangeShapeType="1"/>
            <a:stCxn id="24" idx="2"/>
            <a:endCxn id="23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11"/>
          <p:cNvCxnSpPr>
            <a:cxnSpLocks noChangeShapeType="1"/>
            <a:stCxn id="24" idx="2"/>
            <a:endCxn id="36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2"/>
          <p:cNvCxnSpPr>
            <a:cxnSpLocks noChangeShapeType="1"/>
            <a:stCxn id="24" idx="2"/>
            <a:endCxn id="25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3"/>
          <p:cNvCxnSpPr>
            <a:cxnSpLocks noChangeShapeType="1"/>
            <a:stCxn id="29" idx="2"/>
            <a:endCxn id="30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4"/>
          <p:cNvCxnSpPr>
            <a:cxnSpLocks noChangeShapeType="1"/>
            <a:stCxn id="26" idx="2"/>
            <a:endCxn id="28" idx="0"/>
          </p:cNvCxnSpPr>
          <p:nvPr/>
        </p:nvCxnSpPr>
        <p:spPr bwMode="auto">
          <a:xfrm rot="16200000" flipH="1">
            <a:off x="6516530" y="2132170"/>
            <a:ext cx="487363" cy="1854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6" name="AutoShape 15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6.042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omplete </a:t>
            </a:r>
            <a:r>
              <a:rPr lang="en-US" dirty="0"/>
              <a:t>t</a:t>
            </a:r>
            <a:r>
              <a:rPr lang="en-US" dirty="0" smtClean="0"/>
              <a:t>erm </a:t>
            </a:r>
            <a:r>
              <a:rPr lang="en-US" dirty="0"/>
              <a:t>s</a:t>
            </a:r>
            <a:r>
              <a:rPr lang="en-US" dirty="0" smtClean="0"/>
              <a:t>chedule</a:t>
            </a:r>
            <a:endParaRPr lang="en-US" dirty="0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3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3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3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3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6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47" name="AutoShape 24"/>
            <p:cNvCxnSpPr>
              <a:cxnSpLocks noChangeShapeType="1"/>
              <a:stCxn id="35" idx="2"/>
              <a:endCxn id="3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8" name="AutoShape 25"/>
            <p:cNvCxnSpPr>
              <a:cxnSpLocks noChangeShapeType="1"/>
              <a:stCxn id="35" idx="2"/>
              <a:endCxn id="5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0" name="AutoShape 27"/>
            <p:cNvCxnSpPr>
              <a:cxnSpLocks noChangeShapeType="1"/>
              <a:stCxn id="36" idx="2"/>
              <a:endCxn id="3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" name="AutoShape 28"/>
            <p:cNvCxnSpPr>
              <a:cxnSpLocks noChangeShapeType="1"/>
              <a:stCxn id="35" idx="2"/>
              <a:endCxn id="3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2" name="AutoShape 29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30"/>
            <p:cNvCxnSpPr>
              <a:cxnSpLocks noChangeShapeType="1"/>
              <a:stCxn id="44" idx="2"/>
              <a:endCxn id="4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31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35"/>
            <p:cNvCxnSpPr>
              <a:cxnSpLocks noChangeShapeType="1"/>
              <a:stCxn id="40" idx="2"/>
              <a:endCxn id="4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36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37"/>
            <p:cNvCxnSpPr>
              <a:cxnSpLocks noChangeShapeType="1"/>
              <a:stCxn id="40" idx="2"/>
              <a:endCxn id="4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8"/>
            <p:cNvCxnSpPr>
              <a:cxnSpLocks noChangeShapeType="1"/>
              <a:stCxn id="43" idx="2"/>
              <a:endCxn id="4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742" y="274638"/>
            <a:ext cx="5084975" cy="1102099"/>
          </a:xfrm>
        </p:spPr>
        <p:txBody>
          <a:bodyPr/>
          <a:lstStyle/>
          <a:p>
            <a:r>
              <a:rPr lang="en-US" sz="4400" dirty="0" smtClean="0"/>
              <a:t>an </a:t>
            </a:r>
            <a:r>
              <a:rPr lang="en-US" sz="4400" dirty="0" err="1" smtClean="0"/>
              <a:t>antichain</a:t>
            </a:r>
            <a:endParaRPr lang="en-US" sz="4400"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826" y="1363148"/>
            <a:ext cx="8331264" cy="4823469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 smtClean="0"/>
              <a:t>a s</a:t>
            </a:r>
            <a:r>
              <a:rPr lang="en-US" sz="4000" dirty="0" smtClean="0"/>
              <a:t>et </a:t>
            </a:r>
            <a:r>
              <a:rPr lang="en-US" sz="4000" dirty="0"/>
              <a:t>of subjects with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no indirect </a:t>
            </a:r>
          </a:p>
          <a:p>
            <a:pPr>
              <a:buFontTx/>
              <a:buNone/>
            </a:pPr>
            <a:r>
              <a:rPr lang="en-US" sz="4000" dirty="0" err="1" smtClean="0"/>
              <a:t>prereqs</a:t>
            </a:r>
            <a:r>
              <a:rPr lang="en-US" sz="4000" dirty="0" smtClean="0"/>
              <a:t> among them</a:t>
            </a:r>
          </a:p>
          <a:p>
            <a:pPr>
              <a:buFontTx/>
              <a:buNone/>
            </a:pPr>
            <a:r>
              <a:rPr lang="en-US" sz="4000" dirty="0" smtClean="0"/>
              <a:t>--so </a:t>
            </a:r>
            <a:r>
              <a:rPr lang="en-US" sz="4000" dirty="0" smtClean="0"/>
              <a:t>can </a:t>
            </a:r>
            <a:r>
              <a:rPr lang="en-US" sz="4000" dirty="0"/>
              <a:t>be taken in </a:t>
            </a:r>
            <a:r>
              <a:rPr lang="en-US" sz="4000" i="1" dirty="0"/>
              <a:t>any </a:t>
            </a:r>
            <a:r>
              <a:rPr lang="en-US" sz="4000" i="1" dirty="0" smtClean="0"/>
              <a:t>order</a:t>
            </a:r>
            <a:endParaRPr lang="en-US" sz="4000" dirty="0" smtClean="0"/>
          </a:p>
          <a:p>
            <a:pPr>
              <a:buFontTx/>
              <a:buNone/>
            </a:pPr>
            <a:r>
              <a:rPr lang="en-US" sz="4000" dirty="0" smtClean="0"/>
              <a:t>--called “incomparable”</a:t>
            </a:r>
          </a:p>
          <a:p>
            <a:pPr>
              <a:buFontTx/>
              <a:buNone/>
            </a:pP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/>
              <a:t>is </a:t>
            </a:r>
            <a:r>
              <a:rPr lang="en-US" sz="4000" dirty="0" smtClean="0">
                <a:solidFill>
                  <a:srgbClr val="FF00FF"/>
                </a:solidFill>
              </a:rPr>
              <a:t>incomparable</a:t>
            </a:r>
            <a:r>
              <a:rPr lang="en-US" sz="4000" dirty="0" smtClean="0"/>
              <a:t> 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</a:rPr>
              <a:t>iff</a:t>
            </a:r>
            <a:r>
              <a:rPr lang="en-US" sz="4000" dirty="0" smtClean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0000"/>
                </a:solidFill>
              </a:rPr>
              <a:t>no </a:t>
            </a:r>
            <a:r>
              <a:rPr lang="en-US" sz="4000" dirty="0" smtClean="0">
                <a:solidFill>
                  <a:srgbClr val="B21EAB"/>
                </a:solidFill>
              </a:rPr>
              <a:t>path</a:t>
            </a:r>
            <a:r>
              <a:rPr lang="en-US" sz="4000" dirty="0" smtClean="0">
                <a:solidFill>
                  <a:srgbClr val="000000"/>
                </a:solidFill>
              </a:rPr>
              <a:t> from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/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or from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endParaRPr lang="en-US" sz="4000" dirty="0" smtClean="0">
              <a:solidFill>
                <a:srgbClr val="0000FF"/>
              </a:solidFill>
            </a:endParaRPr>
          </a:p>
          <a:p>
            <a:pPr>
              <a:buFontTx/>
              <a:buNone/>
            </a:pPr>
            <a:endParaRPr lang="en-US" sz="4000" dirty="0">
              <a:solidFill>
                <a:srgbClr val="FF00FF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755715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7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8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9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20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sp>
        <p:nvSpPr>
          <p:cNvPr id="755721" name="Rectangle 9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4648200" cy="914400"/>
          </a:xfrm>
        </p:spPr>
        <p:txBody>
          <a:bodyPr/>
          <a:lstStyle/>
          <a:p>
            <a:r>
              <a:rPr lang="en-US" sz="4400" dirty="0"/>
              <a:t>s</a:t>
            </a:r>
            <a:r>
              <a:rPr lang="en-US" sz="4400" dirty="0" smtClean="0"/>
              <a:t>ome </a:t>
            </a:r>
            <a:r>
              <a:rPr lang="en-US" sz="4400" dirty="0" err="1"/>
              <a:t>a</a:t>
            </a:r>
            <a:r>
              <a:rPr lang="en-US" sz="4400" dirty="0" err="1" smtClean="0"/>
              <a:t>ntichains</a:t>
            </a:r>
            <a:endParaRPr lang="en-US" sz="4400" dirty="0"/>
          </a:p>
        </p:txBody>
      </p:sp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755723" name="AutoShape 11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18.01</a:t>
            </a:r>
          </a:p>
        </p:txBody>
      </p:sp>
      <p:sp>
        <p:nvSpPr>
          <p:cNvPr id="755724" name="AutoShape 12"/>
          <p:cNvSpPr>
            <a:spLocks noChangeArrowheads="1"/>
          </p:cNvSpPr>
          <p:nvPr/>
        </p:nvSpPr>
        <p:spPr bwMode="auto">
          <a:xfrm>
            <a:off x="18288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755725" name="AutoShape 13"/>
          <p:cNvSpPr>
            <a:spLocks noChangeArrowheads="1"/>
          </p:cNvSpPr>
          <p:nvPr/>
        </p:nvSpPr>
        <p:spPr bwMode="auto">
          <a:xfrm>
            <a:off x="1828800" y="43116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6.840</a:t>
            </a:r>
          </a:p>
        </p:txBody>
      </p:sp>
      <p:sp>
        <p:nvSpPr>
          <p:cNvPr id="755726" name="AutoShape 14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755727" name="AutoShape 15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6.001</a:t>
            </a:r>
          </a:p>
        </p:txBody>
      </p:sp>
      <p:sp>
        <p:nvSpPr>
          <p:cNvPr id="755728" name="AutoShape 16"/>
          <p:cNvSpPr>
            <a:spLocks noChangeArrowheads="1"/>
          </p:cNvSpPr>
          <p:nvPr/>
        </p:nvSpPr>
        <p:spPr bwMode="auto">
          <a:xfrm>
            <a:off x="6305298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755730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1" name="AutoShape 1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2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3" name="AutoShape 21"/>
          <p:cNvSpPr>
            <a:spLocks noChangeArrowheads="1"/>
          </p:cNvSpPr>
          <p:nvPr/>
        </p:nvSpPr>
        <p:spPr bwMode="auto">
          <a:xfrm>
            <a:off x="4343400" y="4357688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4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755736" name="AutoShape 24"/>
          <p:cNvCxnSpPr>
            <a:cxnSpLocks noChangeShapeType="1"/>
            <a:stCxn id="755723" idx="2"/>
            <a:endCxn id="755722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7" name="AutoShape 25"/>
          <p:cNvCxnSpPr>
            <a:cxnSpLocks noChangeShapeType="1"/>
            <a:stCxn id="755723" idx="2"/>
            <a:endCxn id="755751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8" name="AutoShape 26"/>
          <p:cNvCxnSpPr>
            <a:cxnSpLocks noChangeShapeType="1"/>
          </p:cNvCxnSpPr>
          <p:nvPr/>
        </p:nvCxnSpPr>
        <p:spPr bwMode="auto">
          <a:xfrm>
            <a:off x="2209800" y="1981200"/>
            <a:ext cx="0" cy="1389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9" name="AutoShape 27"/>
          <p:cNvCxnSpPr>
            <a:cxnSpLocks noChangeShapeType="1"/>
            <a:stCxn id="755724" idx="2"/>
            <a:endCxn id="755725" idx="0"/>
          </p:cNvCxnSpPr>
          <p:nvPr/>
        </p:nvCxnSpPr>
        <p:spPr bwMode="auto">
          <a:xfrm>
            <a:off x="2209800" y="3748088"/>
            <a:ext cx="0" cy="549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0" name="AutoShape 28"/>
          <p:cNvCxnSpPr>
            <a:cxnSpLocks noChangeShapeType="1"/>
            <a:stCxn id="755723" idx="2"/>
            <a:endCxn id="755726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1" name="AutoShape 29"/>
          <p:cNvCxnSpPr>
            <a:cxnSpLocks noChangeShapeType="1"/>
            <a:stCxn id="755730" idx="2"/>
            <a:endCxn id="755731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2" name="AutoShape 30"/>
          <p:cNvCxnSpPr>
            <a:cxnSpLocks noChangeShapeType="1"/>
            <a:stCxn id="755732" idx="2"/>
            <a:endCxn id="755733" idx="0"/>
          </p:cNvCxnSpPr>
          <p:nvPr/>
        </p:nvCxnSpPr>
        <p:spPr bwMode="auto">
          <a:xfrm>
            <a:off x="4724400" y="3748088"/>
            <a:ext cx="0" cy="595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3" name="AutoShape 31"/>
          <p:cNvCxnSpPr>
            <a:cxnSpLocks noChangeShapeType="1"/>
            <a:stCxn id="755733" idx="2"/>
            <a:endCxn id="755734" idx="0"/>
          </p:cNvCxnSpPr>
          <p:nvPr/>
        </p:nvCxnSpPr>
        <p:spPr bwMode="auto">
          <a:xfrm>
            <a:off x="4724400" y="4752975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7" name="AutoShape 35"/>
          <p:cNvCxnSpPr>
            <a:cxnSpLocks noChangeShapeType="1"/>
            <a:stCxn id="755727" idx="2"/>
            <a:endCxn id="755728" idx="0"/>
          </p:cNvCxnSpPr>
          <p:nvPr/>
        </p:nvCxnSpPr>
        <p:spPr bwMode="auto">
          <a:xfrm rot="16200000" flipH="1">
            <a:off x="6433218" y="2215482"/>
            <a:ext cx="487363" cy="187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8" name="AutoShape 36"/>
          <p:cNvCxnSpPr>
            <a:cxnSpLocks noChangeShapeType="1"/>
            <a:stCxn id="755726" idx="2"/>
            <a:endCxn id="755732" idx="0"/>
          </p:cNvCxnSpPr>
          <p:nvPr/>
        </p:nvCxnSpPr>
        <p:spPr bwMode="auto">
          <a:xfrm>
            <a:off x="3505200" y="2863850"/>
            <a:ext cx="121920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9" name="AutoShape 37"/>
          <p:cNvCxnSpPr>
            <a:cxnSpLocks noChangeShapeType="1"/>
            <a:stCxn id="755727" idx="2"/>
            <a:endCxn id="755733" idx="0"/>
          </p:cNvCxnSpPr>
          <p:nvPr/>
        </p:nvCxnSpPr>
        <p:spPr bwMode="auto">
          <a:xfrm flipH="1">
            <a:off x="4724400" y="1995488"/>
            <a:ext cx="1943100" cy="23479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50" name="AutoShape 38"/>
          <p:cNvCxnSpPr>
            <a:cxnSpLocks noChangeShapeType="1"/>
            <a:stCxn id="755731" idx="2"/>
            <a:endCxn id="755732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55751" name="AutoShape 39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6.042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85800" y="1752600"/>
            <a:ext cx="8191500" cy="3657600"/>
            <a:chOff x="432" y="1152"/>
            <a:chExt cx="5160" cy="2304"/>
          </a:xfrm>
        </p:grpSpPr>
        <p:cxnSp>
          <p:nvCxnSpPr>
            <p:cNvPr id="755755" name="AutoShape 43"/>
            <p:cNvCxnSpPr>
              <a:cxnSpLocks noChangeShapeType="1"/>
            </p:cNvCxnSpPr>
            <p:nvPr/>
          </p:nvCxnSpPr>
          <p:spPr bwMode="auto">
            <a:xfrm flipV="1">
              <a:off x="672" y="1776"/>
              <a:ext cx="4920" cy="1680"/>
            </a:xfrm>
            <a:prstGeom prst="straightConnector1">
              <a:avLst/>
            </a:prstGeom>
            <a:noFill/>
            <a:ln w="31750">
              <a:solidFill>
                <a:srgbClr val="05811A"/>
              </a:solidFill>
              <a:prstDash val="dash"/>
              <a:round/>
              <a:headEnd/>
              <a:tailEnd/>
            </a:ln>
            <a:effectLst/>
          </p:spPr>
        </p:cxnSp>
        <p:grpSp>
          <p:nvGrpSpPr>
            <p:cNvPr id="4" name="Group 50"/>
            <p:cNvGrpSpPr>
              <a:grpSpLocks/>
            </p:cNvGrpSpPr>
            <p:nvPr/>
          </p:nvGrpSpPr>
          <p:grpSpPr bwMode="auto">
            <a:xfrm>
              <a:off x="432" y="1152"/>
              <a:ext cx="5136" cy="2304"/>
              <a:chOff x="432" y="1152"/>
              <a:chExt cx="5136" cy="2304"/>
            </a:xfrm>
          </p:grpSpPr>
          <p:cxnSp>
            <p:nvCxnSpPr>
              <p:cNvPr id="755754" name="AutoShape 42"/>
              <p:cNvCxnSpPr>
                <a:cxnSpLocks noChangeShapeType="1"/>
              </p:cNvCxnSpPr>
              <p:nvPr/>
            </p:nvCxnSpPr>
            <p:spPr bwMode="auto">
              <a:xfrm flipV="1">
                <a:off x="432" y="1152"/>
                <a:ext cx="4920" cy="1680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  <p:cxnSp>
            <p:nvCxnSpPr>
              <p:cNvPr id="755756" name="AutoShape 44"/>
              <p:cNvCxnSpPr>
                <a:cxnSpLocks noChangeShapeType="1"/>
              </p:cNvCxnSpPr>
              <p:nvPr/>
            </p:nvCxnSpPr>
            <p:spPr bwMode="auto">
              <a:xfrm>
                <a:off x="432" y="2832"/>
                <a:ext cx="240" cy="624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  <p:cxnSp>
            <p:nvCxnSpPr>
              <p:cNvPr id="755759" name="AutoShape 47"/>
              <p:cNvCxnSpPr>
                <a:cxnSpLocks noChangeShapeType="1"/>
              </p:cNvCxnSpPr>
              <p:nvPr/>
            </p:nvCxnSpPr>
            <p:spPr bwMode="auto">
              <a:xfrm>
                <a:off x="5328" y="1152"/>
                <a:ext cx="240" cy="624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</p:grpSp>
      </p:grpSp>
      <p:sp>
        <p:nvSpPr>
          <p:cNvPr id="755764" name="Text Box 52"/>
          <p:cNvSpPr txBox="1">
            <a:spLocks noChangeArrowheads="1"/>
          </p:cNvSpPr>
          <p:nvPr/>
        </p:nvSpPr>
        <p:spPr bwMode="auto">
          <a:xfrm>
            <a:off x="228600" y="5491758"/>
            <a:ext cx="452546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000" dirty="0" smtClean="0">
                <a:latin typeface="Comic Sans MS" pitchFamily="66" charset="0"/>
              </a:rPr>
              <a:t>many more…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28168" y="667820"/>
            <a:ext cx="4037011" cy="667820"/>
          </a:xfrm>
        </p:spPr>
        <p:txBody>
          <a:bodyPr/>
          <a:lstStyle/>
          <a:p>
            <a:r>
              <a:rPr lang="en-US" sz="4400" dirty="0" smtClean="0"/>
              <a:t>a chain</a:t>
            </a:r>
            <a:endParaRPr lang="en-US" sz="4400" dirty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780" y="1539130"/>
            <a:ext cx="8565223" cy="277169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4800" dirty="0" smtClean="0"/>
              <a:t>sequence of subjects that</a:t>
            </a:r>
          </a:p>
          <a:p>
            <a:pPr>
              <a:buFontTx/>
              <a:buNone/>
            </a:pPr>
            <a:r>
              <a:rPr lang="en-US" sz="4800" dirty="0" smtClean="0"/>
              <a:t>must </a:t>
            </a:r>
            <a:r>
              <a:rPr lang="en-US" sz="4800" dirty="0"/>
              <a:t>be taken in </a:t>
            </a:r>
            <a:r>
              <a:rPr lang="en-US" sz="4800" dirty="0" smtClean="0"/>
              <a:t>order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4800" dirty="0" smtClean="0"/>
              <a:t>   (</a:t>
            </a:r>
            <a:r>
              <a:rPr lang="en-US" sz="4800" dirty="0"/>
              <a:t>subjects </a:t>
            </a:r>
            <a:r>
              <a:rPr lang="en-US" sz="4800" dirty="0" smtClean="0"/>
              <a:t>are </a:t>
            </a:r>
            <a:r>
              <a:rPr lang="en-US" sz="4800" i="1" dirty="0"/>
              <a:t>comparable</a:t>
            </a:r>
            <a:r>
              <a:rPr lang="en-US" sz="4800" dirty="0"/>
              <a:t>)</a:t>
            </a:r>
          </a:p>
        </p:txBody>
      </p:sp>
      <p:sp>
        <p:nvSpPr>
          <p:cNvPr id="685062" name="Rectangle 6"/>
          <p:cNvSpPr>
            <a:spLocks noChangeArrowheads="1"/>
          </p:cNvSpPr>
          <p:nvPr/>
        </p:nvSpPr>
        <p:spPr bwMode="auto">
          <a:xfrm>
            <a:off x="2286000" y="3357563"/>
            <a:ext cx="4572000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/>
            <a:r>
              <a:rPr lang="en-US"/>
              <a:t>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8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643" y="1523144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4505" y="304877"/>
            <a:ext cx="6662057" cy="1105126"/>
          </a:xfrm>
        </p:spPr>
        <p:txBody>
          <a:bodyPr/>
          <a:lstStyle/>
          <a:p>
            <a:r>
              <a:rPr lang="en-US" dirty="0"/>
              <a:t>Some Course 6 Prerequisites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45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46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47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48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4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5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5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5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6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57" name="AutoShape 24"/>
            <p:cNvCxnSpPr>
              <a:cxnSpLocks noChangeShapeType="1"/>
              <a:stCxn id="46" idx="2"/>
              <a:endCxn id="45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25"/>
            <p:cNvCxnSpPr>
              <a:cxnSpLocks noChangeShapeType="1"/>
              <a:stCxn id="46" idx="2"/>
              <a:endCxn id="6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27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28"/>
            <p:cNvCxnSpPr>
              <a:cxnSpLocks noChangeShapeType="1"/>
              <a:stCxn id="46" idx="2"/>
              <a:endCxn id="4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29"/>
            <p:cNvCxnSpPr>
              <a:cxnSpLocks noChangeShapeType="1"/>
              <a:stCxn id="52" idx="2"/>
              <a:endCxn id="5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30"/>
            <p:cNvCxnSpPr>
              <a:cxnSpLocks noChangeShapeType="1"/>
              <a:stCxn id="54" idx="2"/>
              <a:endCxn id="5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31"/>
            <p:cNvCxnSpPr>
              <a:cxnSpLocks noChangeShapeType="1"/>
              <a:stCxn id="55" idx="2"/>
              <a:endCxn id="56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35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36"/>
            <p:cNvCxnSpPr>
              <a:cxnSpLocks noChangeShapeType="1"/>
              <a:stCxn id="49" idx="2"/>
              <a:endCxn id="5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37"/>
            <p:cNvCxnSpPr>
              <a:cxnSpLocks noChangeShapeType="1"/>
              <a:stCxn id="50" idx="2"/>
              <a:endCxn id="5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38"/>
            <p:cNvCxnSpPr>
              <a:cxnSpLocks noChangeShapeType="1"/>
              <a:stCxn id="53" idx="2"/>
              <a:endCxn id="5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1664748" y="1447800"/>
            <a:ext cx="1143000" cy="3505200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71" name="Freeform 35"/>
          <p:cNvSpPr>
            <a:spLocks/>
          </p:cNvSpPr>
          <p:nvPr/>
        </p:nvSpPr>
        <p:spPr bwMode="auto">
          <a:xfrm>
            <a:off x="1281733" y="1013626"/>
            <a:ext cx="4497721" cy="3483613"/>
          </a:xfrm>
          <a:custGeom>
            <a:avLst/>
            <a:gdLst/>
            <a:ahLst/>
            <a:cxnLst>
              <a:cxn ang="0">
                <a:pos x="0" y="464"/>
              </a:cxn>
              <a:cxn ang="0">
                <a:pos x="248" y="168"/>
              </a:cxn>
              <a:cxn ang="0">
                <a:pos x="264" y="120"/>
              </a:cxn>
              <a:cxn ang="0">
                <a:pos x="368" y="32"/>
              </a:cxn>
              <a:cxn ang="0">
                <a:pos x="392" y="0"/>
              </a:cxn>
              <a:cxn ang="0">
                <a:pos x="3552" y="1992"/>
              </a:cxn>
              <a:cxn ang="0">
                <a:pos x="3264" y="2520"/>
              </a:cxn>
              <a:cxn ang="0">
                <a:pos x="48" y="408"/>
              </a:cxn>
            </a:cxnLst>
            <a:rect l="0" t="0" r="r" b="b"/>
            <a:pathLst>
              <a:path w="3552" h="2520">
                <a:moveTo>
                  <a:pt x="0" y="464"/>
                </a:moveTo>
                <a:cubicBezTo>
                  <a:pt x="83" y="365"/>
                  <a:pt x="170" y="270"/>
                  <a:pt x="248" y="168"/>
                </a:cubicBezTo>
                <a:cubicBezTo>
                  <a:pt x="258" y="155"/>
                  <a:pt x="254" y="134"/>
                  <a:pt x="264" y="120"/>
                </a:cubicBezTo>
                <a:cubicBezTo>
                  <a:pt x="311" y="57"/>
                  <a:pt x="318" y="57"/>
                  <a:pt x="368" y="32"/>
                </a:cubicBezTo>
                <a:cubicBezTo>
                  <a:pt x="386" y="5"/>
                  <a:pt x="377" y="15"/>
                  <a:pt x="392" y="0"/>
                </a:cubicBezTo>
                <a:lnTo>
                  <a:pt x="3552" y="1992"/>
                </a:lnTo>
                <a:lnTo>
                  <a:pt x="3264" y="2520"/>
                </a:lnTo>
                <a:lnTo>
                  <a:pt x="48" y="408"/>
                </a:lnTo>
              </a:path>
            </a:pathLst>
          </a:custGeom>
          <a:noFill/>
          <a:ln w="28575" cap="flat" cmpd="sng">
            <a:solidFill>
              <a:srgbClr val="000080"/>
            </a:solidFill>
            <a:prstDash val="sysDot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 sz="200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77" grpId="0" animBg="1"/>
      <p:bldP spid="70" grpId="0" animBg="1"/>
      <p:bldP spid="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644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000" dirty="0"/>
              <a:t>m</a:t>
            </a:r>
            <a:r>
              <a:rPr lang="en-US" sz="4000" dirty="0" smtClean="0"/>
              <a:t>aximum </a:t>
            </a:r>
            <a:r>
              <a:rPr lang="en-US" sz="4000" dirty="0"/>
              <a:t>l</a:t>
            </a:r>
            <a:r>
              <a:rPr lang="en-US" sz="4000" dirty="0" smtClean="0"/>
              <a:t>ength </a:t>
            </a:r>
            <a:r>
              <a:rPr lang="en-US" sz="4000" dirty="0"/>
              <a:t>c</a:t>
            </a:r>
            <a:r>
              <a:rPr lang="en-US" sz="4000" dirty="0" smtClean="0"/>
              <a:t>hain</a:t>
            </a:r>
            <a:endParaRPr lang="en-US" sz="4000" dirty="0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9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40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43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44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5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6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7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8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9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0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1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52" name="AutoShape 24"/>
            <p:cNvCxnSpPr>
              <a:cxnSpLocks noChangeShapeType="1"/>
              <a:stCxn id="39" idx="2"/>
              <a:endCxn id="38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25"/>
            <p:cNvCxnSpPr>
              <a:cxnSpLocks noChangeShapeType="1"/>
              <a:stCxn id="39" idx="2"/>
              <a:endCxn id="64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27"/>
            <p:cNvCxnSpPr>
              <a:cxnSpLocks noChangeShapeType="1"/>
              <a:stCxn id="40" idx="2"/>
              <a:endCxn id="43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28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29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0"/>
            <p:cNvCxnSpPr>
              <a:cxnSpLocks noChangeShapeType="1"/>
              <a:stCxn id="49" idx="2"/>
              <a:endCxn id="50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31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35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36"/>
            <p:cNvCxnSpPr>
              <a:cxnSpLocks noChangeShapeType="1"/>
              <a:stCxn id="44" idx="2"/>
              <a:endCxn id="49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37"/>
            <p:cNvCxnSpPr>
              <a:cxnSpLocks noChangeShapeType="1"/>
              <a:stCxn id="45" idx="2"/>
              <a:endCxn id="50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38"/>
            <p:cNvCxnSpPr>
              <a:cxnSpLocks noChangeShapeType="1"/>
              <a:stCxn id="48" idx="2"/>
              <a:endCxn id="49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4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65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611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3200" dirty="0"/>
              <a:t>h</a:t>
            </a:r>
            <a:r>
              <a:rPr lang="en-US" sz="3200" dirty="0" smtClean="0"/>
              <a:t>ow </a:t>
            </a:r>
            <a:r>
              <a:rPr lang="en-US" sz="3200" dirty="0"/>
              <a:t>many terms to graduate?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343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5 </a:t>
            </a:r>
            <a:r>
              <a:rPr lang="en-US" sz="4800" dirty="0"/>
              <a:t>terms are </a:t>
            </a:r>
            <a:r>
              <a:rPr lang="en-US" sz="4800" b="1" dirty="0">
                <a:solidFill>
                  <a:schemeClr val="accent2"/>
                </a:solidFill>
              </a:rPr>
              <a:t>necessary</a:t>
            </a:r>
            <a:r>
              <a:rPr lang="en-US" sz="4800" dirty="0"/>
              <a:t> to </a:t>
            </a:r>
            <a:r>
              <a:rPr lang="en-US" sz="4800" dirty="0" smtClean="0"/>
              <a:t>graduate --because max chain length is 5</a:t>
            </a:r>
          </a:p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and 5 are </a:t>
            </a:r>
            <a:r>
              <a:rPr lang="en-US" sz="4800" b="1" dirty="0" smtClean="0">
                <a:solidFill>
                  <a:srgbClr val="009900"/>
                </a:solidFill>
              </a:rPr>
              <a:t>sufficient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endParaRPr lang="en-US" sz="4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--if </a:t>
            </a:r>
            <a:r>
              <a:rPr lang="en-US" sz="4800" dirty="0"/>
              <a:t>you can take unlimited subjects per term</a:t>
            </a:r>
            <a:r>
              <a:rPr lang="en-US" sz="4800" dirty="0" smtClean="0"/>
              <a:t>...</a:t>
            </a:r>
            <a:endParaRPr lang="en-US" sz="4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9"/>
          <p:cNvSpPr>
            <a:spLocks noGrp="1" noChangeArrowheads="1"/>
          </p:cNvSpPr>
          <p:nvPr>
            <p:ph type="title"/>
          </p:nvPr>
        </p:nvSpPr>
        <p:spPr>
          <a:xfrm>
            <a:off x="2240497" y="274638"/>
            <a:ext cx="4622638" cy="1102099"/>
          </a:xfrm>
        </p:spPr>
        <p:txBody>
          <a:bodyPr/>
          <a:lstStyle/>
          <a:p>
            <a:r>
              <a:rPr lang="en-US" sz="3600" dirty="0" smtClean="0">
                <a:solidFill>
                  <a:srgbClr val="008000"/>
                </a:solidFill>
              </a:rPr>
              <a:t>…sufficient</a:t>
            </a:r>
            <a:endParaRPr lang="en-US" sz="3600" dirty="0"/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48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49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57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58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59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60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61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2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63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5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6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7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68" name="AutoShape 24"/>
            <p:cNvCxnSpPr>
              <a:cxnSpLocks noChangeShapeType="1"/>
              <a:stCxn id="57" idx="2"/>
              <a:endCxn id="56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" name="AutoShape 25"/>
            <p:cNvCxnSpPr>
              <a:cxnSpLocks noChangeShapeType="1"/>
              <a:stCxn id="57" idx="2"/>
              <a:endCxn id="80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27"/>
            <p:cNvCxnSpPr>
              <a:cxnSpLocks noChangeShapeType="1"/>
              <a:stCxn id="58" idx="2"/>
              <a:endCxn id="59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" name="AutoShape 28"/>
            <p:cNvCxnSpPr>
              <a:cxnSpLocks noChangeShapeType="1"/>
              <a:stCxn id="57" idx="2"/>
              <a:endCxn id="60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3" name="AutoShape 29"/>
            <p:cNvCxnSpPr>
              <a:cxnSpLocks noChangeShapeType="1"/>
              <a:stCxn id="63" idx="2"/>
              <a:endCxn id="64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4" name="AutoShape 30"/>
            <p:cNvCxnSpPr>
              <a:cxnSpLocks noChangeShapeType="1"/>
              <a:stCxn id="65" idx="2"/>
              <a:endCxn id="66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5" name="AutoShape 31"/>
            <p:cNvCxnSpPr>
              <a:cxnSpLocks noChangeShapeType="1"/>
              <a:stCxn id="66" idx="2"/>
              <a:endCxn id="67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6" name="AutoShape 35"/>
            <p:cNvCxnSpPr>
              <a:cxnSpLocks noChangeShapeType="1"/>
              <a:stCxn id="61" idx="2"/>
              <a:endCxn id="62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7" name="AutoShape 36"/>
            <p:cNvCxnSpPr>
              <a:cxnSpLocks noChangeShapeType="1"/>
              <a:stCxn id="60" idx="2"/>
              <a:endCxn id="65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8" name="AutoShape 37"/>
            <p:cNvCxnSpPr>
              <a:cxnSpLocks noChangeShapeType="1"/>
              <a:stCxn id="61" idx="2"/>
              <a:endCxn id="66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9" name="AutoShape 38"/>
            <p:cNvCxnSpPr>
              <a:cxnSpLocks noChangeShapeType="1"/>
              <a:stCxn id="64" idx="2"/>
              <a:endCxn id="65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0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80754" y="325347"/>
            <a:ext cx="7182492" cy="1184953"/>
          </a:xfrm>
        </p:spPr>
        <p:txBody>
          <a:bodyPr>
            <a:normAutofit/>
          </a:bodyPr>
          <a:lstStyle/>
          <a:p>
            <a:r>
              <a:rPr lang="en-US" sz="4400" dirty="0"/>
              <a:t> </a:t>
            </a:r>
            <a:r>
              <a:rPr lang="en-US" sz="4400" dirty="0" smtClean="0"/>
              <a:t>parallel </a:t>
            </a:r>
            <a:r>
              <a:rPr lang="en-US" sz="4400" dirty="0"/>
              <a:t>p</a:t>
            </a:r>
            <a:r>
              <a:rPr lang="en-US" sz="4400" dirty="0" smtClean="0"/>
              <a:t>rocessing </a:t>
            </a:r>
            <a:r>
              <a:rPr lang="en-US" sz="4400" dirty="0"/>
              <a:t>t</a:t>
            </a:r>
            <a:r>
              <a:rPr lang="en-US" sz="4400" dirty="0" smtClean="0"/>
              <a:t>ime</a:t>
            </a:r>
            <a:endParaRPr lang="en-US" sz="4400" dirty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187528"/>
            <a:ext cx="8839200" cy="46101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  </a:t>
            </a:r>
            <a:r>
              <a:rPr lang="en-US" sz="4000" dirty="0" smtClean="0">
                <a:solidFill>
                  <a:srgbClr val="1E03BD"/>
                </a:solidFill>
              </a:rPr>
              <a:t>min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>
                <a:solidFill>
                  <a:srgbClr val="05811A"/>
                </a:solidFill>
              </a:rPr>
              <a:t>parallel </a:t>
            </a:r>
            <a:r>
              <a:rPr lang="en-US" sz="4000" dirty="0" smtClean="0">
                <a:solidFill>
                  <a:srgbClr val="05811A"/>
                </a:solidFill>
              </a:rPr>
              <a:t>time</a:t>
            </a:r>
            <a:endParaRPr lang="en-US" sz="4000" dirty="0">
              <a:solidFill>
                <a:srgbClr val="05811A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sz="4400" dirty="0">
                <a:solidFill>
                  <a:srgbClr val="0033CC"/>
                </a:solidFill>
              </a:rPr>
              <a:t>  </a:t>
            </a:r>
            <a:r>
              <a:rPr lang="en-US" sz="4400" dirty="0" smtClean="0"/>
              <a:t>max term load: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# processors </a:t>
            </a:r>
            <a:r>
              <a:rPr lang="en-US" sz="4400" dirty="0" smtClean="0"/>
              <a:t>for min time</a:t>
            </a:r>
            <a:endParaRPr lang="en-US" sz="4400" dirty="0"/>
          </a:p>
          <a:p>
            <a:pPr>
              <a:buFontTx/>
              <a:buNone/>
            </a:pPr>
            <a:r>
              <a:rPr lang="en-US" sz="4400" dirty="0"/>
              <a:t>    </a:t>
            </a:r>
            <a:r>
              <a:rPr lang="en-US" sz="4400" dirty="0" smtClean="0">
                <a:solidFill>
                  <a:srgbClr val="008000"/>
                </a:solidFill>
                <a:latin typeface="Symbol" pitchFamily="18" charset="2"/>
                <a:sym typeface="Symbol" pitchFamily="18" charset="2"/>
              </a:rPr>
              <a:t>             </a:t>
            </a:r>
            <a:r>
              <a:rPr lang="en-US" sz="4400" b="1" dirty="0" smtClean="0">
                <a:latin typeface="Symbol" pitchFamily="18" charset="2"/>
                <a:sym typeface="Math1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</a:rPr>
              <a:t> max </a:t>
            </a:r>
            <a:r>
              <a:rPr lang="en-US" sz="4400" dirty="0" err="1" smtClean="0">
                <a:solidFill>
                  <a:srgbClr val="008000"/>
                </a:solidFill>
              </a:rPr>
              <a:t>antichain</a:t>
            </a:r>
            <a:r>
              <a:rPr lang="en-US" sz="4400" dirty="0" smtClean="0">
                <a:solidFill>
                  <a:srgbClr val="008000"/>
                </a:solidFill>
              </a:rPr>
              <a:t> size</a:t>
            </a:r>
            <a:endParaRPr lang="en-US" sz="4400" dirty="0">
              <a:solidFill>
                <a:srgbClr val="008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225421" y="5314824"/>
            <a:ext cx="4748981" cy="1100570"/>
            <a:chOff x="2424049" y="4534000"/>
            <a:chExt cx="4748981" cy="1100570"/>
          </a:xfrm>
        </p:grpSpPr>
        <p:sp>
          <p:nvSpPr>
            <p:cNvPr id="6" name="Right Brace 5"/>
            <p:cNvSpPr/>
            <p:nvPr/>
          </p:nvSpPr>
          <p:spPr>
            <a:xfrm rot="5400000">
              <a:off x="4537985" y="2420064"/>
              <a:ext cx="521110" cy="4748981"/>
            </a:xfrm>
            <a:prstGeom prst="rightBrac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1297" y="5049795"/>
              <a:ext cx="3087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mic Sans MS" pitchFamily="66" charset="0"/>
                </a:rPr>
                <a:t>5 in this case</a:t>
              </a:r>
              <a:endParaRPr lang="en-US" sz="3200" dirty="0">
                <a:latin typeface="Comic Sans MS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28773" y="2167836"/>
            <a:ext cx="8507002" cy="873303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4387" y="4068550"/>
            <a:ext cx="8435083" cy="1623317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8502" y="1407565"/>
            <a:ext cx="6264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min # terms to graduate: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2219218"/>
            <a:ext cx="4059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=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max </a:t>
            </a:r>
            <a:r>
              <a:rPr lang="en-US" sz="4000" dirty="0" smtClean="0">
                <a:solidFill>
                  <a:srgbClr val="05811A"/>
                </a:solidFill>
                <a:latin typeface="Comic Sans MS" pitchFamily="66" charset="0"/>
              </a:rPr>
              <a:t>chain size</a:t>
            </a:r>
            <a:endParaRPr lang="en-US" dirty="0">
              <a:solidFill>
                <a:srgbClr val="05811A"/>
              </a:solidFill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build="p"/>
      <p:bldP spid="16" grpId="0" uiExpand="1" animBg="1"/>
      <p:bldP spid="17" grpId="0" animBg="1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18.02</a:t>
            </a:r>
          </a:p>
        </p:txBody>
      </p:sp>
      <p:cxnSp>
        <p:nvCxnSpPr>
          <p:cNvPr id="755736" name="AutoShape 24"/>
          <p:cNvCxnSpPr>
            <a:cxnSpLocks noChangeShapeType="1"/>
            <a:endCxn id="755722" idx="0"/>
          </p:cNvCxnSpPr>
          <p:nvPr/>
        </p:nvCxnSpPr>
        <p:spPr bwMode="auto">
          <a:xfrm rot="5400000">
            <a:off x="1394619" y="1653381"/>
            <a:ext cx="487363" cy="1143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Rectangle 8"/>
          <p:cNvSpPr txBox="1">
            <a:spLocks noChangeArrowheads="1"/>
          </p:cNvSpPr>
          <p:nvPr/>
        </p:nvSpPr>
        <p:spPr>
          <a:xfrm>
            <a:off x="1428850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reduce the term load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 flipH="1">
            <a:off x="762000" y="2895600"/>
            <a:ext cx="228600" cy="762000"/>
          </a:xfrm>
          <a:prstGeom prst="line">
            <a:avLst/>
          </a:prstGeom>
          <a:noFill/>
          <a:ln w="38100">
            <a:solidFill>
              <a:srgbClr val="000080"/>
            </a:solidFill>
            <a:prstDash val="sysDot"/>
            <a:round/>
            <a:headEnd/>
            <a:tailEnd type="stealth" w="lg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7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98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0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1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2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10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10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0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10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108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109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10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111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2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3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4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5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116" name="AutoShape 24"/>
            <p:cNvCxnSpPr>
              <a:cxnSpLocks noChangeShapeType="1"/>
              <a:stCxn id="105" idx="2"/>
              <a:endCxn id="10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7" name="AutoShape 25"/>
            <p:cNvCxnSpPr>
              <a:cxnSpLocks noChangeShapeType="1"/>
              <a:stCxn id="105" idx="2"/>
              <a:endCxn id="128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8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9" name="AutoShape 27"/>
            <p:cNvCxnSpPr>
              <a:cxnSpLocks noChangeShapeType="1"/>
              <a:stCxn id="106" idx="2"/>
              <a:endCxn id="10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" name="AutoShape 28"/>
            <p:cNvCxnSpPr>
              <a:cxnSpLocks noChangeShapeType="1"/>
              <a:stCxn id="105" idx="2"/>
              <a:endCxn id="108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1" name="AutoShape 29"/>
            <p:cNvCxnSpPr>
              <a:cxnSpLocks noChangeShapeType="1"/>
              <a:stCxn id="111" idx="2"/>
              <a:endCxn id="112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2" name="AutoShape 30"/>
            <p:cNvCxnSpPr>
              <a:cxnSpLocks noChangeShapeType="1"/>
              <a:stCxn id="113" idx="2"/>
              <a:endCxn id="114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" name="AutoShape 31"/>
            <p:cNvCxnSpPr>
              <a:cxnSpLocks noChangeShapeType="1"/>
              <a:stCxn id="114" idx="2"/>
              <a:endCxn id="115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" name="AutoShape 35"/>
            <p:cNvCxnSpPr>
              <a:cxnSpLocks noChangeShapeType="1"/>
              <a:stCxn id="109" idx="2"/>
              <a:endCxn id="110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5" name="AutoShape 36"/>
            <p:cNvCxnSpPr>
              <a:cxnSpLocks noChangeShapeType="1"/>
              <a:stCxn id="108" idx="2"/>
              <a:endCxn id="113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6" name="AutoShape 37"/>
            <p:cNvCxnSpPr>
              <a:cxnSpLocks noChangeShapeType="1"/>
              <a:stCxn id="109" idx="2"/>
              <a:endCxn id="114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7" name="AutoShape 38"/>
            <p:cNvCxnSpPr>
              <a:cxnSpLocks noChangeShapeType="1"/>
              <a:stCxn id="112" idx="2"/>
              <a:endCxn id="113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8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0191 0.13486 " pathEditMode="relative" ptsTypes="AA">
                                      <p:cBhvr>
                                        <p:cTn id="9" dur="2000" fill="hold"/>
                                        <p:tgtEl>
                                          <p:spTgt spid="755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22" grpId="0" animBg="1"/>
      <p:bldP spid="4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572786" y="3403497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18.02</a:t>
            </a:r>
          </a:p>
        </p:txBody>
      </p:sp>
      <p:cxnSp>
        <p:nvCxnSpPr>
          <p:cNvPr id="755736" name="AutoShape 24"/>
          <p:cNvCxnSpPr>
            <a:cxnSpLocks noChangeShapeType="1"/>
            <a:endCxn id="755722" idx="0"/>
          </p:cNvCxnSpPr>
          <p:nvPr/>
        </p:nvCxnSpPr>
        <p:spPr bwMode="auto">
          <a:xfrm rot="5400000">
            <a:off x="870645" y="2064341"/>
            <a:ext cx="1422297" cy="125601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Rectangle 8"/>
          <p:cNvSpPr txBox="1">
            <a:spLocks noChangeArrowheads="1"/>
          </p:cNvSpPr>
          <p:nvPr/>
        </p:nvSpPr>
        <p:spPr>
          <a:xfrm>
            <a:off x="1428850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reduce the term load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40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41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828800" y="1600200"/>
            <a:ext cx="5238498" cy="4006850"/>
            <a:chOff x="1828800" y="1600200"/>
            <a:chExt cx="5238498" cy="4006850"/>
          </a:xfrm>
        </p:grpSpPr>
        <p:sp>
          <p:nvSpPr>
            <p:cNvPr id="50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51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52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53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54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55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56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7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8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9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0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62" name="AutoShape 25"/>
            <p:cNvCxnSpPr>
              <a:cxnSpLocks noChangeShapeType="1"/>
              <a:stCxn id="50" idx="2"/>
              <a:endCxn id="73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27"/>
            <p:cNvCxnSpPr>
              <a:cxnSpLocks noChangeShapeType="1"/>
              <a:stCxn id="51" idx="2"/>
              <a:endCxn id="52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28"/>
            <p:cNvCxnSpPr>
              <a:cxnSpLocks noChangeShapeType="1"/>
              <a:stCxn id="50" idx="2"/>
              <a:endCxn id="53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29"/>
            <p:cNvCxnSpPr>
              <a:cxnSpLocks noChangeShapeType="1"/>
              <a:stCxn id="56" idx="2"/>
              <a:endCxn id="57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30"/>
            <p:cNvCxnSpPr>
              <a:cxnSpLocks noChangeShapeType="1"/>
              <a:stCxn id="58" idx="2"/>
              <a:endCxn id="59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31"/>
            <p:cNvCxnSpPr>
              <a:cxnSpLocks noChangeShapeType="1"/>
              <a:stCxn id="59" idx="2"/>
              <a:endCxn id="60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" name="AutoShape 35"/>
            <p:cNvCxnSpPr>
              <a:cxnSpLocks noChangeShapeType="1"/>
              <a:stCxn id="54" idx="2"/>
              <a:endCxn id="55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" name="AutoShape 36"/>
            <p:cNvCxnSpPr>
              <a:cxnSpLocks noChangeShapeType="1"/>
              <a:stCxn id="53" idx="2"/>
              <a:endCxn id="58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37"/>
            <p:cNvCxnSpPr>
              <a:cxnSpLocks noChangeShapeType="1"/>
              <a:stCxn id="54" idx="2"/>
              <a:endCxn id="59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" name="AutoShape 38"/>
            <p:cNvCxnSpPr>
              <a:cxnSpLocks noChangeShapeType="1"/>
              <a:stCxn id="57" idx="2"/>
              <a:endCxn id="58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3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sp useBgFill="1">
        <p:nvSpPr>
          <p:cNvPr id="74" name="Rectangle 8"/>
          <p:cNvSpPr>
            <a:spLocks noGrp="1" noChangeArrowheads="1"/>
          </p:cNvSpPr>
          <p:nvPr>
            <p:ph type="title"/>
          </p:nvPr>
        </p:nvSpPr>
        <p:spPr>
          <a:xfrm>
            <a:off x="1511043" y="305460"/>
            <a:ext cx="6307600" cy="1081551"/>
          </a:xfrm>
        </p:spPr>
        <p:txBody>
          <a:bodyPr/>
          <a:lstStyle/>
          <a:p>
            <a:r>
              <a:rPr lang="en-US" dirty="0" smtClean="0"/>
              <a:t>max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4 </a:t>
            </a:r>
            <a:r>
              <a:rPr lang="en-US" sz="3600" dirty="0" smtClean="0">
                <a:solidFill>
                  <a:schemeClr val="tx1"/>
                </a:solidFill>
              </a:rPr>
              <a:t>subjects </a:t>
            </a:r>
            <a:r>
              <a:rPr lang="en-US" sz="3600" dirty="0">
                <a:solidFill>
                  <a:schemeClr val="tx1"/>
                </a:solidFill>
              </a:rPr>
              <a:t>per </a:t>
            </a:r>
            <a:r>
              <a:rPr lang="en-US" sz="3600" dirty="0" smtClean="0">
                <a:solidFill>
                  <a:schemeClr val="tx1"/>
                </a:solidFill>
              </a:rPr>
              <a:t>term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16" name="Rectangle 32"/>
          <p:cNvSpPr>
            <a:spLocks noChangeArrowheads="1"/>
          </p:cNvSpPr>
          <p:nvPr/>
        </p:nvSpPr>
        <p:spPr bwMode="auto">
          <a:xfrm>
            <a:off x="1600200" y="5105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2" name="Rectangle 28"/>
          <p:cNvSpPr>
            <a:spLocks noChangeArrowheads="1"/>
          </p:cNvSpPr>
          <p:nvPr/>
        </p:nvSpPr>
        <p:spPr bwMode="auto">
          <a:xfrm>
            <a:off x="1600200" y="1524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1" name="Rectangle 27"/>
          <p:cNvSpPr>
            <a:spLocks noChangeArrowheads="1"/>
          </p:cNvSpPr>
          <p:nvPr/>
        </p:nvSpPr>
        <p:spPr bwMode="auto">
          <a:xfrm>
            <a:off x="1600200" y="2438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3" name="Rectangle 29"/>
          <p:cNvSpPr>
            <a:spLocks noChangeArrowheads="1"/>
          </p:cNvSpPr>
          <p:nvPr/>
        </p:nvSpPr>
        <p:spPr bwMode="auto">
          <a:xfrm>
            <a:off x="1600200" y="4191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4" name="Rectangle 30"/>
          <p:cNvSpPr>
            <a:spLocks noChangeArrowheads="1"/>
          </p:cNvSpPr>
          <p:nvPr/>
        </p:nvSpPr>
        <p:spPr bwMode="auto">
          <a:xfrm>
            <a:off x="1600200" y="32766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0" name="Rectangle 26"/>
          <p:cNvSpPr>
            <a:spLocks noChangeArrowheads="1"/>
          </p:cNvSpPr>
          <p:nvPr/>
        </p:nvSpPr>
        <p:spPr bwMode="auto">
          <a:xfrm>
            <a:off x="1600200" y="2438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09" name="Rectangle 25"/>
          <p:cNvSpPr>
            <a:spLocks noChangeArrowheads="1"/>
          </p:cNvSpPr>
          <p:nvPr/>
        </p:nvSpPr>
        <p:spPr bwMode="auto">
          <a:xfrm>
            <a:off x="1600200" y="1524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386" name="AutoShape 2"/>
          <p:cNvSpPr>
            <a:spLocks noChangeArrowheads="1"/>
          </p:cNvSpPr>
          <p:nvPr/>
        </p:nvSpPr>
        <p:spPr bwMode="auto">
          <a:xfrm>
            <a:off x="3124200" y="4267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656387" name="AutoShape 3"/>
          <p:cNvSpPr>
            <a:spLocks noChangeArrowheads="1"/>
          </p:cNvSpPr>
          <p:nvPr/>
        </p:nvSpPr>
        <p:spPr bwMode="auto">
          <a:xfrm>
            <a:off x="3124200" y="16764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656388" name="AutoShape 4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89" name="AutoShape 5"/>
          <p:cNvSpPr>
            <a:spLocks noChangeArrowheads="1"/>
          </p:cNvSpPr>
          <p:nvPr/>
        </p:nvSpPr>
        <p:spPr bwMode="auto">
          <a:xfrm>
            <a:off x="54102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>
              <a:alpha val="53999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6.001</a:t>
            </a:r>
          </a:p>
        </p:txBody>
      </p:sp>
      <p:sp>
        <p:nvSpPr>
          <p:cNvPr id="656390" name="Rectangle 6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/>
              <a:t>3 Subjects per Term Possible</a:t>
            </a:r>
          </a:p>
        </p:txBody>
      </p:sp>
      <p:sp>
        <p:nvSpPr>
          <p:cNvPr id="656392" name="AutoShape 8"/>
          <p:cNvSpPr>
            <a:spLocks noChangeArrowheads="1"/>
          </p:cNvSpPr>
          <p:nvPr/>
        </p:nvSpPr>
        <p:spPr bwMode="auto">
          <a:xfrm>
            <a:off x="3124200" y="5181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6.840</a:t>
            </a:r>
          </a:p>
        </p:txBody>
      </p:sp>
      <p:sp>
        <p:nvSpPr>
          <p:cNvPr id="656393" name="AutoShape 9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656396" name="AutoShape 12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97" name="AutoShape 13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>
              <a:alpha val="67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98" name="AutoShape 14"/>
          <p:cNvSpPr>
            <a:spLocks noChangeArrowheads="1"/>
          </p:cNvSpPr>
          <p:nvPr/>
        </p:nvSpPr>
        <p:spPr bwMode="auto">
          <a:xfrm>
            <a:off x="4343400" y="4267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404" name="AutoShape 20"/>
          <p:cNvSpPr>
            <a:spLocks noChangeArrowheads="1"/>
          </p:cNvSpPr>
          <p:nvPr/>
        </p:nvSpPr>
        <p:spPr bwMode="auto">
          <a:xfrm>
            <a:off x="31242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6.042</a:t>
            </a:r>
          </a:p>
        </p:txBody>
      </p:sp>
      <p:sp>
        <p:nvSpPr>
          <p:cNvPr id="656406" name="Text Box 22"/>
          <p:cNvSpPr txBox="1">
            <a:spLocks noChangeArrowheads="1"/>
          </p:cNvSpPr>
          <p:nvPr/>
        </p:nvSpPr>
        <p:spPr bwMode="auto">
          <a:xfrm>
            <a:off x="746125" y="4768850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endParaRPr lang="en-US" sz="3200">
              <a:latin typeface="Comic Sans MS" pitchFamily="66" charset="0"/>
            </a:endParaRPr>
          </a:p>
        </p:txBody>
      </p:sp>
      <p:sp>
        <p:nvSpPr>
          <p:cNvPr id="656407" name="AutoShape 23"/>
          <p:cNvSpPr>
            <a:spLocks noChangeArrowheads="1"/>
          </p:cNvSpPr>
          <p:nvPr/>
        </p:nvSpPr>
        <p:spPr bwMode="auto">
          <a:xfrm>
            <a:off x="4343400" y="5181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6" name="AutoShape 16"/>
          <p:cNvSpPr>
            <a:spLocks noChangeArrowheads="1"/>
          </p:cNvSpPr>
          <p:nvPr/>
        </p:nvSpPr>
        <p:spPr bwMode="auto">
          <a:xfrm>
            <a:off x="551296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27" name="AutoShape 16"/>
          <p:cNvSpPr>
            <a:spLocks noChangeArrowheads="1"/>
          </p:cNvSpPr>
          <p:nvPr/>
        </p:nvSpPr>
        <p:spPr bwMode="auto">
          <a:xfrm>
            <a:off x="1900796" y="335909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18.02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2687" y="274638"/>
            <a:ext cx="5948004" cy="1102099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leisurely </a:t>
            </a:r>
            <a:r>
              <a:rPr lang="en-US" dirty="0"/>
              <a:t>s</a:t>
            </a:r>
            <a:r>
              <a:rPr lang="en-US" dirty="0" smtClean="0"/>
              <a:t>chedule</a:t>
            </a:r>
            <a:endParaRPr lang="en-US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/>
              <a:t>Graduate taking only 1 subject/term?</a:t>
            </a:r>
          </a:p>
          <a:p>
            <a:pPr>
              <a:buFontTx/>
              <a:buNone/>
            </a:pPr>
            <a:r>
              <a:rPr lang="en-US" sz="4000" dirty="0"/>
              <a:t>Sure, </a:t>
            </a:r>
          </a:p>
        </p:txBody>
      </p:sp>
      <p:cxnSp>
        <p:nvCxnSpPr>
          <p:cNvPr id="642073" name="AutoShape 25"/>
          <p:cNvCxnSpPr>
            <a:cxnSpLocks noChangeShapeType="1"/>
            <a:stCxn id="642062" idx="2"/>
          </p:cNvCxnSpPr>
          <p:nvPr/>
        </p:nvCxnSpPr>
        <p:spPr bwMode="auto">
          <a:xfrm rot="5400000">
            <a:off x="4270620" y="857038"/>
            <a:ext cx="677236" cy="6021524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381000" y="2919582"/>
            <a:ext cx="7620000" cy="609600"/>
            <a:chOff x="381000" y="2919582"/>
            <a:chExt cx="7620000" cy="609600"/>
          </a:xfrm>
        </p:grpSpPr>
        <p:sp>
          <p:nvSpPr>
            <p:cNvPr id="642053" name="AutoShape 5"/>
            <p:cNvSpPr>
              <a:spLocks noChangeArrowheads="1"/>
            </p:cNvSpPr>
            <p:nvPr/>
          </p:nvSpPr>
          <p:spPr bwMode="auto">
            <a:xfrm>
              <a:off x="381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642054" name="AutoShape 6"/>
            <p:cNvSpPr>
              <a:spLocks noChangeArrowheads="1"/>
            </p:cNvSpPr>
            <p:nvPr/>
          </p:nvSpPr>
          <p:spPr bwMode="auto">
            <a:xfrm>
              <a:off x="20574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55" name="AutoShape 7"/>
            <p:cNvSpPr>
              <a:spLocks noChangeArrowheads="1"/>
            </p:cNvSpPr>
            <p:nvPr/>
          </p:nvSpPr>
          <p:spPr bwMode="auto">
            <a:xfrm>
              <a:off x="12192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53999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42056" name="AutoShape 8"/>
            <p:cNvSpPr>
              <a:spLocks noChangeArrowheads="1"/>
            </p:cNvSpPr>
            <p:nvPr/>
          </p:nvSpPr>
          <p:spPr bwMode="auto">
            <a:xfrm>
              <a:off x="64008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642058" name="AutoShape 10"/>
            <p:cNvSpPr>
              <a:spLocks noChangeArrowheads="1"/>
            </p:cNvSpPr>
            <p:nvPr/>
          </p:nvSpPr>
          <p:spPr bwMode="auto">
            <a:xfrm>
              <a:off x="3810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642059" name="AutoShape 11"/>
            <p:cNvSpPr>
              <a:spLocks noChangeArrowheads="1"/>
            </p:cNvSpPr>
            <p:nvPr/>
          </p:nvSpPr>
          <p:spPr bwMode="auto">
            <a:xfrm>
              <a:off x="46482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642061" name="AutoShape 13"/>
            <p:cNvSpPr>
              <a:spLocks noChangeArrowheads="1"/>
            </p:cNvSpPr>
            <p:nvPr/>
          </p:nvSpPr>
          <p:spPr bwMode="auto">
            <a:xfrm>
              <a:off x="28956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62" name="AutoShape 14"/>
            <p:cNvSpPr>
              <a:spLocks noChangeArrowheads="1"/>
            </p:cNvSpPr>
            <p:nvPr/>
          </p:nvSpPr>
          <p:spPr bwMode="auto">
            <a:xfrm>
              <a:off x="7239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67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69" name="AutoShape 21"/>
            <p:cNvSpPr>
              <a:spLocks noChangeArrowheads="1"/>
            </p:cNvSpPr>
            <p:nvPr/>
          </p:nvSpPr>
          <p:spPr bwMode="auto">
            <a:xfrm>
              <a:off x="55626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  <p:sp>
          <p:nvSpPr>
            <p:cNvPr id="642076" name="Line 28"/>
            <p:cNvSpPr>
              <a:spLocks noChangeShapeType="1"/>
            </p:cNvSpPr>
            <p:nvPr/>
          </p:nvSpPr>
          <p:spPr bwMode="auto">
            <a:xfrm>
              <a:off x="609600" y="2919582"/>
              <a:ext cx="7290536" cy="16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642077" name="Text Box 29"/>
          <p:cNvSpPr txBox="1">
            <a:spLocks noChangeArrowheads="1"/>
          </p:cNvSpPr>
          <p:nvPr/>
        </p:nvSpPr>
        <p:spPr bwMode="auto">
          <a:xfrm>
            <a:off x="1142699" y="5036836"/>
            <a:ext cx="683232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>
                <a:latin typeface="Comic Sans MS" pitchFamily="66" charset="0"/>
              </a:rPr>
              <a:t>a </a:t>
            </a:r>
            <a:r>
              <a:rPr lang="en-US" sz="6000" i="1" dirty="0">
                <a:latin typeface="Comic Sans MS" pitchFamily="66" charset="0"/>
              </a:rPr>
              <a:t>topological sort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133517" y="4237879"/>
            <a:ext cx="3970159" cy="578139"/>
            <a:chOff x="1133517" y="4237879"/>
            <a:chExt cx="3970159" cy="578139"/>
          </a:xfrm>
        </p:grpSpPr>
        <p:sp>
          <p:nvSpPr>
            <p:cNvPr id="642052" name="AutoShape 4"/>
            <p:cNvSpPr>
              <a:spLocks noChangeArrowheads="1"/>
            </p:cNvSpPr>
            <p:nvPr/>
          </p:nvSpPr>
          <p:spPr bwMode="auto">
            <a:xfrm>
              <a:off x="1133517" y="42758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642075" name="Line 27"/>
            <p:cNvSpPr>
              <a:spLocks noChangeShapeType="1"/>
            </p:cNvSpPr>
            <p:nvPr/>
          </p:nvSpPr>
          <p:spPr bwMode="auto">
            <a:xfrm flipV="1">
              <a:off x="1369876" y="4816018"/>
              <a:ext cx="3733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26" name="AutoShape 8"/>
            <p:cNvSpPr>
              <a:spLocks noChangeArrowheads="1"/>
            </p:cNvSpPr>
            <p:nvPr/>
          </p:nvSpPr>
          <p:spPr bwMode="auto">
            <a:xfrm>
              <a:off x="3065940" y="424953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2251174" y="42555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28" name="AutoShape 23"/>
            <p:cNvSpPr>
              <a:spLocks noChangeArrowheads="1"/>
            </p:cNvSpPr>
            <p:nvPr/>
          </p:nvSpPr>
          <p:spPr bwMode="auto">
            <a:xfrm>
              <a:off x="4005489" y="4237879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4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7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“Parallel” Time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6523" y="2152432"/>
            <a:ext cx="8334314" cy="2947106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5400" dirty="0" smtClean="0"/>
              <a:t>so in general</a:t>
            </a:r>
            <a:endParaRPr lang="en-US" sz="5400" dirty="0"/>
          </a:p>
          <a:p>
            <a:pPr>
              <a:buFontTx/>
              <a:buNone/>
            </a:pPr>
            <a:r>
              <a:rPr lang="en-US" sz="5400" dirty="0" smtClean="0">
                <a:solidFill>
                  <a:srgbClr val="05811A"/>
                </a:solidFill>
              </a:rPr>
              <a:t>#</a:t>
            </a:r>
            <a:r>
              <a:rPr lang="en-US" sz="5400" dirty="0">
                <a:solidFill>
                  <a:srgbClr val="05811A"/>
                </a:solidFill>
              </a:rPr>
              <a:t>processors</a:t>
            </a:r>
          </a:p>
          <a:p>
            <a:pPr>
              <a:buFontTx/>
              <a:buNone/>
            </a:pPr>
            <a:r>
              <a:rPr lang="en-US" sz="5400" dirty="0">
                <a:solidFill>
                  <a:srgbClr val="0033CC"/>
                </a:solidFill>
              </a:rPr>
              <a:t>      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b="1" dirty="0" smtClean="0">
                <a:solidFill>
                  <a:srgbClr val="C00000"/>
                </a:solidFill>
                <a:latin typeface="Symbol" pitchFamily="18" charset="2"/>
              </a:rPr>
              <a:t>&lt; 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dirty="0">
                <a:solidFill>
                  <a:srgbClr val="05811A"/>
                </a:solidFill>
              </a:rPr>
              <a:t>max </a:t>
            </a:r>
            <a:r>
              <a:rPr lang="en-US" sz="5400" dirty="0" err="1">
                <a:solidFill>
                  <a:srgbClr val="05811A"/>
                </a:solidFill>
              </a:rPr>
              <a:t>antichain</a:t>
            </a:r>
            <a:r>
              <a:rPr lang="en-US" sz="5400" dirty="0">
                <a:solidFill>
                  <a:srgbClr val="05811A"/>
                </a:solidFill>
              </a:rPr>
              <a:t> size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3246" y="1663988"/>
            <a:ext cx="8517507" cy="3477875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 smtClean="0">
                <a:latin typeface="Comic Sans MS" pitchFamily="66" charset="0"/>
              </a:rPr>
              <a:t>if sequence of </a:t>
            </a:r>
            <a:r>
              <a:rPr lang="en-US" sz="4400" dirty="0" err="1" smtClean="0">
                <a:latin typeface="Comic Sans MS" pitchFamily="66" charset="0"/>
              </a:rPr>
              <a:t>prereq’s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from</a:t>
            </a:r>
            <a:r>
              <a:rPr lang="en-US" sz="4400" dirty="0" smtClean="0">
                <a:latin typeface="Comic Sans MS" pitchFamily="66" charset="0"/>
              </a:rPr>
              <a:t> </a:t>
            </a:r>
          </a:p>
          <a:p>
            <a:pPr marL="742950" indent="-285750"/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latin typeface="Comic Sans MS" pitchFamily="66" charset="0"/>
              </a:rPr>
              <a:t> to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latin typeface="Comic Sans MS" pitchFamily="66" charset="0"/>
              </a:rPr>
              <a:t>say</a:t>
            </a:r>
          </a:p>
          <a:p>
            <a:pPr marL="742950" indent="-285750" algn="ctr"/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latin typeface="Comic Sans MS" pitchFamily="66" charset="0"/>
              </a:rPr>
              <a:t> is an “indirect </a:t>
            </a:r>
            <a:r>
              <a:rPr lang="en-US" sz="4400" dirty="0" err="1" smtClean="0">
                <a:latin typeface="Comic Sans MS" pitchFamily="66" charset="0"/>
              </a:rPr>
              <a:t>prereq</a:t>
            </a:r>
            <a:r>
              <a:rPr lang="en-US" sz="4400" dirty="0" smtClean="0">
                <a:latin typeface="Comic Sans MS" pitchFamily="66" charset="0"/>
              </a:rPr>
              <a:t>” of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742950" indent="-285750" algn="ctr"/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latin typeface="Comic Sans MS" pitchFamily="66" charset="0"/>
              </a:rPr>
              <a:t> is “earlier” </a:t>
            </a:r>
            <a:r>
              <a:rPr lang="en-US" sz="4400" dirty="0" smtClean="0">
                <a:latin typeface="Comic Sans MS" pitchFamily="66" charset="0"/>
              </a:rPr>
              <a:t>than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               “smaller”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indirect prerequisites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448" y="327392"/>
            <a:ext cx="6928345" cy="1096962"/>
          </a:xfrm>
        </p:spPr>
        <p:txBody>
          <a:bodyPr/>
          <a:lstStyle/>
          <a:p>
            <a:r>
              <a:rPr lang="en-US" sz="3200" dirty="0" smtClean="0"/>
              <a:t>For min time: </a:t>
            </a:r>
            <a:r>
              <a:rPr lang="en-US" sz="4000" dirty="0" smtClean="0">
                <a:solidFill>
                  <a:srgbClr val="FF0000"/>
                </a:solidFill>
                <a:latin typeface="Euclid Symbol" pitchFamily="18" charset="2"/>
                <a:sym typeface="Euclid Symbol"/>
              </a:rPr>
              <a:t>≥</a:t>
            </a:r>
            <a:r>
              <a:rPr lang="en-US" sz="3200" dirty="0" smtClean="0">
                <a:sym typeface="Euclid Symbol"/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3</a:t>
            </a:r>
            <a:r>
              <a:rPr lang="en-US" sz="3200" dirty="0" smtClean="0"/>
              <a:t>-subject term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793" y="1443828"/>
            <a:ext cx="8072909" cy="40601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b="1" dirty="0" smtClean="0">
                <a:solidFill>
                  <a:srgbClr val="FF00FF"/>
                </a:solidFill>
              </a:rPr>
              <a:t>13</a:t>
            </a:r>
            <a:r>
              <a:rPr lang="en-US" sz="4800" dirty="0" smtClean="0">
                <a:solidFill>
                  <a:srgbClr val="7030A0"/>
                </a:solidFill>
              </a:rPr>
              <a:t> </a:t>
            </a:r>
            <a:r>
              <a:rPr lang="en-US" sz="4800" dirty="0"/>
              <a:t>subjects</a:t>
            </a:r>
          </a:p>
          <a:p>
            <a:pPr>
              <a:buNone/>
            </a:pPr>
            <a:r>
              <a:rPr lang="en-US" sz="4800" dirty="0"/>
              <a:t>max </a:t>
            </a:r>
            <a:r>
              <a:rPr lang="en-US" sz="4800" dirty="0">
                <a:solidFill>
                  <a:srgbClr val="0033CC"/>
                </a:solidFill>
              </a:rPr>
              <a:t>chain size</a:t>
            </a:r>
            <a:r>
              <a:rPr lang="en-US" sz="4800" dirty="0"/>
              <a:t> =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b="1" dirty="0">
                <a:solidFill>
                  <a:srgbClr val="1E03BD"/>
                </a:solidFill>
              </a:rPr>
              <a:t>5</a:t>
            </a:r>
            <a:endParaRPr lang="en-US" sz="4800" b="1" dirty="0" smtClean="0">
              <a:solidFill>
                <a:srgbClr val="1E03BD"/>
              </a:solidFill>
            </a:endParaRPr>
          </a:p>
          <a:p>
            <a:pPr>
              <a:buNone/>
            </a:pPr>
            <a:r>
              <a:rPr lang="en-US" sz="4400" dirty="0" smtClean="0"/>
              <a:t>so load </a:t>
            </a:r>
            <a:r>
              <a:rPr lang="en-US" sz="4400" dirty="0"/>
              <a:t>of </a:t>
            </a:r>
            <a:r>
              <a:rPr lang="en-US" sz="4400" i="1" dirty="0"/>
              <a:t>some</a:t>
            </a:r>
            <a:r>
              <a:rPr lang="en-US" sz="4400" dirty="0"/>
              <a:t> </a:t>
            </a:r>
            <a:r>
              <a:rPr lang="en-US" sz="4400" dirty="0" smtClean="0"/>
              <a:t>term </a:t>
            </a:r>
            <a:r>
              <a:rPr lang="en-US" sz="4400" dirty="0"/>
              <a:t>must </a:t>
            </a:r>
            <a:r>
              <a:rPr lang="en-US" sz="4400" dirty="0" smtClean="0"/>
              <a:t>be</a:t>
            </a:r>
            <a:endParaRPr lang="en-US" sz="4400" dirty="0">
              <a:solidFill>
                <a:srgbClr val="0033CC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56783" y="4039208"/>
          <a:ext cx="5242038" cy="2190702"/>
        </p:xfrm>
        <a:graphic>
          <a:graphicData uri="http://schemas.openxmlformats.org/presentationml/2006/ole">
            <p:oleObj spid="_x0000_s80898" name="Equation" r:id="rId4" imgW="850900" imgH="355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9015" y="294302"/>
            <a:ext cx="5841396" cy="1113258"/>
          </a:xfrm>
        </p:spPr>
        <p:txBody>
          <a:bodyPr/>
          <a:lstStyle/>
          <a:p>
            <a:r>
              <a:rPr lang="en-US" dirty="0"/>
              <a:t>Dilworth’s Lemma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845" y="1382145"/>
            <a:ext cx="8774727" cy="4350440"/>
          </a:xfrm>
        </p:spPr>
        <p:txBody>
          <a:bodyPr>
            <a:normAutofit/>
          </a:bodyPr>
          <a:lstStyle/>
          <a:p>
            <a:pPr>
              <a:buFont typeface="Times" pitchFamily="18" charset="0"/>
              <a:buNone/>
            </a:pPr>
            <a:r>
              <a:rPr lang="en-US" sz="4800" dirty="0" err="1"/>
              <a:t>Prereq’s</a:t>
            </a:r>
            <a:r>
              <a:rPr lang="en-US" sz="4800" dirty="0"/>
              <a:t> among </a:t>
            </a:r>
            <a:r>
              <a:rPr lang="en-US" sz="4800" dirty="0">
                <a:solidFill>
                  <a:srgbClr val="FF00FF"/>
                </a:solidFill>
              </a:rPr>
              <a:t>n</a:t>
            </a:r>
            <a:r>
              <a:rPr lang="en-US" sz="4800" dirty="0"/>
              <a:t> subjects </a:t>
            </a:r>
            <a:r>
              <a:rPr lang="en-US" sz="4800" dirty="0" smtClean="0"/>
              <a:t>has</a:t>
            </a:r>
            <a:endParaRPr lang="en-US" sz="4800" dirty="0"/>
          </a:p>
          <a:p>
            <a:pPr lvl="1">
              <a:buFont typeface="Times" pitchFamily="18" charset="0"/>
              <a:buChar char="•"/>
            </a:pPr>
            <a:r>
              <a:rPr lang="en-US" sz="4800" dirty="0"/>
              <a:t>a </a:t>
            </a:r>
            <a:r>
              <a:rPr lang="en-US" sz="4800" dirty="0">
                <a:solidFill>
                  <a:srgbClr val="0033CC"/>
                </a:solidFill>
              </a:rPr>
              <a:t>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5400" b="1" dirty="0" smtClean="0">
                <a:latin typeface="Symbol" charset="2"/>
                <a:cs typeface="Symbol" charset="2"/>
                <a:sym typeface="Euclid Symbol"/>
              </a:rPr>
              <a:t>&gt;</a:t>
            </a:r>
            <a:r>
              <a:rPr lang="en-US" sz="4800" dirty="0" smtClean="0"/>
              <a:t> </a:t>
            </a:r>
            <a:r>
              <a:rPr lang="en-US" sz="6600" dirty="0" smtClean="0">
                <a:solidFill>
                  <a:srgbClr val="1E03BD"/>
                </a:solidFill>
              </a:rPr>
              <a:t>t</a:t>
            </a:r>
            <a:endParaRPr lang="en-US" sz="4800" dirty="0"/>
          </a:p>
          <a:p>
            <a:pPr lvl="1">
              <a:spcBef>
                <a:spcPts val="0"/>
              </a:spcBef>
              <a:buFont typeface="Times" pitchFamily="18" charset="0"/>
              <a:buChar char="•"/>
            </a:pPr>
            <a:r>
              <a:rPr lang="en-US" sz="4800" dirty="0" smtClean="0"/>
              <a:t>or </a:t>
            </a:r>
            <a:r>
              <a:rPr lang="en-US" sz="4800" dirty="0" err="1">
                <a:solidFill>
                  <a:srgbClr val="008000"/>
                </a:solidFill>
              </a:rPr>
              <a:t>antichain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endParaRPr lang="en-US" sz="4800" dirty="0" smtClean="0">
              <a:latin typeface="Symbol" charset="2"/>
              <a:cs typeface="Symbol" charset="2"/>
              <a:sym typeface="Symbol" pitchFamily="18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5400" dirty="0" smtClean="0"/>
              <a:t>for </a:t>
            </a:r>
            <a:r>
              <a:rPr lang="en-US" sz="5400" dirty="0"/>
              <a:t>all </a:t>
            </a:r>
            <a:r>
              <a:rPr lang="en-US" sz="5400" dirty="0" smtClean="0"/>
              <a:t>1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 </a:t>
            </a:r>
            <a:r>
              <a:rPr lang="en-US" sz="5400" dirty="0" err="1" smtClean="0">
                <a:solidFill>
                  <a:srgbClr val="1E03BD"/>
                </a:solidFill>
              </a:rPr>
              <a:t>t</a:t>
            </a:r>
            <a:r>
              <a:rPr lang="en-US" sz="5400" dirty="0" smtClean="0">
                <a:solidFill>
                  <a:srgbClr val="1E03BD"/>
                </a:solidFill>
              </a:rPr>
              <a:t>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n</a:t>
            </a:r>
            <a:r>
              <a:rPr lang="en-US" sz="5400" dirty="0"/>
              <a:t>.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507947" y="2496525"/>
          <a:ext cx="633734" cy="2391989"/>
        </p:xfrm>
        <a:graphic>
          <a:graphicData uri="http://schemas.openxmlformats.org/presentationml/2006/ole">
            <p:oleObj spid="_x0000_s55298" name="Equation" r:id="rId4" imgW="266400" imgH="939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Height/Birthday Partial Order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556" y="1362037"/>
            <a:ext cx="7890402" cy="481016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4400" dirty="0"/>
              <a:t>Two students are related to </a:t>
            </a:r>
            <a:endParaRPr lang="en-US" sz="4400" dirty="0" smtClean="0"/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each other </a:t>
            </a:r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/>
              <a:t>one is </a:t>
            </a:r>
            <a:r>
              <a:rPr lang="en-US" sz="4400" dirty="0">
                <a:solidFill>
                  <a:srgbClr val="1E03BD"/>
                </a:solidFill>
              </a:rPr>
              <a:t>shorter</a:t>
            </a:r>
            <a:r>
              <a:rPr lang="en-US" sz="4400" dirty="0">
                <a:solidFill>
                  <a:srgbClr val="0066FF"/>
                </a:solidFill>
              </a:rPr>
              <a:t> </a:t>
            </a:r>
            <a:endParaRPr lang="en-US" sz="4400" dirty="0" smtClean="0">
              <a:solidFill>
                <a:srgbClr val="0066FF"/>
              </a:solidFill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and </a:t>
            </a:r>
            <a:r>
              <a:rPr lang="en-US" sz="4400" dirty="0">
                <a:solidFill>
                  <a:srgbClr val="1E03BD"/>
                </a:solidFill>
              </a:rPr>
              <a:t>younger </a:t>
            </a:r>
            <a:r>
              <a:rPr lang="en-US" sz="4400" dirty="0" smtClean="0"/>
              <a:t>than </a:t>
            </a:r>
            <a:r>
              <a:rPr lang="en-US" sz="4400" dirty="0"/>
              <a:t>the </a:t>
            </a:r>
            <a:r>
              <a:rPr lang="en-US" sz="4400" dirty="0" smtClean="0"/>
              <a:t>other.</a:t>
            </a:r>
            <a:endParaRPr lang="en-US" sz="4400" dirty="0"/>
          </a:p>
          <a:p>
            <a:pPr lvl="1" algn="ctr">
              <a:spcBef>
                <a:spcPts val="0"/>
              </a:spcBef>
              <a:buFontTx/>
              <a:buNone/>
            </a:pPr>
            <a:r>
              <a:rPr lang="en-US" sz="4800" dirty="0">
                <a:solidFill>
                  <a:srgbClr val="0033CC"/>
                </a:solidFill>
              </a:rPr>
              <a:t>(s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, 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6600" b="1" dirty="0">
                <a:solidFill>
                  <a:srgbClr val="05811A"/>
                </a:solidFill>
                <a:sym typeface="Euclid Math Two" pitchFamily="18" charset="2"/>
              </a:rPr>
              <a:t></a:t>
            </a:r>
            <a:r>
              <a:rPr lang="en-US" sz="4800" dirty="0">
                <a:solidFill>
                  <a:srgbClr val="0033CC"/>
                </a:solidFill>
              </a:rPr>
              <a:t> (s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, </a:t>
            </a:r>
            <a:r>
              <a:rPr lang="en-US" sz="4800" dirty="0" smtClean="0">
                <a:solidFill>
                  <a:srgbClr val="0033CC"/>
                </a:solidFill>
              </a:rPr>
              <a:t>a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  <a:endParaRPr lang="en-US" sz="4800" dirty="0" smtClean="0"/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4800" dirty="0" err="1" smtClean="0"/>
              <a:t>iff</a:t>
            </a: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33CC"/>
                </a:solidFill>
              </a:rPr>
              <a:t>(s</a:t>
            </a:r>
            <a:r>
              <a:rPr lang="en-US" sz="4800" baseline="-25000" dirty="0" smtClean="0">
                <a:solidFill>
                  <a:srgbClr val="0033CC"/>
                </a:solidFill>
              </a:rPr>
              <a:t>1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>
                <a:solidFill>
                  <a:srgbClr val="05811A"/>
                </a:solidFill>
                <a:cs typeface="Times New Roman" pitchFamily="18" charset="0"/>
              </a:rPr>
              <a:t>≤</a:t>
            </a:r>
            <a:r>
              <a:rPr lang="en-US" sz="4800" dirty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4800" dirty="0"/>
              <a:t>and</a:t>
            </a:r>
            <a:r>
              <a:rPr lang="en-US" sz="4800" dirty="0">
                <a:solidFill>
                  <a:srgbClr val="0033CC"/>
                </a:solidFill>
              </a:rPr>
              <a:t> (a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>
                <a:solidFill>
                  <a:srgbClr val="05811A"/>
                </a:solidFill>
                <a:cs typeface="Times New Roman" pitchFamily="18" charset="0"/>
              </a:rPr>
              <a:t>≤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en-US" sz="4800" dirty="0" smtClean="0"/>
              <a:t>      (the </a:t>
            </a:r>
            <a:r>
              <a:rPr lang="en-US" sz="4800" dirty="0" smtClean="0">
                <a:solidFill>
                  <a:srgbClr val="05811A"/>
                </a:solidFill>
              </a:rPr>
              <a:t>product</a:t>
            </a:r>
            <a:r>
              <a:rPr lang="en-US" sz="4800" dirty="0" smtClean="0"/>
              <a:t> </a:t>
            </a:r>
            <a:r>
              <a:rPr lang="en-US" sz="4800" dirty="0" err="1" smtClean="0"/>
              <a:t>p.o</a:t>
            </a:r>
            <a:r>
              <a:rPr lang="en-US" sz="4800" dirty="0" smtClean="0"/>
              <a:t>.)</a:t>
            </a:r>
            <a:endParaRPr lang="en-US" sz="480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sz="6600"/>
              <a:t>   Dilworth Demo</a:t>
            </a:r>
          </a:p>
        </p:txBody>
      </p:sp>
      <p:pic>
        <p:nvPicPr>
          <p:cNvPr id="760835" name="Picture 3" descr="j023289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1758950" cy="2590800"/>
          </a:xfrm>
          <a:prstGeom prst="rect">
            <a:avLst/>
          </a:prstGeom>
          <a:noFill/>
        </p:spPr>
      </p:pic>
      <p:pic>
        <p:nvPicPr>
          <p:cNvPr id="76083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1588" y="2286000"/>
            <a:ext cx="1552575" cy="2286000"/>
          </a:xfrm>
          <a:prstGeom prst="rect">
            <a:avLst/>
          </a:prstGeom>
          <a:noFill/>
        </p:spPr>
      </p:pic>
      <p:pic>
        <p:nvPicPr>
          <p:cNvPr id="76083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84988" y="2971800"/>
            <a:ext cx="1035050" cy="1524000"/>
          </a:xfrm>
          <a:prstGeom prst="rect">
            <a:avLst/>
          </a:prstGeom>
          <a:noFill/>
        </p:spPr>
      </p:pic>
      <p:pic>
        <p:nvPicPr>
          <p:cNvPr id="76083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51388" y="2667000"/>
            <a:ext cx="1293812" cy="1905000"/>
          </a:xfrm>
          <a:prstGeom prst="rect">
            <a:avLst/>
          </a:prstGeom>
          <a:noFill/>
        </p:spPr>
      </p:pic>
      <p:pic>
        <p:nvPicPr>
          <p:cNvPr id="760839" name="Picture 7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51788" y="3352800"/>
            <a:ext cx="511175" cy="1143000"/>
          </a:xfrm>
          <a:prstGeom prst="rect">
            <a:avLst/>
          </a:prstGeom>
          <a:noFill/>
        </p:spPr>
      </p:pic>
      <p:pic>
        <p:nvPicPr>
          <p:cNvPr id="760840" name="Picture 8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46788" y="2743200"/>
            <a:ext cx="782637" cy="1752600"/>
          </a:xfrm>
          <a:prstGeom prst="rect">
            <a:avLst/>
          </a:prstGeom>
          <a:noFill/>
        </p:spPr>
      </p:pic>
      <p:pic>
        <p:nvPicPr>
          <p:cNvPr id="760841" name="Picture 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36988" y="2438400"/>
            <a:ext cx="919162" cy="2057400"/>
          </a:xfrm>
          <a:prstGeom prst="rect">
            <a:avLst/>
          </a:prstGeom>
          <a:noFill/>
        </p:spPr>
      </p:pic>
      <p:sp>
        <p:nvSpPr>
          <p:cNvPr id="760842" name="Line 10"/>
          <p:cNvSpPr>
            <a:spLocks noChangeShapeType="1"/>
          </p:cNvSpPr>
          <p:nvPr/>
        </p:nvSpPr>
        <p:spPr bwMode="auto">
          <a:xfrm>
            <a:off x="1447800" y="4800600"/>
            <a:ext cx="685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0843" name="Text Box 11"/>
          <p:cNvSpPr txBox="1">
            <a:spLocks noChangeArrowheads="1"/>
          </p:cNvSpPr>
          <p:nvPr/>
        </p:nvSpPr>
        <p:spPr bwMode="auto">
          <a:xfrm>
            <a:off x="2079971" y="4791205"/>
            <a:ext cx="4984057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older</a:t>
            </a:r>
          </a:p>
          <a:p>
            <a:pPr algn="ctr">
              <a:spcBef>
                <a:spcPct val="0"/>
              </a:spcBef>
            </a:pPr>
            <a:r>
              <a:rPr lang="en-US" sz="5400" dirty="0" smtClean="0">
                <a:latin typeface="Comic Sans MS" pitchFamily="66" charset="0"/>
              </a:rPr>
              <a:t>(a </a:t>
            </a:r>
            <a:r>
              <a:rPr lang="en-US" sz="5400" b="1" dirty="0" smtClean="0">
                <a:solidFill>
                  <a:srgbClr val="05811A"/>
                </a:solidFill>
                <a:sym typeface="Euclid Math Two" pitchFamily="18" charset="2"/>
              </a:rPr>
              <a:t>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-</a:t>
            </a:r>
            <a:r>
              <a:rPr lang="en-US" sz="5400" dirty="0" err="1" smtClean="0">
                <a:latin typeface="Comic Sans MS" pitchFamily="66" charset="0"/>
              </a:rPr>
              <a:t>antichain</a:t>
            </a:r>
            <a:r>
              <a:rPr lang="en-US" sz="5400" dirty="0" smtClean="0"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9376" y="1438468"/>
            <a:ext cx="7888987" cy="404793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</a:t>
            </a:r>
            <a:r>
              <a:rPr lang="en-US" sz="11500" dirty="0" smtClean="0">
                <a:sym typeface="Symbol"/>
              </a:rPr>
              <a:t>−3</a:t>
            </a:r>
            <a:endParaRPr lang="en-US" sz="12700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4505" y="304877"/>
            <a:ext cx="6662057" cy="1105126"/>
          </a:xfrm>
        </p:spPr>
        <p:txBody>
          <a:bodyPr/>
          <a:lstStyle/>
          <a:p>
            <a:r>
              <a:rPr lang="en-US" dirty="0"/>
              <a:t>Some Course 6 Prerequisites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460" y="1588216"/>
            <a:ext cx="3476946" cy="38468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18.02</a:t>
            </a:r>
          </a:p>
          <a:p>
            <a:pPr>
              <a:buFontTx/>
              <a:buNone/>
            </a:pPr>
            <a:r>
              <a:rPr lang="en-US" dirty="0"/>
              <a:t>18.01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18.03</a:t>
            </a:r>
          </a:p>
          <a:p>
            <a:pPr>
              <a:buFontTx/>
              <a:buNone/>
            </a:pPr>
            <a:r>
              <a:rPr lang="en-US" dirty="0"/>
              <a:t>  8.01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8.02</a:t>
            </a:r>
          </a:p>
          <a:p>
            <a:pPr>
              <a:buFontTx/>
              <a:buNone/>
            </a:pPr>
            <a:r>
              <a:rPr lang="en-US" dirty="0"/>
              <a:t>6.001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6.034</a:t>
            </a:r>
          </a:p>
          <a:p>
            <a:pPr>
              <a:buFontTx/>
              <a:buNone/>
            </a:pPr>
            <a:r>
              <a:rPr lang="en-US" dirty="0"/>
              <a:t>6.042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6.046</a:t>
            </a:r>
          </a:p>
        </p:txBody>
      </p:sp>
      <p:sp>
        <p:nvSpPr>
          <p:cNvPr id="623620" name="Rectangle 4"/>
          <p:cNvSpPr>
            <a:spLocks noChangeArrowheads="1"/>
          </p:cNvSpPr>
          <p:nvPr/>
        </p:nvSpPr>
        <p:spPr bwMode="auto">
          <a:xfrm>
            <a:off x="4512066" y="1592496"/>
            <a:ext cx="4405902" cy="316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</a:rPr>
              <a:t>18.03,   8.02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6.001, 6.002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6.001, 6.002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6.003</a:t>
            </a:r>
            <a:endParaRPr lang="en-US" sz="3200" dirty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6.840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493924" y="1273996"/>
            <a:ext cx="8105546" cy="175432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5400" dirty="0">
                <a:solidFill>
                  <a:srgbClr val="1E03BD"/>
                </a:solidFill>
                <a:latin typeface="Comic Sans MS" pitchFamily="66" charset="0"/>
              </a:rPr>
              <a:t>d</a:t>
            </a:r>
            <a:r>
              <a:rPr lang="en-US" sz="5400" dirty="0">
                <a:latin typeface="Comic Sans MS" pitchFamily="66" charset="0"/>
              </a:rPr>
              <a:t> is</a:t>
            </a:r>
            <a:r>
              <a:rPr lang="en-US" sz="54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5400" b="1" dirty="0">
                <a:solidFill>
                  <a:srgbClr val="FF00FF"/>
                </a:solidFill>
                <a:latin typeface="Comic Sans MS" pitchFamily="66" charset="0"/>
              </a:rPr>
              <a:t>al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pPr marL="742950" indent="-285750"/>
            <a:r>
              <a:rPr lang="en-US" sz="5400" dirty="0" smtClean="0">
                <a:latin typeface="Comic Sans MS" pitchFamily="66" charset="0"/>
              </a:rPr>
              <a:t>nothing else is smaller</a:t>
            </a:r>
            <a:endParaRPr lang="en-US" sz="54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6692" name="Rectangle 4"/>
          <p:cNvSpPr>
            <a:spLocks noGrp="1" noChangeArrowheads="1"/>
          </p:cNvSpPr>
          <p:nvPr>
            <p:ph type="title"/>
          </p:nvPr>
        </p:nvSpPr>
        <p:spPr>
          <a:xfrm>
            <a:off x="1669894" y="274638"/>
            <a:ext cx="6662057" cy="1105126"/>
          </a:xfrm>
          <a:noFill/>
          <a:ln/>
        </p:spPr>
        <p:txBody>
          <a:bodyPr>
            <a:normAutofit/>
          </a:bodyPr>
          <a:lstStyle/>
          <a:p>
            <a:r>
              <a:rPr lang="en-US" sz="4800" dirty="0"/>
              <a:t>m</a:t>
            </a:r>
            <a:r>
              <a:rPr lang="en-US" sz="4800" dirty="0" smtClean="0"/>
              <a:t>inimal </a:t>
            </a:r>
            <a:r>
              <a:rPr lang="en-US" sz="4800" dirty="0"/>
              <a:t>elements</a:t>
            </a:r>
          </a:p>
        </p:txBody>
      </p:sp>
      <p:graphicFrame>
        <p:nvGraphicFramePr>
          <p:cNvPr id="626694" name="Object 6"/>
          <p:cNvGraphicFramePr>
            <a:graphicFrameLocks noChangeAspect="1"/>
          </p:cNvGraphicFramePr>
          <p:nvPr/>
        </p:nvGraphicFramePr>
        <p:xfrm>
          <a:off x="852488" y="3227388"/>
          <a:ext cx="7439025" cy="1317625"/>
        </p:xfrm>
        <a:graphic>
          <a:graphicData uri="http://schemas.openxmlformats.org/presentationml/2006/ole">
            <p:oleObj spid="_x0000_s99330" name="Equation" r:id="rId4" imgW="1219200" imgH="215900" progId="Equation.DSMT4">
              <p:embed/>
            </p:oleObj>
          </a:graphicData>
        </a:graphic>
      </p:graphicFrame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6648" y="369140"/>
            <a:ext cx="6888989" cy="104869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800" b="1" dirty="0" smtClean="0"/>
              <a:t>minim</a:t>
            </a:r>
            <a:r>
              <a:rPr lang="en-US" sz="4800" b="1" dirty="0" smtClean="0">
                <a:solidFill>
                  <a:srgbClr val="05811A"/>
                </a:solidFill>
              </a:rPr>
              <a:t>al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req’d</a:t>
            </a:r>
            <a:r>
              <a:rPr lang="en-US" sz="4800" b="1" dirty="0" smtClean="0"/>
              <a:t> subject</a:t>
            </a:r>
            <a:endParaRPr lang="en-US" sz="4800" b="1" dirty="0"/>
          </a:p>
        </p:txBody>
      </p:sp>
      <p:sp>
        <p:nvSpPr>
          <p:cNvPr id="625674" name="Text Box 10"/>
          <p:cNvSpPr txBox="1">
            <a:spLocks noChangeArrowheads="1"/>
          </p:cNvSpPr>
          <p:nvPr/>
        </p:nvSpPr>
        <p:spPr bwMode="auto">
          <a:xfrm>
            <a:off x="888718" y="4631058"/>
            <a:ext cx="733061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1E03BD"/>
                </a:solidFill>
                <a:latin typeface="Comic Sans MS" pitchFamily="66" charset="0"/>
              </a:rPr>
              <a:t>d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is a </a:t>
            </a:r>
            <a:r>
              <a:rPr lang="en-US" sz="4400" dirty="0" smtClean="0">
                <a:solidFill>
                  <a:srgbClr val="05811A"/>
                </a:solidFill>
                <a:latin typeface="Comic Sans MS" pitchFamily="66" charset="0"/>
              </a:rPr>
              <a:t>Freshman subject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i="1" dirty="0">
              <a:latin typeface="Comic Sans MS" pitchFamily="66" charset="0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892834" y="2422470"/>
            <a:ext cx="7358332" cy="2009817"/>
            <a:chOff x="914402" y="2042344"/>
            <a:chExt cx="7358332" cy="2009817"/>
          </a:xfrm>
        </p:grpSpPr>
        <p:sp>
          <p:nvSpPr>
            <p:cNvPr id="625672" name="Text Box 8"/>
            <p:cNvSpPr txBox="1">
              <a:spLocks noChangeArrowheads="1"/>
            </p:cNvSpPr>
            <p:nvPr/>
          </p:nvSpPr>
          <p:spPr bwMode="auto">
            <a:xfrm>
              <a:off x="923022" y="3036498"/>
              <a:ext cx="7341079" cy="1015663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marL="742950" indent="-285750"/>
              <a:r>
                <a:rPr lang="en-US" sz="6000" i="1" dirty="0" smtClean="0">
                  <a:solidFill>
                    <a:srgbClr val="1E03BD"/>
                  </a:solidFill>
                </a:rPr>
                <a:t>&lt;</a:t>
              </a:r>
              <a:r>
                <a:rPr lang="en-US" sz="6000" i="1" dirty="0">
                  <a:solidFill>
                    <a:srgbClr val="1E03BD"/>
                  </a:solidFill>
                  <a:latin typeface="Comic Sans MS" pitchFamily="66" charset="0"/>
                </a:rPr>
                <a:t>nothing</a:t>
              </a:r>
              <a:r>
                <a:rPr lang="en-US" sz="6000" i="1" dirty="0">
                  <a:solidFill>
                    <a:srgbClr val="1E03BD"/>
                  </a:solidFill>
                </a:rPr>
                <a:t>&gt;</a:t>
              </a:r>
              <a:r>
                <a:rPr lang="en-US" sz="6000" dirty="0" smtClean="0"/>
                <a:t> </a:t>
              </a:r>
              <a:r>
                <a:rPr lang="en-US" sz="6000" b="1" dirty="0" smtClean="0">
                  <a:solidFill>
                    <a:srgbClr val="1E03BD"/>
                  </a:solidFill>
                  <a:latin typeface="Symbol" charset="2"/>
                  <a:cs typeface="Symbol" charset="2"/>
                  <a:sym typeface="Euclid Symbol"/>
                </a:rPr>
                <a:t>→ </a:t>
              </a:r>
              <a:r>
                <a:rPr lang="en-US" sz="6000" dirty="0" err="1" smtClean="0">
                  <a:solidFill>
                    <a:srgbClr val="1E03BD"/>
                  </a:solidFill>
                  <a:latin typeface="Comic Sans MS" pitchFamily="66" charset="0"/>
                </a:rPr>
                <a:t>d</a:t>
              </a:r>
              <a:endParaRPr lang="en-US" sz="6000" dirty="0">
                <a:solidFill>
                  <a:srgbClr val="1E03BD"/>
                </a:solidFill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25676" name="Rectangle 12"/>
            <p:cNvSpPr>
              <a:spLocks noChangeArrowheads="1"/>
            </p:cNvSpPr>
            <p:nvPr/>
          </p:nvSpPr>
          <p:spPr bwMode="auto">
            <a:xfrm>
              <a:off x="914402" y="2042344"/>
              <a:ext cx="7358332" cy="7694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742950" indent="-285750"/>
              <a:r>
                <a:rPr lang="en-US" sz="4400" dirty="0" smtClean="0">
                  <a:latin typeface="Comic Sans MS" pitchFamily="66" charset="0"/>
                </a:rPr>
                <a:t>subject </a:t>
              </a:r>
              <a:r>
                <a:rPr lang="en-US" sz="4400" dirty="0">
                  <a:latin typeface="Comic Sans MS" pitchFamily="66" charset="0"/>
                </a:rPr>
                <a:t>with no </a:t>
              </a:r>
              <a:r>
                <a:rPr lang="en-US" sz="4400" dirty="0" err="1">
                  <a:latin typeface="Comic Sans MS" pitchFamily="66" charset="0"/>
                </a:rPr>
                <a:t>prereqs</a:t>
              </a:r>
              <a:r>
                <a:rPr lang="en-US" sz="4400" dirty="0">
                  <a:latin typeface="Comic Sans MS" pitchFamily="66" charset="0"/>
                </a:rPr>
                <a:t>:</a:t>
              </a:r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3" name="Group 19"/>
          <p:cNvGrpSpPr/>
          <p:nvPr/>
        </p:nvGrpSpPr>
        <p:grpSpPr>
          <a:xfrm>
            <a:off x="1828800" y="1600200"/>
            <a:ext cx="5219700" cy="381000"/>
            <a:chOff x="1828800" y="1600200"/>
            <a:chExt cx="5219700" cy="381000"/>
          </a:xfrm>
        </p:grpSpPr>
        <p:sp>
          <p:nvSpPr>
            <p:cNvPr id="17" name="AutoShape 4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 build="p"/>
      <p:bldP spid="6256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3246" y="1311188"/>
            <a:ext cx="8517507" cy="470898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4400" dirty="0" smtClean="0">
                <a:latin typeface="Comic Sans MS" pitchFamily="66" charset="0"/>
              </a:rPr>
              <a:t>so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latin typeface="Comic Sans MS" pitchFamily="66" charset="0"/>
              </a:rPr>
              <a:t> is an indirect </a:t>
            </a:r>
            <a:r>
              <a:rPr lang="en-US" sz="4400" dirty="0" err="1" smtClean="0">
                <a:latin typeface="Comic Sans MS" pitchFamily="66" charset="0"/>
              </a:rPr>
              <a:t>prereq</a:t>
            </a:r>
            <a:r>
              <a:rPr lang="en-US" sz="4400" dirty="0" smtClean="0">
                <a:latin typeface="Comic Sans MS" pitchFamily="66" charset="0"/>
              </a:rPr>
              <a:t> of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just means that there is a</a:t>
            </a:r>
          </a:p>
          <a:p>
            <a:pPr marL="742950" indent="-285750"/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positive length path from</a:t>
            </a:r>
          </a:p>
          <a:p>
            <a:pPr marL="742950" indent="-285750"/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to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in the prerequisite 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digraph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:</a:t>
            </a:r>
          </a:p>
          <a:p>
            <a:pPr marL="742950" indent="-285750" algn="ctr"/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R</a:t>
            </a:r>
            <a:r>
              <a:rPr lang="en-US" sz="8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8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indirect prerequisites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3246" y="1411988"/>
            <a:ext cx="8517507" cy="2123658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a minim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al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subject has no</a:t>
            </a:r>
          </a:p>
          <a:p>
            <a:pPr marL="742950" indent="-285750" algn="l"/>
            <a:r>
              <a:rPr lang="en-US" sz="4400" dirty="0" err="1" smtClean="0">
                <a:latin typeface="Comic Sans MS" pitchFamily="66" charset="0"/>
              </a:rPr>
              <a:t>preequisites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--</a:t>
            </a:r>
            <a:r>
              <a:rPr lang="en-US" sz="4400" dirty="0" smtClean="0">
                <a:latin typeface="Comic Sans MS" pitchFamily="66" charset="0"/>
              </a:rPr>
              <a:t>a Freshman </a:t>
            </a: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subject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minim</a:t>
            </a:r>
            <a:r>
              <a:rPr lang="en-US" dirty="0" smtClean="0">
                <a:solidFill>
                  <a:srgbClr val="FF00FF"/>
                </a:solidFill>
              </a:rPr>
              <a:t>al</a:t>
            </a:r>
            <a:r>
              <a:rPr lang="en-US" i="1" dirty="0" smtClean="0"/>
              <a:t> </a:t>
            </a:r>
            <a:r>
              <a:rPr lang="en-US" dirty="0" smtClean="0"/>
              <a:t>subject?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05226" y="3602751"/>
            <a:ext cx="7314498" cy="110799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nothing</a:t>
            </a:r>
            <a:r>
              <a:rPr lang="en-US" sz="6600" dirty="0" smtClean="0"/>
              <a:t> </a:t>
            </a:r>
            <a:r>
              <a:rPr lang="en-US" sz="6600" b="1" dirty="0" smtClean="0">
                <a:solidFill>
                  <a:srgbClr val="1E03BD"/>
                </a:solidFill>
                <a:latin typeface="Symbol" charset="2"/>
                <a:cs typeface="Symbol" charset="2"/>
                <a:sym typeface="Euclid Symbol"/>
              </a:rPr>
              <a:t>→</a:t>
            </a:r>
            <a:r>
              <a:rPr lang="en-US" sz="6600" b="1" dirty="0" smtClean="0">
                <a:solidFill>
                  <a:srgbClr val="1E03BD"/>
                </a:solidFill>
                <a:cs typeface="Times New Roman" pitchFamily="18" charset="0"/>
                <a:sym typeface="Euclid Symbol"/>
              </a:rPr>
              <a:t> </a:t>
            </a: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d</a:t>
            </a:r>
            <a:endParaRPr lang="en-US" sz="6600" dirty="0">
              <a:solidFill>
                <a:srgbClr val="1E03BD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231813" y="1229728"/>
            <a:ext cx="8778643" cy="4093428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minim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um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means earliest of all:</a:t>
            </a:r>
          </a:p>
          <a:p>
            <a:pPr marL="742950" indent="-285750" algn="l"/>
            <a:r>
              <a:rPr lang="en-US" sz="4000" dirty="0" smtClean="0">
                <a:latin typeface="Comic Sans MS" pitchFamily="66" charset="0"/>
              </a:rPr>
              <a:t>an indirect </a:t>
            </a:r>
            <a:r>
              <a:rPr lang="en-US" sz="4000" dirty="0" err="1">
                <a:latin typeface="Comic Sans MS" pitchFamily="66" charset="0"/>
              </a:rPr>
              <a:t>prereq</a:t>
            </a:r>
            <a:r>
              <a:rPr lang="en-US" sz="4000" dirty="0">
                <a:latin typeface="Comic Sans MS" pitchFamily="66" charset="0"/>
              </a:rPr>
              <a:t>.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of</a:t>
            </a:r>
            <a:r>
              <a:rPr lang="en-US" sz="4000" dirty="0" smtClean="0">
                <a:latin typeface="Comic Sans MS" pitchFamily="66" charset="0"/>
              </a:rPr>
              <a:t> everything</a:t>
            </a:r>
          </a:p>
          <a:p>
            <a:pPr marL="742950" indent="-285750" algn="ctr"/>
            <a:r>
              <a:rPr lang="en-US" sz="4400" dirty="0" smtClean="0">
                <a:solidFill>
                  <a:srgbClr val="B21EAB"/>
                </a:solidFill>
                <a:latin typeface="Comic Sans MS" pitchFamily="66" charset="0"/>
              </a:rPr>
              <a:t>none in this </a:t>
            </a:r>
            <a:r>
              <a:rPr lang="en-US" sz="4400" dirty="0" smtClean="0">
                <a:solidFill>
                  <a:srgbClr val="B21EAB"/>
                </a:solidFill>
                <a:latin typeface="Comic Sans MS" pitchFamily="66" charset="0"/>
              </a:rPr>
              <a:t>example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there used to be one at MIT: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orientation </a:t>
            </a:r>
            <a:r>
              <a:rPr lang="en-US" sz="4400" dirty="0" smtClean="0">
                <a:latin typeface="Comic Sans MS" pitchFamily="66" charset="0"/>
              </a:rPr>
              <a:t>week seminar on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on summer book assignment  </a:t>
            </a:r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minim</a:t>
            </a:r>
            <a:r>
              <a:rPr lang="en-US" dirty="0" smtClean="0">
                <a:solidFill>
                  <a:srgbClr val="FF00FF"/>
                </a:solidFill>
              </a:rPr>
              <a:t>um</a:t>
            </a:r>
            <a:r>
              <a:rPr lang="en-US" dirty="0" smtClean="0"/>
              <a:t> </a:t>
            </a:r>
            <a:r>
              <a:rPr lang="en-US" dirty="0" smtClean="0"/>
              <a:t>subject?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6648" y="369140"/>
            <a:ext cx="6888989" cy="104869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4000" b="1" dirty="0" smtClean="0"/>
              <a:t>subjects with no </a:t>
            </a:r>
            <a:r>
              <a:rPr lang="en-US" sz="4000" b="1" dirty="0" err="1" smtClean="0"/>
              <a:t>prereq’s</a:t>
            </a:r>
            <a:endParaRPr lang="en-US" sz="4000" b="1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28800" y="1600200"/>
            <a:ext cx="5219700" cy="381000"/>
            <a:chOff x="1828800" y="1600200"/>
            <a:chExt cx="5219700" cy="381000"/>
          </a:xfrm>
        </p:grpSpPr>
        <p:sp>
          <p:nvSpPr>
            <p:cNvPr id="17" name="AutoShape 4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493924" y="1367481"/>
            <a:ext cx="6911891" cy="14465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>
                <a:latin typeface="Comic Sans MS" pitchFamily="66" charset="0"/>
              </a:rPr>
              <a:t>d is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4400" b="1" dirty="0">
                <a:solidFill>
                  <a:srgbClr val="FF00FF"/>
                </a:solidFill>
                <a:latin typeface="Comic Sans MS" pitchFamily="66" charset="0"/>
              </a:rPr>
              <a:t>al</a:t>
            </a:r>
            <a:r>
              <a:rPr lang="en-US" sz="4400" dirty="0">
                <a:latin typeface="Comic Sans MS" pitchFamily="66" charset="0"/>
              </a:rPr>
              <a:t>: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nothing else is</a:t>
            </a:r>
            <a:r>
              <a:rPr lang="en-US" sz="4400" dirty="0" smtClean="0">
                <a:latin typeface="Comic Sans MS" pitchFamily="66" charset="0"/>
              </a:rPr>
              <a:t> earlier</a:t>
            </a:r>
            <a:endParaRPr lang="en-US" sz="44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66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Minimal elements</a:t>
            </a:r>
          </a:p>
        </p:txBody>
      </p:sp>
      <p:sp>
        <p:nvSpPr>
          <p:cNvPr id="626693" name="Text Box 5"/>
          <p:cNvSpPr txBox="1">
            <a:spLocks noChangeArrowheads="1"/>
          </p:cNvSpPr>
          <p:nvPr/>
        </p:nvSpPr>
        <p:spPr bwMode="auto">
          <a:xfrm>
            <a:off x="342899" y="3830594"/>
            <a:ext cx="8562203" cy="14465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>
                <a:latin typeface="Comic Sans MS" pitchFamily="66" charset="0"/>
              </a:rPr>
              <a:t>d is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4400" b="1" dirty="0">
                <a:solidFill>
                  <a:srgbClr val="FF00FF"/>
                </a:solidFill>
                <a:latin typeface="Comic Sans MS" pitchFamily="66" charset="0"/>
              </a:rPr>
              <a:t>um</a:t>
            </a:r>
            <a:r>
              <a:rPr lang="en-US" sz="4400" dirty="0">
                <a:latin typeface="Comic Sans MS" pitchFamily="66" charset="0"/>
              </a:rPr>
              <a:t>: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earli</a:t>
            </a:r>
            <a:r>
              <a:rPr lang="en-US" sz="4400" dirty="0" smtClean="0">
                <a:latin typeface="Comic Sans MS" pitchFamily="66" charset="0"/>
              </a:rPr>
              <a:t>er </a:t>
            </a:r>
            <a:r>
              <a:rPr lang="en-US" sz="4400" dirty="0">
                <a:latin typeface="Comic Sans MS" pitchFamily="66" charset="0"/>
              </a:rPr>
              <a:t>than </a:t>
            </a:r>
            <a:r>
              <a:rPr lang="en-US" sz="4400" dirty="0" smtClean="0">
                <a:latin typeface="Comic Sans MS" pitchFamily="66" charset="0"/>
              </a:rPr>
              <a:t>everything else</a:t>
            </a:r>
            <a:endParaRPr lang="en-US" sz="4400" dirty="0"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626694" name="Object 6"/>
          <p:cNvGraphicFramePr>
            <a:graphicFrameLocks noChangeAspect="1"/>
          </p:cNvGraphicFramePr>
          <p:nvPr/>
        </p:nvGraphicFramePr>
        <p:xfrm>
          <a:off x="1193800" y="2611438"/>
          <a:ext cx="6775450" cy="1236662"/>
        </p:xfrm>
        <a:graphic>
          <a:graphicData uri="http://schemas.openxmlformats.org/presentationml/2006/ole">
            <p:oleObj spid="_x0000_s31746" name="Equation" r:id="rId4" imgW="1320800" imgH="241300" progId="Equation.DSMT4">
              <p:embed/>
            </p:oleObj>
          </a:graphicData>
        </a:graphic>
      </p:graphicFrame>
      <p:sp>
        <p:nvSpPr>
          <p:cNvPr id="626695" name="Line 7"/>
          <p:cNvSpPr>
            <a:spLocks noChangeShapeType="1"/>
          </p:cNvSpPr>
          <p:nvPr/>
        </p:nvSpPr>
        <p:spPr bwMode="auto">
          <a:xfrm flipV="1">
            <a:off x="533400" y="3810000"/>
            <a:ext cx="8001000" cy="0"/>
          </a:xfrm>
          <a:prstGeom prst="line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032000" y="5213350"/>
          <a:ext cx="5002213" cy="1284288"/>
        </p:xfrm>
        <a:graphic>
          <a:graphicData uri="http://schemas.openxmlformats.org/presentationml/2006/ole">
            <p:oleObj spid="_x0000_s31747" name="Equation" r:id="rId5" imgW="939800" imgH="2413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555263" y="1537304"/>
            <a:ext cx="1448656" cy="610340"/>
          </a:xfrm>
          <a:prstGeom prst="roundRect">
            <a:avLst>
              <a:gd name="adj" fmla="val 16667"/>
            </a:avLst>
          </a:prstGeom>
          <a:solidFill>
            <a:srgbClr val="FFFF00">
              <a:alpha val="44000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6725" y="1602772"/>
            <a:ext cx="1448656" cy="2615742"/>
            <a:chOff x="768" y="1152"/>
            <a:chExt cx="672" cy="1440"/>
          </a:xfrm>
          <a:solidFill>
            <a:srgbClr val="FFFF00">
              <a:alpha val="44000"/>
            </a:srgbClr>
          </a:solidFill>
        </p:grpSpPr>
        <p:sp>
          <p:nvSpPr>
            <p:cNvPr id="633859" name="AutoShape 3"/>
            <p:cNvSpPr>
              <a:spLocks noChangeArrowheads="1"/>
            </p:cNvSpPr>
            <p:nvPr/>
          </p:nvSpPr>
          <p:spPr bwMode="auto">
            <a:xfrm>
              <a:off x="768" y="1152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861" name="AutoShape 5"/>
            <p:cNvSpPr>
              <a:spLocks noChangeArrowheads="1"/>
            </p:cNvSpPr>
            <p:nvPr/>
          </p:nvSpPr>
          <p:spPr bwMode="auto">
            <a:xfrm>
              <a:off x="768" y="2256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643" y="1523144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633865" name="Text Box 9"/>
          <p:cNvSpPr txBox="1">
            <a:spLocks noChangeArrowheads="1"/>
          </p:cNvSpPr>
          <p:nvPr/>
        </p:nvSpPr>
        <p:spPr bwMode="auto">
          <a:xfrm>
            <a:off x="1219200" y="5486400"/>
            <a:ext cx="7367723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identify minimal elements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1077</Words>
  <Application>Microsoft Macintosh PowerPoint</Application>
  <PresentationFormat>On-screen Show (4:3)</PresentationFormat>
  <Paragraphs>397</Paragraphs>
  <Slides>37</Slides>
  <Notes>35</Notes>
  <HiddenSlides>7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Comic Sans MS</vt:lpstr>
      <vt:lpstr>Calibri</vt:lpstr>
      <vt:lpstr>Euclid Symbol</vt:lpstr>
      <vt:lpstr>Math1</vt:lpstr>
      <vt:lpstr>Times</vt:lpstr>
      <vt:lpstr>Euclid Math Two</vt:lpstr>
      <vt:lpstr>Office Theme</vt:lpstr>
      <vt:lpstr>MathType 6.0 Equation</vt:lpstr>
      <vt:lpstr>Equation</vt:lpstr>
      <vt:lpstr>Slide 1</vt:lpstr>
      <vt:lpstr>Some Course 6 Prerequisites</vt:lpstr>
      <vt:lpstr>indirect prerequisites</vt:lpstr>
      <vt:lpstr>indirect prerequisites</vt:lpstr>
      <vt:lpstr>a minimal subject?</vt:lpstr>
      <vt:lpstr>a minimum subject?</vt:lpstr>
      <vt:lpstr>Slide 7</vt:lpstr>
      <vt:lpstr>Minimal elements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complete term schedule</vt:lpstr>
      <vt:lpstr>an antichain</vt:lpstr>
      <vt:lpstr>some antichains</vt:lpstr>
      <vt:lpstr>a chain</vt:lpstr>
      <vt:lpstr>some chains</vt:lpstr>
      <vt:lpstr>maximum length chain</vt:lpstr>
      <vt:lpstr>how many terms to graduate?</vt:lpstr>
      <vt:lpstr>…sufficient</vt:lpstr>
      <vt:lpstr> parallel processing time</vt:lpstr>
      <vt:lpstr>Slide 25</vt:lpstr>
      <vt:lpstr>max 4 subjects per term</vt:lpstr>
      <vt:lpstr>3 Subjects per Term Possible</vt:lpstr>
      <vt:lpstr>a leisurely schedule</vt:lpstr>
      <vt:lpstr>Minimum “Parallel” Time</vt:lpstr>
      <vt:lpstr>For min time: ≥ 3-subject term</vt:lpstr>
      <vt:lpstr>Dilworth’s Lemma</vt:lpstr>
      <vt:lpstr>Height/Birthday Partial Order</vt:lpstr>
      <vt:lpstr>   Dilworth Demo</vt:lpstr>
      <vt:lpstr>Team Problems</vt:lpstr>
      <vt:lpstr>Some Course 6 Prerequisites</vt:lpstr>
      <vt:lpstr>minimal elements</vt:lpstr>
      <vt:lpstr>Slide 37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236</cp:revision>
  <cp:lastPrinted>2009-10-02T20:03:19Z</cp:lastPrinted>
  <dcterms:created xsi:type="dcterms:W3CDTF">2011-03-10T22:34:52Z</dcterms:created>
  <dcterms:modified xsi:type="dcterms:W3CDTF">2011-03-10T23:38:11Z</dcterms:modified>
</cp:coreProperties>
</file>