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1" r:id="rId2"/>
    <p:sldId id="344" r:id="rId3"/>
    <p:sldId id="377" r:id="rId4"/>
    <p:sldId id="345" r:id="rId5"/>
    <p:sldId id="346" r:id="rId6"/>
    <p:sldId id="378" r:id="rId7"/>
    <p:sldId id="347" r:id="rId8"/>
    <p:sldId id="348" r:id="rId9"/>
    <p:sldId id="374" r:id="rId10"/>
    <p:sldId id="375" r:id="rId11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58" d="100"/>
          <a:sy n="158" d="100"/>
        </p:scale>
        <p:origin x="-19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10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567112"/>
          </a:xfrm>
        </p:spPr>
        <p:txBody>
          <a:bodyPr/>
          <a:lstStyle/>
          <a:p>
            <a:pPr eaLnBrk="1" hangingPunct="1"/>
            <a:r>
              <a:rPr lang="en-US" sz="11000" b="0" dirty="0" smtClean="0"/>
              <a:t>Bogus</a:t>
            </a:r>
            <a:br>
              <a:rPr lang="en-US" sz="11000" b="0" dirty="0" smtClean="0"/>
            </a:br>
            <a:r>
              <a:rPr lang="en-US" sz="11000" b="0" dirty="0" smtClean="0"/>
              <a:t>Induction</a:t>
            </a:r>
            <a:endParaRPr lang="en-US" sz="110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</p:spTree>
    <p:extLst>
      <p:ext uri="{BB962C8B-B14F-4D97-AF65-F5344CB8AC3E}">
        <p14:creationId xmlns:p14="http://schemas.microsoft.com/office/powerpoint/2010/main" val="8682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591767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33CC"/>
                </a:solidFill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(by induction on</a:t>
            </a:r>
            <a:r>
              <a:rPr lang="en-US" sz="36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</a:t>
            </a:r>
          </a:p>
          <a:p>
            <a:r>
              <a:rPr lang="en-US" sz="3600" dirty="0">
                <a:latin typeface="Comic Sans MS" pitchFamily="66" charset="0"/>
              </a:rPr>
              <a:t>Induction hypothesis: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600" dirty="0">
                <a:latin typeface="Comic Sans MS" pitchFamily="66" charset="0"/>
              </a:rPr>
              <a:t>(</a:t>
            </a:r>
            <a:r>
              <a:rPr lang="en-US" sz="36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 ::=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36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horses are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          the same color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60709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Theorem:</a:t>
            </a:r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33CC"/>
                </a:solidFill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(by induction on</a:t>
            </a:r>
            <a:r>
              <a:rPr lang="en-US" sz="36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</a:t>
            </a:r>
          </a:p>
          <a:p>
            <a:r>
              <a:rPr lang="en-US" sz="3600" dirty="0">
                <a:latin typeface="Comic Sans MS" pitchFamily="66" charset="0"/>
              </a:rPr>
              <a:t>Induction hypothesis: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600" dirty="0">
                <a:latin typeface="Comic Sans MS" pitchFamily="66" charset="0"/>
              </a:rPr>
              <a:t>(</a:t>
            </a:r>
            <a:r>
              <a:rPr lang="en-US" sz="36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) ::=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36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horses are</a:t>
            </a:r>
          </a:p>
          <a:p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          the same color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1910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33CC"/>
                </a:solidFill>
                <a:latin typeface="Comic Sans MS" pitchFamily="66" charset="0"/>
              </a:rPr>
              <a:t>Base case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(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=1):</a:t>
            </a:r>
          </a:p>
          <a:p>
            <a:r>
              <a:rPr lang="en-US" sz="3600" dirty="0">
                <a:latin typeface="Comic Sans MS" pitchFamily="66" charset="0"/>
              </a:rPr>
              <a:t>	horse is same color as itself!</a:t>
            </a:r>
          </a:p>
        </p:txBody>
      </p:sp>
      <p:pic>
        <p:nvPicPr>
          <p:cNvPr id="14" name="Picture 8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410200"/>
            <a:ext cx="9477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9624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3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62235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(Inductive case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: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Assume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4000" dirty="0" smtClean="0">
                <a:latin typeface="Comic Sans MS" pitchFamily="66" charset="0"/>
              </a:rPr>
              <a:t>horses</a:t>
            </a:r>
          </a:p>
          <a:p>
            <a:r>
              <a:rPr lang="en-US" sz="4000" dirty="0" smtClean="0">
                <a:latin typeface="Comic Sans MS" pitchFamily="66" charset="0"/>
              </a:rPr>
              <a:t>have </a:t>
            </a:r>
            <a:r>
              <a:rPr lang="en-US" sz="4000" dirty="0">
                <a:latin typeface="Comic Sans MS" pitchFamily="66" charset="0"/>
              </a:rPr>
              <a:t>the same color.</a:t>
            </a:r>
          </a:p>
          <a:p>
            <a:r>
              <a:rPr lang="en-US" sz="4400" dirty="0">
                <a:latin typeface="Comic Sans MS" pitchFamily="66" charset="0"/>
              </a:rPr>
              <a:t>Prove that any 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400" dirty="0">
                <a:latin typeface="Comic Sans MS" pitchFamily="66" charset="0"/>
              </a:rPr>
              <a:t> horses have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25613" y="3895725"/>
            <a:ext cx="6884988" cy="676275"/>
            <a:chOff x="1087" y="2454"/>
            <a:chExt cx="4337" cy="426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087" y="2454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62235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(Inductive case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: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Assume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4000" dirty="0" smtClean="0">
                <a:latin typeface="Comic Sans MS" pitchFamily="66" charset="0"/>
              </a:rPr>
              <a:t>horses</a:t>
            </a:r>
          </a:p>
          <a:p>
            <a:r>
              <a:rPr lang="en-US" sz="4000" dirty="0" smtClean="0">
                <a:latin typeface="Comic Sans MS" pitchFamily="66" charset="0"/>
              </a:rPr>
              <a:t>have </a:t>
            </a:r>
            <a:r>
              <a:rPr lang="en-US" sz="4000" dirty="0">
                <a:latin typeface="Comic Sans MS" pitchFamily="66" charset="0"/>
              </a:rPr>
              <a:t>the same color.</a:t>
            </a:r>
          </a:p>
          <a:p>
            <a:r>
              <a:rPr lang="en-US" sz="4400" dirty="0">
                <a:latin typeface="Comic Sans MS" pitchFamily="66" charset="0"/>
              </a:rPr>
              <a:t>Prove that any 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400" dirty="0">
                <a:latin typeface="Comic Sans MS" pitchFamily="66" charset="0"/>
              </a:rPr>
              <a:t> horses have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same color.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25613" y="3895725"/>
            <a:ext cx="6884988" cy="676275"/>
            <a:chOff x="1087" y="2454"/>
            <a:chExt cx="4337" cy="426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087" y="2454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62235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(Inductive case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:</a:t>
            </a:r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Assume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4000" dirty="0" smtClean="0">
                <a:latin typeface="Comic Sans MS" pitchFamily="66" charset="0"/>
              </a:rPr>
              <a:t>horses</a:t>
            </a:r>
          </a:p>
          <a:p>
            <a:r>
              <a:rPr lang="en-US" sz="4000" dirty="0" smtClean="0">
                <a:latin typeface="Comic Sans MS" pitchFamily="66" charset="0"/>
              </a:rPr>
              <a:t>have </a:t>
            </a:r>
            <a:r>
              <a:rPr lang="en-US" sz="4000" dirty="0">
                <a:latin typeface="Comic Sans MS" pitchFamily="66" charset="0"/>
              </a:rPr>
              <a:t>the same color.</a:t>
            </a:r>
          </a:p>
          <a:p>
            <a:r>
              <a:rPr lang="en-US" sz="4400" dirty="0">
                <a:latin typeface="Comic Sans MS" pitchFamily="66" charset="0"/>
              </a:rPr>
              <a:t>Prove that any 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400" dirty="0">
                <a:latin typeface="Comic Sans MS" pitchFamily="66" charset="0"/>
              </a:rPr>
              <a:t> horses have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same color.</a:t>
            </a:r>
          </a:p>
        </p:txBody>
      </p:sp>
    </p:spTree>
    <p:extLst>
      <p:ext uri="{BB962C8B-B14F-4D97-AF65-F5344CB8AC3E}">
        <p14:creationId xmlns:p14="http://schemas.microsoft.com/office/powerpoint/2010/main" val="405373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918" name="Text Box 12"/>
          <p:cNvSpPr txBox="1">
            <a:spLocks noChangeArrowheads="1"/>
          </p:cNvSpPr>
          <p:nvPr/>
        </p:nvSpPr>
        <p:spPr bwMode="auto">
          <a:xfrm>
            <a:off x="457200" y="3429000"/>
            <a:ext cx="743266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so set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of </a:t>
            </a:r>
            <a:r>
              <a:rPr lang="en-US" sz="36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 have the same color!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0600" y="4038600"/>
            <a:ext cx="6439694" cy="319915"/>
            <a:chOff x="799306" y="3413885"/>
            <a:chExt cx="6439694" cy="319915"/>
          </a:xfrm>
        </p:grpSpPr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799306" y="3566284"/>
              <a:ext cx="6439694" cy="15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7239000" y="3429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799306" y="341388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7700" y="15240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r>
              <a:rPr lang="en-US" sz="4000" dirty="0" smtClean="0">
                <a:latin typeface="Comic Sans MS" pitchFamily="66" charset="0"/>
              </a:rPr>
              <a:t> and last       same color as </a:t>
            </a:r>
          </a:p>
          <a:p>
            <a:r>
              <a:rPr lang="en-US" sz="4000" dirty="0" smtClean="0">
                <a:latin typeface="Comic Sans MS" pitchFamily="66" charset="0"/>
              </a:rPr>
              <a:t>the middle ones</a:t>
            </a:r>
          </a:p>
        </p:txBody>
      </p:sp>
      <p:pic>
        <p:nvPicPr>
          <p:cNvPr id="20" name="Picture 10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524000"/>
            <a:ext cx="722832" cy="6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438400"/>
            <a:ext cx="2528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QED ?!?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76600" y="5105400"/>
            <a:ext cx="2971800" cy="990600"/>
            <a:chOff x="2819400" y="5105400"/>
            <a:chExt cx="3962400" cy="990600"/>
          </a:xfrm>
        </p:grpSpPr>
        <p:sp>
          <p:nvSpPr>
            <p:cNvPr id="22" name="Rounded Rectangle 21"/>
            <p:cNvSpPr/>
            <p:nvPr/>
          </p:nvSpPr>
          <p:spPr>
            <a:xfrm>
              <a:off x="2819400" y="5105400"/>
              <a:ext cx="3962400" cy="99060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5257800"/>
              <a:ext cx="20122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no horses</a:t>
              </a: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Bogus Proof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5562600"/>
            <a:ext cx="4891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BC34CA"/>
                </a:solidFill>
                <a:latin typeface="Comic Sans MS" pitchFamily="66" charset="0"/>
              </a:rPr>
              <a:t>mislead by ellipsis</a:t>
            </a: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990600" y="4495800"/>
            <a:ext cx="6662738" cy="923925"/>
            <a:chOff x="624" y="2832"/>
            <a:chExt cx="4197" cy="582"/>
          </a:xfrm>
        </p:grpSpPr>
        <p:pic>
          <p:nvPicPr>
            <p:cNvPr id="10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5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rgbClr val="BC34CA"/>
                  </a:solidFill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15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395</Words>
  <Application>Microsoft Macintosh PowerPoint</Application>
  <PresentationFormat>On-screen Show (4:3)</PresentationFormat>
  <Paragraphs>79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Bogus Induction</vt:lpstr>
      <vt:lpstr>A Bogus Proof</vt:lpstr>
      <vt:lpstr>A Bogus Proof</vt:lpstr>
      <vt:lpstr>A Bogus Proof</vt:lpstr>
      <vt:lpstr>A Bogus Proof</vt:lpstr>
      <vt:lpstr>A Bogus Proof</vt:lpstr>
      <vt:lpstr>A Bogus Proof</vt:lpstr>
      <vt:lpstr>A Bogus Proof</vt:lpstr>
      <vt:lpstr>A Bogus Proof</vt:lpstr>
      <vt:lpstr>A Bogus Proof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199</cp:revision>
  <cp:lastPrinted>2012-02-21T03:02:02Z</cp:lastPrinted>
  <dcterms:created xsi:type="dcterms:W3CDTF">2011-02-22T16:01:23Z</dcterms:created>
  <dcterms:modified xsi:type="dcterms:W3CDTF">2012-02-21T05:05:09Z</dcterms:modified>
</cp:coreProperties>
</file>