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1" r:id="rId2"/>
    <p:sldId id="443" r:id="rId3"/>
    <p:sldId id="438" r:id="rId4"/>
    <p:sldId id="441" r:id="rId5"/>
    <p:sldId id="435" r:id="rId6"/>
    <p:sldId id="442" r:id="rId7"/>
    <p:sldId id="440" r:id="rId8"/>
    <p:sldId id="444" r:id="rId9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58" d="100"/>
          <a:sy n="158" d="100"/>
        </p:scale>
        <p:origin x="-19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8DDDD-1D18-466C-B399-0E556E37F5D6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3F21-FDE7-4F37-BBBF-0DF76E3F12EC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26612-2E58-437A-8387-B5CD1052DC06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62100"/>
            <a:ext cx="8382000" cy="3733800"/>
          </a:xfrm>
        </p:spPr>
        <p:txBody>
          <a:bodyPr/>
          <a:lstStyle/>
          <a:p>
            <a:pPr eaLnBrk="1" hangingPunct="1"/>
            <a:r>
              <a:rPr lang="en-US" sz="6600" b="0" dirty="0" smtClean="0"/>
              <a:t>Ordinary Induction </a:t>
            </a:r>
            <a:r>
              <a:rPr lang="en-US" sz="6600" b="0" dirty="0" err="1" smtClean="0"/>
              <a:t>vs</a:t>
            </a:r>
            <a:r>
              <a:rPr lang="en-US" sz="6600" b="0" dirty="0" smtClean="0"/>
              <a:t> Strong Induction </a:t>
            </a:r>
            <a:r>
              <a:rPr lang="en-US" sz="6600" b="0" dirty="0" err="1" smtClean="0"/>
              <a:t>vs</a:t>
            </a:r>
            <a:r>
              <a:rPr lang="en-US" sz="6600" b="0" dirty="0" smtClean="0"/>
              <a:t> WOP</a:t>
            </a:r>
            <a:endParaRPr lang="en-US" sz="66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91400" cy="1173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Always use Strong Induction?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4343400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sz="4400" dirty="0" smtClean="0"/>
              <a:t>rdinary is a special case of</a:t>
            </a:r>
          </a:p>
          <a:p>
            <a:r>
              <a:rPr lang="en-US" sz="4400" dirty="0" smtClean="0"/>
              <a:t>Strong, so why bother with it?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helps a reader to know that </a:t>
            </a:r>
            <a:r>
              <a:rPr lang="en-US" sz="4400" dirty="0" smtClean="0">
                <a:solidFill>
                  <a:srgbClr val="BC34CA"/>
                </a:solidFill>
              </a:rPr>
              <a:t>k</a:t>
            </a:r>
            <a:r>
              <a:rPr lang="en-US" sz="4400" dirty="0"/>
              <a:t>’s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 don’t matter for </a:t>
            </a:r>
            <a:r>
              <a:rPr lang="en-US" sz="4400" dirty="0" smtClean="0">
                <a:solidFill>
                  <a:srgbClr val="028822"/>
                </a:solidFill>
              </a:rPr>
              <a:t>n+1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more intuitive (?)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9139183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Ordinary Induction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240525" y="2895600"/>
            <a:ext cx="866294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Why?    Seems unfair, 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since</a:t>
            </a:r>
          </a:p>
          <a:p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started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at 0, 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then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showed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0 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  <a:sym typeface="Symbol" pitchFamily="18" charset="2"/>
              </a:rPr>
              <a:t>IMPLIES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1, 1 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  <a:sym typeface="Symbol" pitchFamily="18" charset="2"/>
              </a:rPr>
              <a:t>MPLIES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,…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, n-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1 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  <a:sym typeface="Symbol" pitchFamily="18" charset="2"/>
              </a:rPr>
              <a:t>MPLIES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n.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So by the time we got to n+1,already 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know all of 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         P(0), P(1), …, P(n) 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342900" y="1295400"/>
            <a:ext cx="8458200" cy="1600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Ordinary induction allows proving </a:t>
            </a:r>
          </a:p>
          <a:p>
            <a:r>
              <a:rPr lang="en-US" sz="4000" dirty="0">
                <a:latin typeface="Comic Sans MS"/>
                <a:cs typeface="Comic Sans MS"/>
              </a:rPr>
              <a:t>P(n+1) from P(n) only </a:t>
            </a:r>
          </a:p>
          <a:p>
            <a:r>
              <a:rPr lang="en-US" dirty="0">
                <a:latin typeface="Comic Sans MS"/>
                <a:cs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0529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/>
      <p:bldP spid="3287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Suppose                 proved                  </a:t>
            </a:r>
          </a:p>
          <a:p>
            <a:r>
              <a:rPr lang="en-US" sz="4800" dirty="0" smtClean="0"/>
              <a:t>by Strong Induction. </a:t>
            </a:r>
          </a:p>
          <a:p>
            <a:r>
              <a:rPr lang="en-US" sz="4800" dirty="0" smtClean="0"/>
              <a:t>Inductive step assumed</a:t>
            </a:r>
          </a:p>
          <a:p>
            <a:endParaRPr lang="en-US" sz="4800" dirty="0"/>
          </a:p>
          <a:p>
            <a:r>
              <a:rPr lang="en-US" sz="4800" dirty="0" smtClean="0"/>
              <a:t>and proved</a:t>
            </a:r>
            <a:r>
              <a:rPr lang="en-US" sz="5400" dirty="0" smtClean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P(</a:t>
            </a:r>
            <a:r>
              <a:rPr lang="en-US" sz="6000" dirty="0" smtClean="0">
                <a:solidFill>
                  <a:srgbClr val="008000"/>
                </a:solidFill>
              </a:rPr>
              <a:t>n+1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22055"/>
              </p:ext>
            </p:extLst>
          </p:nvPr>
        </p:nvGraphicFramePr>
        <p:xfrm>
          <a:off x="2819400" y="1295400"/>
          <a:ext cx="29040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14" name="Equation" r:id="rId3" imgW="622300" imgH="228600" progId="Equation.DSMT4">
                  <p:embed/>
                </p:oleObj>
              </mc:Choice>
              <mc:Fallback>
                <p:oleObj name="Equation" r:id="rId3" imgW="622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1295400"/>
                        <a:ext cx="290406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91400" cy="1173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Always use Ordinary Induction?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255758"/>
              </p:ext>
            </p:extLst>
          </p:nvPr>
        </p:nvGraphicFramePr>
        <p:xfrm>
          <a:off x="2247900" y="3810000"/>
          <a:ext cx="400049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15" name="Equation" r:id="rId5" imgW="800100" imgH="228600" progId="Equation.DSMT4">
                  <p:embed/>
                </p:oleObj>
              </mc:Choice>
              <mc:Fallback>
                <p:oleObj name="Equation" r:id="rId5" imgW="800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7900" y="3810000"/>
                        <a:ext cx="400049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35681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114300" y="1447800"/>
            <a:ext cx="89154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revise </a:t>
            </a:r>
            <a:r>
              <a:rPr lang="en-US" sz="4800" dirty="0">
                <a:latin typeface="Comic Sans MS" pitchFamily="66" charset="0"/>
              </a:rPr>
              <a:t>induction hypothesis </a:t>
            </a:r>
            <a:r>
              <a:rPr lang="en-US" sz="4800" dirty="0" smtClean="0">
                <a:latin typeface="Comic Sans MS" pitchFamily="66" charset="0"/>
              </a:rPr>
              <a:t>to: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657600"/>
            <a:ext cx="829062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ow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same proof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becomes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Ordinary </a:t>
            </a:r>
            <a:r>
              <a:rPr lang="en-US" sz="5400" dirty="0" smtClean="0">
                <a:latin typeface="Comic Sans MS" pitchFamily="66" charset="0"/>
              </a:rPr>
              <a:t>Induction.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47800" y="274638"/>
            <a:ext cx="73914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3600" smtClean="0"/>
              <a:t>Always use Ordinary Induction?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05941"/>
              </p:ext>
            </p:extLst>
          </p:nvPr>
        </p:nvGraphicFramePr>
        <p:xfrm>
          <a:off x="469900" y="2362200"/>
          <a:ext cx="7988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1409700" imgH="228600" progId="Equation.DSMT4">
                  <p:embed/>
                </p:oleObj>
              </mc:Choice>
              <mc:Fallback>
                <p:oleObj name="Equation" r:id="rId4" imgW="1409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" y="2362200"/>
                        <a:ext cx="79883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15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/>
          <a:lstStyle/>
          <a:p>
            <a:r>
              <a:rPr lang="en-US" dirty="0" smtClean="0"/>
              <a:t>Ordinary Induction replaces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8382000" cy="3390900"/>
          </a:xfrm>
        </p:spPr>
        <p:txBody>
          <a:bodyPr>
            <a:noAutofit/>
          </a:bodyPr>
          <a:lstStyle/>
          <a:p>
            <a:r>
              <a:rPr lang="en-US" sz="4800" dirty="0" smtClean="0"/>
              <a:t>So Strong </a:t>
            </a:r>
            <a:r>
              <a:rPr lang="en-US" sz="4800" smtClean="0"/>
              <a:t>Induction adds </a:t>
            </a:r>
            <a:r>
              <a:rPr lang="en-US" sz="4800" dirty="0" smtClean="0"/>
              <a:t>no power.  Just decorate a Strong proof </a:t>
            </a:r>
            <a:r>
              <a:rPr lang="en-US" sz="4800" dirty="0"/>
              <a:t>with </a:t>
            </a:r>
            <a:r>
              <a:rPr lang="en-US" sz="4800" dirty="0" smtClean="0"/>
              <a:t>some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∀</a:t>
            </a:r>
            <a:r>
              <a:rPr lang="en-US" sz="4800" dirty="0" smtClean="0">
                <a:latin typeface="Comic Sans MS"/>
                <a:cs typeface="Comic Sans MS"/>
              </a:rPr>
              <a:t>’s and it becomes Ordinary.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4742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Strong vs.</a:t>
            </a:r>
            <a:r>
              <a:rPr lang="en-US" sz="3600" dirty="0" smtClean="0"/>
              <a:t> </a:t>
            </a:r>
            <a:r>
              <a:rPr lang="en-US" sz="4400" dirty="0" smtClean="0"/>
              <a:t>Ordinary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762000" y="1472148"/>
            <a:ext cx="7543800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Why use Strong?</a:t>
            </a:r>
          </a:p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cleaner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308116"/>
            <a:ext cx="7239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 pitchFamily="66" charset="0"/>
              </a:rPr>
              <a:t>            no </a:t>
            </a:r>
            <a:r>
              <a:rPr lang="en-US" sz="6000" dirty="0">
                <a:latin typeface="Comic Sans MS" pitchFamily="66" charset="0"/>
              </a:rPr>
              <a:t>need for</a:t>
            </a:r>
          </a:p>
          <a:p>
            <a:pPr>
              <a:spcAft>
                <a:spcPts val="600"/>
              </a:spcAft>
            </a:pPr>
            <a:endParaRPr lang="en-US" sz="60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6000" dirty="0">
                <a:latin typeface="Comic Sans MS" pitchFamily="66" charset="0"/>
              </a:rPr>
              <a:t>all over</a:t>
            </a:r>
            <a:r>
              <a:rPr lang="en-US" sz="6000" dirty="0" smtClean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36064"/>
              </p:ext>
            </p:extLst>
          </p:nvPr>
        </p:nvGraphicFramePr>
        <p:xfrm>
          <a:off x="2743200" y="3200400"/>
          <a:ext cx="3352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5" name="Equation" r:id="rId4" imgW="508000" imgH="190500" progId="Equation.DSMT4">
                  <p:embed/>
                </p:oleObj>
              </mc:Choice>
              <mc:Fallback>
                <p:oleObj name="Equation" r:id="rId4" imgW="508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3200400"/>
                        <a:ext cx="33528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86256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WOP </a:t>
            </a:r>
            <a:r>
              <a:rPr lang="en-US" dirty="0" err="1" smtClean="0"/>
              <a:t>vs</a:t>
            </a:r>
            <a:r>
              <a:rPr lang="en-US" dirty="0" smtClean="0"/>
              <a:t> Induction?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76200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>
                <a:latin typeface="Comic Sans MS" pitchFamily="66" charset="0"/>
              </a:rPr>
              <a:t>Same deal: easy to </a:t>
            </a:r>
            <a:r>
              <a:rPr lang="en-US" sz="4400" dirty="0" smtClean="0">
                <a:latin typeface="Comic Sans MS" pitchFamily="66" charset="0"/>
              </a:rPr>
              <a:t>rephrase</a:t>
            </a:r>
          </a:p>
          <a:p>
            <a:r>
              <a:rPr lang="en-US" sz="4400" dirty="0" smtClean="0">
                <a:latin typeface="Comic Sans MS" pitchFamily="66" charset="0"/>
              </a:rPr>
              <a:t>any Induction </a:t>
            </a:r>
            <a:r>
              <a:rPr lang="en-US" sz="4400" dirty="0">
                <a:latin typeface="Comic Sans MS" pitchFamily="66" charset="0"/>
              </a:rPr>
              <a:t>proof into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WOP </a:t>
            </a:r>
            <a:r>
              <a:rPr lang="en-US" sz="4400" dirty="0">
                <a:latin typeface="Comic Sans MS" pitchFamily="66" charset="0"/>
              </a:rPr>
              <a:t>and vice-versa.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414252"/>
            <a:ext cx="70224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Induction &amp; WOP are</a:t>
            </a:r>
          </a:p>
          <a:p>
            <a:r>
              <a:rPr lang="en-US" sz="4400" dirty="0" smtClean="0">
                <a:latin typeface="Comic Sans MS" pitchFamily="66" charset="0"/>
              </a:rPr>
              <a:t>rephrasing of same logical</a:t>
            </a:r>
          </a:p>
          <a:p>
            <a:r>
              <a:rPr lang="en-US" sz="4400" dirty="0" smtClean="0">
                <a:latin typeface="Comic Sans MS" pitchFamily="66" charset="0"/>
              </a:rPr>
              <a:t>principle.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7194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Which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to use is</a:t>
            </a:r>
          </a:p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a matter of taste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.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6729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253</Words>
  <Application>Microsoft Macintosh PowerPoint</Application>
  <PresentationFormat>On-screen Show (4:3)</PresentationFormat>
  <Paragraphs>47</Paragraphs>
  <Slides>8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MathType 6.0 Equation</vt:lpstr>
      <vt:lpstr>Ordinary Induction vs Strong Induction vs WOP</vt:lpstr>
      <vt:lpstr>Always use Strong Induction?</vt:lpstr>
      <vt:lpstr>Ordinary Induction</vt:lpstr>
      <vt:lpstr>Always use Ordinary Induction?</vt:lpstr>
      <vt:lpstr>PowerPoint Presentation</vt:lpstr>
      <vt:lpstr>Ordinary Induction replaces Strong</vt:lpstr>
      <vt:lpstr>Strong vs. Ordinary</vt:lpstr>
      <vt:lpstr>WOP vs Induction?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209</cp:revision>
  <cp:lastPrinted>2011-09-28T04:34:35Z</cp:lastPrinted>
  <dcterms:created xsi:type="dcterms:W3CDTF">2011-02-22T16:01:23Z</dcterms:created>
  <dcterms:modified xsi:type="dcterms:W3CDTF">2012-02-21T05:17:13Z</dcterms:modified>
</cp:coreProperties>
</file>