
<file path=[Content_Types].xml><?xml version="1.0" encoding="utf-8"?>
<Types xmlns="http://schemas.openxmlformats.org/package/2006/content-types">
  <Override PartName="/ppt/embeddings/oleObject16.bin" ContentType="application/vnd.openxmlformats-officedocument.oleObject"/>
  <Default Extension="pict" ContentType="image/pict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embeddings/oleObject4.bin" ContentType="application/vnd.openxmlformats-officedocument.oleObject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embeddings/oleObject12.bin" ContentType="application/vnd.openxmlformats-officedocument.oleObject"/>
  <Override PartName="/docProps/app.xml" ContentType="application/vnd.openxmlformats-officedocument.extended-properties+xml"/>
  <Override PartName="/ppt/embeddings/oleObject9.bin" ContentType="application/vnd.openxmlformats-officedocument.oleObject"/>
  <Override PartName="/ppt/embeddings/oleObject17.bin" ContentType="application/vnd.openxmlformats-officedocument.oleObject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embeddings/oleObject5.bin" ContentType="application/vnd.openxmlformats-officedocument.oleObject"/>
  <Override PartName="/ppt/embeddings/oleObject13.bin" ContentType="application/vnd.openxmlformats-officedocument.oleObject"/>
  <Override PartName="/docProps/custom.xml" ContentType="application/vnd.openxmlformats-officedocument.custom-properti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slides/slide2.xml" ContentType="application/vnd.openxmlformats-officedocument.presentationml.slide+xml"/>
  <Override PartName="/ppt/notesSlides/notesSlide13.xml" ContentType="application/vnd.openxmlformats-officedocument.presentationml.notes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Default Extension="fntdata" ContentType="application/x-fontdata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embeddings/oleObject14.bin" ContentType="application/vnd.openxmlformats-officedocument.oleObject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embeddings/oleObject2.bin" ContentType="application/vnd.openxmlformats-officedocument.oleObject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3.xml" ContentType="application/vnd.openxmlformats-officedocument.presentationml.slideLayout+xml"/>
  <Override PartName="/ppt/embeddings/oleObject10.bin" ContentType="application/vnd.openxmlformats-officedocument.oleObject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embeddings/oleObject15.bin" ContentType="application/vnd.openxmlformats-officedocument.oleObject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embeddings/oleObject3.bin" ContentType="application/vnd.openxmlformats-officedocument.oleObject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Default Extension="wmf" ContentType="image/x-wmf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embeddings/oleObject11.bin" ContentType="application/vnd.openxmlformats-officedocument.oleObject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ppt/embeddings/oleObject8.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6" r:id="rId2"/>
    <p:sldId id="278" r:id="rId3"/>
    <p:sldId id="288" r:id="rId4"/>
    <p:sldId id="289" r:id="rId5"/>
    <p:sldId id="281" r:id="rId6"/>
    <p:sldId id="282" r:id="rId7"/>
    <p:sldId id="290" r:id="rId8"/>
    <p:sldId id="284" r:id="rId9"/>
    <p:sldId id="285" r:id="rId10"/>
    <p:sldId id="286" r:id="rId11"/>
    <p:sldId id="287" r:id="rId12"/>
    <p:sldId id="322" r:id="rId13"/>
    <p:sldId id="323" r:id="rId14"/>
    <p:sldId id="325" r:id="rId15"/>
    <p:sldId id="337" r:id="rId16"/>
    <p:sldId id="338" r:id="rId17"/>
    <p:sldId id="336" r:id="rId18"/>
  </p:sldIdLst>
  <p:sldSz cx="9144000" cy="6858000" type="screen4x3"/>
  <p:notesSz cx="7315200" cy="9601200"/>
  <p:embeddedFontLst>
    <p:embeddedFont>
      <p:font typeface="Comic Sans MS"/>
      <p:regular r:id="rId21"/>
      <p:bold r:id="rId22"/>
    </p:embeddedFont>
    <p:embeddedFont>
      <p:font typeface="Calibri"/>
      <p:regular r:id="rId23"/>
      <p:bold r:id="rId24"/>
      <p:italic r:id="rId25"/>
      <p:boldItalic r:id="rId26"/>
    </p:embeddedFont>
    <p:embeddedFont>
      <p:font typeface="CMEX10"/>
      <p:regular r:id="rId27"/>
    </p:embeddedFont>
    <p:embeddedFont>
      <p:font typeface="EURM10"/>
      <p:regular r:id="rId28"/>
    </p:embeddedFont>
    <p:embeddedFont>
      <p:font typeface="Euclid Symbol" charset="2"/>
      <p:regular r:id="rId29"/>
      <p:bold r:id="rId30"/>
      <p:italic r:id="rId31"/>
      <p:boldItalic r:id="rId32"/>
    </p:embeddedFont>
    <p:embeddedFont>
      <p:font typeface="Euclid Extra" charset="2"/>
      <p:regular r:id="rId33"/>
      <p:bold r:id="rId34"/>
    </p:embeddedFont>
    <p:embeddedFont>
      <p:font typeface="Arial Unicode MS"/>
      <p:regular r:id="rId35"/>
    </p:embeddedFont>
    <p:embeddedFont>
      <p:font typeface="Euclid Math Two" charset="2"/>
      <p:regular r:id="rId36"/>
      <p:bold r:id="rId37"/>
    </p:embeddedFont>
    <p:embeddedFont>
      <p:font typeface="cmsy10"/>
      <p:regular r:id="rId38"/>
    </p:embeddedFont>
    <p:embeddedFont>
      <p:font typeface="Euclid"/>
      <p:regular r:id="rId39"/>
      <p:bold r:id="rId40"/>
      <p:italic r:id="rId41"/>
      <p:boldItalic r:id="rId42"/>
    </p:embeddedFont>
    <p:embeddedFont>
      <p:font typeface="Mathematica7Mono"/>
      <p:regular r:id="rId43"/>
    </p:embeddedFont>
  </p:embeddedFontLst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0000FF"/>
    <a:srgbClr val="028822"/>
    <a:srgbClr val="F60000"/>
    <a:srgbClr val="05AB09"/>
    <a:srgbClr val="029C27"/>
    <a:srgbClr val="0033CC"/>
    <a:srgbClr val="FF33CC"/>
    <a:srgbClr val="EE0000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snapVertSplitter="1" vertBarState="minimized">
    <p:restoredLeft sz="15602" autoAdjust="0"/>
    <p:restoredTop sz="94700" autoAdjust="0"/>
  </p:normalViewPr>
  <p:slideViewPr>
    <p:cSldViewPr snapToGrid="0" showGuides="1">
      <p:cViewPr varScale="1">
        <p:scale>
          <a:sx n="139" d="100"/>
          <a:sy n="139" d="100"/>
        </p:scale>
        <p:origin x="-760" y="-104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handoutMaster" Target="handoutMasters/handoutMaster1.xml"/><Relationship Id="rId21" Type="http://schemas.openxmlformats.org/officeDocument/2006/relationships/font" Target="fonts/font1.fntdata"/><Relationship Id="rId22" Type="http://schemas.openxmlformats.org/officeDocument/2006/relationships/font" Target="fonts/font2.fntdata"/><Relationship Id="rId23" Type="http://schemas.openxmlformats.org/officeDocument/2006/relationships/font" Target="fonts/font3.fntdata"/><Relationship Id="rId24" Type="http://schemas.openxmlformats.org/officeDocument/2006/relationships/font" Target="fonts/font4.fntdata"/><Relationship Id="rId25" Type="http://schemas.openxmlformats.org/officeDocument/2006/relationships/font" Target="fonts/font5.fntdata"/><Relationship Id="rId26" Type="http://schemas.openxmlformats.org/officeDocument/2006/relationships/font" Target="fonts/font6.fntdata"/><Relationship Id="rId27" Type="http://schemas.openxmlformats.org/officeDocument/2006/relationships/font" Target="fonts/font7.fntdata"/><Relationship Id="rId28" Type="http://schemas.openxmlformats.org/officeDocument/2006/relationships/font" Target="fonts/font8.fntdata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font" Target="fonts/font10.fntdata"/><Relationship Id="rId31" Type="http://schemas.openxmlformats.org/officeDocument/2006/relationships/font" Target="fonts/font11.fntdata"/><Relationship Id="rId32" Type="http://schemas.openxmlformats.org/officeDocument/2006/relationships/font" Target="fonts/font12.fntdata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font" Target="fonts/font13.fntdata"/><Relationship Id="rId34" Type="http://schemas.openxmlformats.org/officeDocument/2006/relationships/font" Target="fonts/font14.fntdata"/><Relationship Id="rId35" Type="http://schemas.openxmlformats.org/officeDocument/2006/relationships/font" Target="fonts/font15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37" Type="http://schemas.openxmlformats.org/officeDocument/2006/relationships/font" Target="fonts/font17.fntdata"/><Relationship Id="rId38" Type="http://schemas.openxmlformats.org/officeDocument/2006/relationships/font" Target="fonts/font18.fntdata"/><Relationship Id="rId39" Type="http://schemas.openxmlformats.org/officeDocument/2006/relationships/font" Target="fonts/font19.fntdata"/><Relationship Id="rId40" Type="http://schemas.openxmlformats.org/officeDocument/2006/relationships/font" Target="fonts/font20.fntdata"/><Relationship Id="rId41" Type="http://schemas.openxmlformats.org/officeDocument/2006/relationships/font" Target="fonts/font21.fntdata"/><Relationship Id="rId42" Type="http://schemas.openxmlformats.org/officeDocument/2006/relationships/font" Target="fonts/font22.fntdata"/><Relationship Id="rId43" Type="http://schemas.openxmlformats.org/officeDocument/2006/relationships/font" Target="fonts/font23.fntdata"/><Relationship Id="rId44" Type="http://schemas.openxmlformats.org/officeDocument/2006/relationships/printerSettings" Target="printerSettings/printerSettings1.bin"/><Relationship Id="rId45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pict"/><Relationship Id="rId4" Type="http://schemas.openxmlformats.org/officeDocument/2006/relationships/image" Target="../media/image10.pict"/><Relationship Id="rId5" Type="http://schemas.openxmlformats.org/officeDocument/2006/relationships/image" Target="../media/image11.pict"/><Relationship Id="rId1" Type="http://schemas.openxmlformats.org/officeDocument/2006/relationships/image" Target="../media/image7.pict"/><Relationship Id="rId2" Type="http://schemas.openxmlformats.org/officeDocument/2006/relationships/image" Target="../media/image8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ict"/><Relationship Id="rId2" Type="http://schemas.openxmlformats.org/officeDocument/2006/relationships/image" Target="../media/image15.pict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ict"/><Relationship Id="rId4" Type="http://schemas.openxmlformats.org/officeDocument/2006/relationships/image" Target="../media/image18.pict"/><Relationship Id="rId5" Type="http://schemas.openxmlformats.org/officeDocument/2006/relationships/image" Target="../media/image19.pict"/><Relationship Id="rId1" Type="http://schemas.openxmlformats.org/officeDocument/2006/relationships/image" Target="../media/image15.pict"/><Relationship Id="rId2" Type="http://schemas.openxmlformats.org/officeDocument/2006/relationships/image" Target="../media/image16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2/3/11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2/3/11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8B289-4F88-4A20-B3A1-EE7889FBD513}" type="slidenum">
              <a:rPr lang="en-US">
                <a:cs typeface="Arial" charset="0"/>
              </a:rPr>
              <a:pPr/>
              <a:t>10</a:t>
            </a:fld>
            <a:endParaRPr lang="en-US">
              <a:cs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C77A1F-4F69-4834-B717-BEE7DFA70091}" type="slidenum">
              <a:rPr lang="en-US">
                <a:cs typeface="Arial" charset="0"/>
              </a:rPr>
              <a:pPr/>
              <a:t>11</a:t>
            </a:fld>
            <a:endParaRPr lang="en-US">
              <a:cs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12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D0A14A-37C9-4CF8-82A4-612EF4C9289C}" type="slidenum">
              <a:rPr lang="en-US">
                <a:cs typeface="Arial" charset="0"/>
              </a:rPr>
              <a:pPr/>
              <a:t>13</a:t>
            </a:fld>
            <a:endParaRPr lang="en-US">
              <a:cs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643A7-21B0-4515-AD83-FC820013B14D}" type="slidenum">
              <a:rPr lang="en-US">
                <a:cs typeface="Arial" charset="0"/>
              </a:rPr>
              <a:pPr/>
              <a:t>14</a:t>
            </a:fld>
            <a:endParaRPr lang="en-US">
              <a:cs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63588-3D81-46BE-AB38-D06D94BDDDE7}" type="slidenum">
              <a:rPr lang="en-US">
                <a:cs typeface="Arial" charset="0"/>
              </a:rPr>
              <a:pPr/>
              <a:t>2</a:t>
            </a:fld>
            <a:endParaRPr lang="en-US">
              <a:cs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63588-3D81-46BE-AB38-D06D94BDDDE7}" type="slidenum">
              <a:rPr lang="en-US">
                <a:cs typeface="Arial" charset="0"/>
              </a:rPr>
              <a:pPr/>
              <a:t>3</a:t>
            </a:fld>
            <a:endParaRPr lang="en-US">
              <a:cs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63588-3D81-46BE-AB38-D06D94BDDDE7}" type="slidenum">
              <a:rPr lang="en-US">
                <a:cs typeface="Arial" charset="0"/>
              </a:rPr>
              <a:pPr/>
              <a:t>4</a:t>
            </a:fld>
            <a:endParaRPr lang="en-US">
              <a:cs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DC57FC-7F1E-48CE-B946-20810EEF38C8}" type="slidenum">
              <a:rPr lang="en-US">
                <a:cs typeface="Arial" charset="0"/>
              </a:rPr>
              <a:pPr/>
              <a:t>5</a:t>
            </a:fld>
            <a:endParaRPr lang="en-US">
              <a:cs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807AC-29F9-4F53-8D8A-B66D2B1CE905}" type="slidenum">
              <a:rPr lang="en-US">
                <a:cs typeface="Arial" charset="0"/>
              </a:rPr>
              <a:pPr/>
              <a:t>6</a:t>
            </a:fld>
            <a:endParaRPr lang="en-US">
              <a:cs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807AC-29F9-4F53-8D8A-B66D2B1CE905}" type="slidenum">
              <a:rPr lang="en-US">
                <a:cs typeface="Arial" charset="0"/>
              </a:rPr>
              <a:pPr/>
              <a:t>7</a:t>
            </a:fld>
            <a:endParaRPr lang="en-US">
              <a:cs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53B9F-3368-4025-B93C-2546E6731926}" type="slidenum">
              <a:rPr lang="en-US">
                <a:cs typeface="Arial" charset="0"/>
              </a:rPr>
              <a:pPr/>
              <a:t>8</a:t>
            </a:fld>
            <a:endParaRPr lang="en-US">
              <a:cs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FEB94D-27F2-4695-ADBA-0B647BE49A98}" type="slidenum">
              <a:rPr lang="en-US">
                <a:cs typeface="Arial" charset="0"/>
              </a:rPr>
              <a:pPr/>
              <a:t>9</a:t>
            </a:fld>
            <a:endParaRPr lang="en-US">
              <a:cs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2/3/11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2/3/11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2/3/11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2/3/11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2/3/11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2/3/11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2/3/11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2/3/11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2">
            <a:lumMod val="20000"/>
            <a:lumOff val="8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077200" y="6553200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2M.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11" name="Date Placeholder 5"/>
          <p:cNvSpPr txBox="1">
            <a:spLocks/>
          </p:cNvSpPr>
          <p:nvPr userDrawn="1"/>
        </p:nvSpPr>
        <p:spPr>
          <a:xfrm>
            <a:off x="2035978" y="6550789"/>
            <a:ext cx="3629059" cy="28893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   February.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7, 2011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hyperlink" Target="http://creativecommons.org/licenses/by-nc-sa/3.0/" TargetMode="External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6.bin"/><Relationship Id="rId5" Type="http://schemas.openxmlformats.org/officeDocument/2006/relationships/oleObject" Target="../embeddings/oleObject7.bin"/><Relationship Id="rId6" Type="http://schemas.openxmlformats.org/officeDocument/2006/relationships/oleObject" Target="../embeddings/oleObject8.bin"/><Relationship Id="rId7" Type="http://schemas.openxmlformats.org/officeDocument/2006/relationships/oleObject" Target="../embeddings/oleObject9.bin"/><Relationship Id="rId8" Type="http://schemas.openxmlformats.org/officeDocument/2006/relationships/oleObject" Target="../embeddings/oleObject10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oleObject" Target="../embeddings/oleObject12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oleObject" Target="../embeddings/oleObject14.bin"/><Relationship Id="rId5" Type="http://schemas.openxmlformats.org/officeDocument/2006/relationships/oleObject" Target="../embeddings/oleObject15.bin"/><Relationship Id="rId6" Type="http://schemas.openxmlformats.org/officeDocument/2006/relationships/oleObject" Target="../embeddings/oleObject16.bin"/><Relationship Id="rId7" Type="http://schemas.openxmlformats.org/officeDocument/2006/relationships/oleObject" Target="../embeddings/oleObject17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152400" y="6172200"/>
            <a:ext cx="6858000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vert="horz" wrap="squar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This work is licensed under a </a:t>
            </a:r>
            <a:r>
              <a:rPr lang="en-US" sz="1000" dirty="0" smtClean="0">
                <a:latin typeface="Comic Sans MS" pitchFamily="66" charset="0"/>
                <a:hlinkClick r:id="rId4"/>
              </a:rPr>
              <a:t>Creative Commons Attribution-Noncommercial-Share Alike 3.0 </a:t>
            </a:r>
            <a:r>
              <a:rPr lang="en-US" sz="1000" dirty="0" err="1" smtClean="0">
                <a:latin typeface="Comic Sans MS" pitchFamily="66" charset="0"/>
                <a:hlinkClick r:id="rId4"/>
              </a:rPr>
              <a:t>Unported</a:t>
            </a:r>
            <a:r>
              <a:rPr lang="en-US" sz="1000" dirty="0" smtClean="0">
                <a:latin typeface="Comic Sans MS" pitchFamily="66" charset="0"/>
                <a:hlinkClick r:id="rId4"/>
              </a:rPr>
              <a:t> License</a:t>
            </a:r>
            <a:r>
              <a:rPr lang="en-US" sz="10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228600" y="2057400"/>
            <a:ext cx="8610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7200" dirty="0" smtClean="0">
                <a:latin typeface="Comic Sans MS" pitchFamily="66" charset="0"/>
              </a:rPr>
              <a:t>The Well Ordering Principle</a:t>
            </a:r>
            <a:endParaRPr lang="en-US" sz="7200" dirty="0"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EX10"/>
              </a:rPr>
              <a:t>A</a:t>
            </a:r>
            <a:r>
              <a:rPr lang="en-US" smtClean="0">
                <a:latin typeface="EURM10"/>
              </a:rPr>
              <a:t>A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152400" y="2734235"/>
            <a:ext cx="8610600" cy="31331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…now</a:t>
            </a:r>
            <a:endParaRPr lang="en-US" sz="4400" dirty="0">
              <a:latin typeface="Comic Sans MS" pitchFamily="66" charset="0"/>
            </a:endParaRPr>
          </a:p>
          <a:p>
            <a:pPr algn="ctr">
              <a:lnSpc>
                <a:spcPct val="110000"/>
              </a:lnSpc>
            </a:pP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33CC"/>
                </a:solidFill>
                <a:latin typeface="Comic Sans MS" pitchFamily="66" charset="0"/>
              </a:rPr>
              <a:t>= </a:t>
            </a:r>
            <a:r>
              <a:rPr lang="en-US" sz="4800" dirty="0" err="1" smtClean="0">
                <a:solidFill>
                  <a:srgbClr val="0033CC"/>
                </a:solidFill>
                <a:latin typeface="Comic Sans MS" pitchFamily="66" charset="0"/>
              </a:rPr>
              <a:t>j·k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33CC"/>
                </a:solidFill>
                <a:latin typeface="Comic Sans MS" pitchFamily="66" charset="0"/>
              </a:rPr>
              <a:t>=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94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213</a:t>
            </a:r>
          </a:p>
          <a:p>
            <a:pPr algn="ctr"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is prime product, </a:t>
            </a:r>
            <a:r>
              <a:rPr lang="en-US" sz="4400" dirty="0">
                <a:solidFill>
                  <a:srgbClr val="C00000"/>
                </a:solidFill>
                <a:latin typeface="Comic Sans MS" pitchFamily="66" charset="0"/>
              </a:rPr>
              <a:t>contradiction</a:t>
            </a:r>
            <a:r>
              <a:rPr lang="en-US" sz="4400" dirty="0" smtClean="0">
                <a:latin typeface="Comic Sans MS" pitchFamily="66" charset="0"/>
              </a:rPr>
              <a:t>.</a:t>
            </a:r>
          </a:p>
          <a:p>
            <a:pPr>
              <a:buFont typeface="Symbol" pitchFamily="18" charset="2"/>
              <a:buNone/>
            </a:pP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 So</a:t>
            </a:r>
            <a:r>
              <a:rPr lang="en-US" sz="4000" dirty="0" smtClean="0">
                <a:latin typeface="Comic Sans MS" pitchFamily="66" charset="0"/>
              </a:rPr>
              <a:t> {counterexamples} = 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.</a:t>
            </a:r>
            <a:r>
              <a:rPr lang="en-US" sz="4000" b="1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4000" dirty="0" smtClean="0">
                <a:solidFill>
                  <a:srgbClr val="028822"/>
                </a:solidFill>
                <a:latin typeface="Comic Sans MS" pitchFamily="66" charset="0"/>
              </a:rPr>
              <a:t>QED</a:t>
            </a:r>
            <a:r>
              <a:rPr lang="en-US" dirty="0" smtClean="0">
                <a:solidFill>
                  <a:srgbClr val="028822"/>
                </a:solidFill>
                <a:latin typeface="Comic Sans MS" pitchFamily="66" charset="0"/>
              </a:rPr>
              <a:t> </a:t>
            </a:r>
            <a:endParaRPr lang="en-US" dirty="0">
              <a:solidFill>
                <a:srgbClr val="028822"/>
              </a:solidFill>
              <a:latin typeface="Comic Sans MS" pitchFamily="66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9503" y="1447800"/>
            <a:ext cx="786465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i="1" dirty="0" err="1" smtClean="0">
                <a:latin typeface="Comic Sans MS" pitchFamily="66" charset="0"/>
              </a:rPr>
              <a:t>Thm</a:t>
            </a:r>
            <a:r>
              <a:rPr lang="en-US" sz="4800" dirty="0">
                <a:latin typeface="Comic Sans MS" pitchFamily="66" charset="0"/>
              </a:rPr>
              <a:t>: Every integer </a:t>
            </a:r>
            <a:r>
              <a:rPr lang="en-US" sz="4800" b="1" dirty="0">
                <a:latin typeface="Times" pitchFamily="18" charset="0"/>
              </a:rPr>
              <a:t>&gt;</a:t>
            </a:r>
            <a:r>
              <a:rPr lang="en-US" sz="4800" dirty="0">
                <a:latin typeface="Comic Sans MS" pitchFamily="66" charset="0"/>
              </a:rPr>
              <a:t> 1 is </a:t>
            </a:r>
            <a:r>
              <a:rPr lang="en-US" sz="4800" dirty="0" smtClean="0">
                <a:latin typeface="Comic Sans MS" pitchFamily="66" charset="0"/>
              </a:rPr>
              <a:t>a</a:t>
            </a:r>
          </a:p>
          <a:p>
            <a:r>
              <a:rPr lang="en-US" sz="4800" dirty="0" smtClean="0">
                <a:latin typeface="Comic Sans MS" pitchFamily="66" charset="0"/>
              </a:rPr>
              <a:t>         product  of </a:t>
            </a:r>
            <a:r>
              <a:rPr lang="en-US" sz="4800" dirty="0">
                <a:latin typeface="Comic Sans MS" pitchFamily="66" charset="0"/>
              </a:rPr>
              <a:t>primes.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4724400" cy="9906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Prime Products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Well Ordering Principle Proofs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5029200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n-US" sz="3800" dirty="0" smtClean="0"/>
              <a:t>To prove </a:t>
            </a:r>
            <a:r>
              <a:rPr lang="en-US" sz="3800" dirty="0" smtClean="0">
                <a:solidFill>
                  <a:srgbClr val="0033CC"/>
                </a:solidFill>
                <a:sym typeface="Euclid Symbol" pitchFamily="18" charset="2"/>
              </a:rPr>
              <a:t>                        </a:t>
            </a:r>
            <a:r>
              <a:rPr lang="en-US" sz="3800" dirty="0" smtClean="0"/>
              <a:t>using WOP: 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3800" dirty="0" smtClean="0"/>
              <a:t>define set of counterexamples </a:t>
            </a:r>
          </a:p>
          <a:p>
            <a:pPr eaLnBrk="1" hangingPunct="1"/>
            <a:endParaRPr lang="en-US" sz="3800" dirty="0" smtClean="0"/>
          </a:p>
          <a:p>
            <a:pPr eaLnBrk="1" hangingPunct="1">
              <a:buFont typeface="Arial"/>
              <a:buChar char="•"/>
            </a:pPr>
            <a:r>
              <a:rPr lang="en-US" sz="3800" dirty="0" smtClean="0"/>
              <a:t>assume </a:t>
            </a:r>
            <a:r>
              <a:rPr lang="en-US" sz="3800" dirty="0" smtClean="0">
                <a:solidFill>
                  <a:srgbClr val="0033CC"/>
                </a:solidFill>
              </a:rPr>
              <a:t>C</a:t>
            </a:r>
            <a:r>
              <a:rPr lang="en-US" sz="3800" dirty="0" smtClean="0"/>
              <a:t> is not empty.  By WOP, have minimum element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3800" dirty="0" smtClean="0"/>
              <a:t>Reach a </a:t>
            </a:r>
            <a:r>
              <a:rPr lang="en-US" sz="3800" dirty="0" smtClean="0">
                <a:solidFill>
                  <a:srgbClr val="C00000"/>
                </a:solidFill>
              </a:rPr>
              <a:t>contradiction</a:t>
            </a:r>
            <a:r>
              <a:rPr lang="en-US" sz="3800" dirty="0" smtClean="0"/>
              <a:t> </a:t>
            </a:r>
            <a:r>
              <a:rPr lang="en-US" sz="3800" i="1" dirty="0" smtClean="0"/>
              <a:t>somehow</a:t>
            </a:r>
            <a:r>
              <a:rPr lang="en-US" sz="3800" dirty="0" smtClean="0"/>
              <a:t> …</a:t>
            </a:r>
          </a:p>
          <a:p>
            <a:r>
              <a:rPr lang="en-US" sz="3800" dirty="0" smtClean="0"/>
              <a:t>  usually by finding          with </a:t>
            </a:r>
            <a:r>
              <a:rPr lang="en-US" sz="3800" dirty="0" err="1" smtClean="0">
                <a:solidFill>
                  <a:srgbClr val="FF33CC"/>
                </a:solidFill>
              </a:rPr>
              <a:t>c</a:t>
            </a:r>
            <a:r>
              <a:rPr lang="en-US" sz="3800" dirty="0" smtClean="0">
                <a:solidFill>
                  <a:srgbClr val="FF33CC"/>
                </a:solidFill>
              </a:rPr>
              <a:t> </a:t>
            </a:r>
            <a:r>
              <a:rPr lang="en-US" sz="3800" b="1" dirty="0" smtClean="0">
                <a:solidFill>
                  <a:srgbClr val="EE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3800" dirty="0" smtClean="0"/>
              <a:t> </a:t>
            </a:r>
            <a:r>
              <a:rPr lang="en-US" sz="3800" dirty="0" err="1" smtClean="0">
                <a:solidFill>
                  <a:srgbClr val="028822"/>
                </a:solidFill>
              </a:rPr>
              <a:t>m</a:t>
            </a:r>
            <a:endParaRPr lang="en-US" sz="38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38400" y="1354951"/>
          <a:ext cx="3341594" cy="860714"/>
        </p:xfrm>
        <a:graphic>
          <a:graphicData uri="http://schemas.openxmlformats.org/presentationml/2006/ole">
            <p:oleObj spid="_x0000_s36866" name="Equation" r:id="rId4" imgW="838200" imgH="21590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p:oleObj spid="_x0000_s36867" name="Equation" r:id="rId5" imgW="114300" imgH="165100" progId="Equation.DSMT4">
              <p:embed/>
            </p:oleObj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1651001" y="2614935"/>
          <a:ext cx="5435599" cy="1118865"/>
        </p:xfrm>
        <a:graphic>
          <a:graphicData uri="http://schemas.openxmlformats.org/presentationml/2006/ole">
            <p:oleObj spid="_x0000_s36868" name="Equation" r:id="rId6" imgW="1663700" imgH="34290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791200" y="4114800"/>
          <a:ext cx="1645920" cy="609600"/>
        </p:xfrm>
        <a:graphic>
          <a:graphicData uri="http://schemas.openxmlformats.org/presentationml/2006/ole">
            <p:oleObj spid="_x0000_s36869" name="Equation" r:id="rId7" imgW="419100" imgH="190500" progId="Equation.DSMT4">
              <p:embed/>
            </p:oleObj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4495800" y="5562600"/>
          <a:ext cx="1445985" cy="609600"/>
        </p:xfrm>
        <a:graphic>
          <a:graphicData uri="http://schemas.openxmlformats.org/presentationml/2006/ole">
            <p:oleObj spid="_x0000_s36870" name="Equation" r:id="rId8" imgW="368300" imgH="19050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223838" y="1668959"/>
            <a:ext cx="4613764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available stamps: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116513" y="1165223"/>
            <a:ext cx="3265487" cy="2111377"/>
            <a:chOff x="3031" y="672"/>
            <a:chExt cx="2057" cy="1330"/>
          </a:xfrm>
        </p:grpSpPr>
        <p:pic>
          <p:nvPicPr>
            <p:cNvPr id="22537" name="Picture 5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31" y="672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38" name="Picture 6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43" y="727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39" name="Rectangle 8"/>
            <p:cNvSpPr>
              <a:spLocks noChangeArrowheads="1"/>
            </p:cNvSpPr>
            <p:nvPr/>
          </p:nvSpPr>
          <p:spPr bwMode="auto">
            <a:xfrm>
              <a:off x="3248" y="1634"/>
              <a:ext cx="435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Comic Sans MS" pitchFamily="66" charset="0"/>
                </a:rPr>
                <a:t>5</a:t>
              </a:r>
              <a:r>
                <a:rPr lang="en-US" sz="3200" dirty="0">
                  <a:latin typeface="Comic Sans MS" pitchFamily="66" charset="0"/>
                  <a:cs typeface="Times New Roman" pitchFamily="18" charset="0"/>
                </a:rPr>
                <a:t>¢</a:t>
              </a:r>
            </a:p>
          </p:txBody>
        </p:sp>
        <p:sp>
          <p:nvSpPr>
            <p:cNvPr id="22540" name="Rectangle 9"/>
            <p:cNvSpPr>
              <a:spLocks noChangeArrowheads="1"/>
            </p:cNvSpPr>
            <p:nvPr/>
          </p:nvSpPr>
          <p:spPr bwMode="auto">
            <a:xfrm>
              <a:off x="4352" y="1634"/>
              <a:ext cx="435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Comic Sans MS" pitchFamily="66" charset="0"/>
                </a:rPr>
                <a:t>3</a:t>
              </a:r>
              <a:r>
                <a:rPr lang="en-US" sz="3200" dirty="0">
                  <a:latin typeface="Comic Sans MS" pitchFamily="66" charset="0"/>
                  <a:cs typeface="Times New Roman" pitchFamily="18" charset="0"/>
                </a:rPr>
                <a:t>¢</a:t>
              </a:r>
            </a:p>
          </p:txBody>
        </p: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228600" y="3124200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7030A0"/>
                </a:solidFill>
                <a:latin typeface="Comic Sans MS" pitchFamily="66" charset="0"/>
              </a:rPr>
              <a:t>Thm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Get any amount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5400" dirty="0" smtClean="0">
                <a:latin typeface="Comic Sans MS" pitchFamily="66" charset="0"/>
              </a:rPr>
              <a:t>8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¢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304800" y="4154031"/>
            <a:ext cx="8382000" cy="224676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Prove by </a:t>
            </a:r>
            <a:r>
              <a:rPr lang="en-US" sz="4800" dirty="0" smtClean="0">
                <a:latin typeface="Comic Sans MS" pitchFamily="66" charset="0"/>
              </a:rPr>
              <a:t>WOP.  Suppose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latin typeface="Comic Sans MS" pitchFamily="66" charset="0"/>
              </a:rPr>
              <a:t>.</a:t>
            </a:r>
          </a:p>
          <a:p>
            <a:r>
              <a:rPr lang="en-US" sz="4400" dirty="0" smtClean="0">
                <a:latin typeface="Comic Sans MS" pitchFamily="66" charset="0"/>
              </a:rPr>
              <a:t>Let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be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least</a:t>
            </a:r>
            <a:r>
              <a:rPr lang="en-US" sz="4400" dirty="0" smtClean="0">
                <a:latin typeface="Comic Sans MS" pitchFamily="66" charset="0"/>
              </a:rPr>
              <a:t> counterexample:</a:t>
            </a:r>
          </a:p>
          <a:p>
            <a:r>
              <a:rPr lang="en-US" sz="4800" dirty="0" smtClean="0">
                <a:latin typeface="Comic Sans MS" pitchFamily="66" charset="0"/>
                <a:sym typeface="Euclid Symbol"/>
              </a:rPr>
              <a:t>if 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  <a:sym typeface="Euclid Symbol"/>
              </a:rPr>
              <a:t>m </a:t>
            </a:r>
            <a:r>
              <a:rPr lang="en-US" sz="4800" dirty="0" smtClean="0">
                <a:latin typeface="Times"/>
                <a:sym typeface="Euclid Symbol"/>
              </a:rPr>
              <a:t>&gt;</a:t>
            </a:r>
            <a:r>
              <a:rPr lang="en-US" sz="4800" b="1" dirty="0" smtClean="0">
                <a:latin typeface="Times"/>
                <a:sym typeface="Euclid Symbol"/>
              </a:rPr>
              <a:t> </a:t>
            </a:r>
            <a:r>
              <a:rPr lang="en-US" sz="4800" dirty="0" err="1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n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8, can get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n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¢.</a:t>
            </a:r>
            <a:endParaRPr lang="en-US" sz="36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536" name="Rectangle 1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5" name="Text Box 3"/>
          <p:cNvSpPr txBox="1">
            <a:spLocks noChangeArrowheads="1"/>
          </p:cNvSpPr>
          <p:nvPr/>
        </p:nvSpPr>
        <p:spPr bwMode="auto">
          <a:xfrm>
            <a:off x="609600" y="2209801"/>
            <a:ext cx="32766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err="1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b="1" dirty="0" smtClean="0">
                <a:latin typeface="Euclid Symbol"/>
                <a:sym typeface="Euclid Symbol"/>
              </a:rPr>
              <a:t>&gt;</a:t>
            </a:r>
            <a:r>
              <a:rPr lang="en-US" sz="6000" dirty="0" smtClean="0">
                <a:latin typeface="Comic Sans MS" pitchFamily="66" charset="0"/>
              </a:rPr>
              <a:t> 8:</a:t>
            </a:r>
            <a:endParaRPr lang="en-US" sz="6000" dirty="0">
              <a:latin typeface="Comic Sans MS" pitchFamily="66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581400" y="1981200"/>
            <a:ext cx="3160712" cy="1447800"/>
            <a:chOff x="1897" y="984"/>
            <a:chExt cx="1991" cy="912"/>
          </a:xfrm>
        </p:grpSpPr>
        <p:pic>
          <p:nvPicPr>
            <p:cNvPr id="23558" name="Picture 11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38" y="984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59" name="Picture 12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897" y="1083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09600" y="3429000"/>
            <a:ext cx="32766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err="1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b="1" dirty="0" smtClean="0">
                <a:latin typeface="Euclid Symbol"/>
                <a:sym typeface="Euclid Symbol"/>
              </a:rPr>
              <a:t>&gt;</a:t>
            </a:r>
            <a:r>
              <a:rPr lang="en-US" sz="6000" dirty="0" smtClean="0">
                <a:latin typeface="Comic Sans MS" pitchFamily="66" charset="0"/>
              </a:rPr>
              <a:t> 9: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685800" y="4724400"/>
            <a:ext cx="32766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err="1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b="1" dirty="0" smtClean="0">
                <a:latin typeface="Euclid Symbol"/>
                <a:sym typeface="Euclid Symbol"/>
              </a:rPr>
              <a:t>&gt;</a:t>
            </a:r>
            <a:r>
              <a:rPr lang="en-US" sz="6000" dirty="0" smtClean="0">
                <a:latin typeface="Comic Sans MS" pitchFamily="66" charset="0"/>
              </a:rPr>
              <a:t> 10:</a:t>
            </a:r>
            <a:endParaRPr lang="en-US" sz="6000" dirty="0">
              <a:latin typeface="Comic Sans MS" pitchFamily="66" charset="0"/>
            </a:endParaRPr>
          </a:p>
        </p:txBody>
      </p: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3838575" y="4800600"/>
            <a:ext cx="2333625" cy="1447800"/>
            <a:chOff x="1920" y="3216"/>
            <a:chExt cx="1470" cy="912"/>
          </a:xfrm>
        </p:grpSpPr>
        <p:pic>
          <p:nvPicPr>
            <p:cNvPr id="14" name="Picture 10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1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3505200" y="3505200"/>
            <a:ext cx="5387975" cy="1131888"/>
            <a:chOff x="2160" y="2256"/>
            <a:chExt cx="3394" cy="713"/>
          </a:xfrm>
        </p:grpSpPr>
        <p:pic>
          <p:nvPicPr>
            <p:cNvPr id="17" name="Picture 13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60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4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05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5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09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Text Box 17"/>
          <p:cNvSpPr txBox="1">
            <a:spLocks noChangeArrowheads="1"/>
          </p:cNvSpPr>
          <p:nvPr/>
        </p:nvSpPr>
        <p:spPr bwMode="auto">
          <a:xfrm>
            <a:off x="6477000" y="3657600"/>
            <a:ext cx="1997075" cy="1143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600" b="1" dirty="0" smtClean="0">
                <a:latin typeface="Times New (W1)" pitchFamily="18" charset="0"/>
              </a:rPr>
              <a:t>=</a:t>
            </a:r>
            <a:r>
              <a:rPr lang="en-US" sz="6600" dirty="0" smtClean="0">
                <a:latin typeface="Times New (W1)" pitchFamily="18" charset="0"/>
              </a:rPr>
              <a:t> </a:t>
            </a:r>
            <a:r>
              <a:rPr lang="en-US" sz="66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solidFill>
                  <a:prstClr val="black"/>
                </a:solidFill>
                <a:latin typeface="Comic Sans MS" pitchFamily="66" charset="0"/>
                <a:cs typeface="Times New Roman" pitchFamily="18" charset="0"/>
              </a:rPr>
              <a:t>¢</a:t>
            </a:r>
            <a:endParaRPr lang="en-US" sz="6600" dirty="0">
              <a:solidFill>
                <a:srgbClr val="028822"/>
              </a:solidFill>
              <a:latin typeface="Comic Sans MS" pitchFamily="66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461683" y="1524000"/>
            <a:ext cx="847143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                 Now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28822"/>
                </a:solidFill>
                <a:latin typeface="Comic Sans MS" pitchFamily="66" charset="0"/>
                <a:sym typeface="Euclid Symbol"/>
              </a:rPr>
              <a:t>m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&gt; 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-3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8 </a:t>
            </a:r>
          </a:p>
          <a:p>
            <a:r>
              <a:rPr lang="en-US" sz="4800" dirty="0" smtClean="0">
                <a:latin typeface="Comic Sans MS" pitchFamily="66" charset="0"/>
                <a:sym typeface="Euclid Symbol"/>
              </a:rPr>
              <a:t>so can get 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  <a:sym typeface="Euclid Symbol"/>
              </a:rPr>
              <a:t>m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-3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¢.</a:t>
            </a:r>
            <a:endParaRPr lang="en-US" sz="4800" dirty="0" smtClean="0">
              <a:latin typeface="Comic Sans MS" pitchFamily="66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0" y="3303588"/>
            <a:ext cx="4573588" cy="3198811"/>
            <a:chOff x="0" y="2033"/>
            <a:chExt cx="2881" cy="2015"/>
          </a:xfrm>
        </p:grpSpPr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0" y="2033"/>
              <a:ext cx="2881" cy="2015"/>
              <a:chOff x="0" y="2033"/>
              <a:chExt cx="2881" cy="2015"/>
            </a:xfrm>
          </p:grpSpPr>
          <p:sp>
            <p:nvSpPr>
              <p:cNvPr id="34816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0" y="2033"/>
                <a:ext cx="2880" cy="137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4" name="Group 31"/>
              <p:cNvGrpSpPr>
                <a:grpSpLocks/>
              </p:cNvGrpSpPr>
              <p:nvPr/>
            </p:nvGrpSpPr>
            <p:grpSpPr bwMode="auto">
              <a:xfrm>
                <a:off x="168" y="3408"/>
                <a:ext cx="2713" cy="640"/>
                <a:chOff x="168" y="3408"/>
                <a:chExt cx="2713" cy="640"/>
              </a:xfrm>
            </p:grpSpPr>
            <p:sp>
              <p:nvSpPr>
                <p:cNvPr id="2562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052" y="3408"/>
                  <a:ext cx="1262" cy="6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6000" dirty="0" smtClean="0">
                      <a:solidFill>
                        <a:srgbClr val="028822"/>
                      </a:solidFill>
                      <a:latin typeface="Comic Sans MS" pitchFamily="66" charset="0"/>
                    </a:rPr>
                    <a:t>m</a:t>
                  </a:r>
                  <a:r>
                    <a:rPr lang="en-US" sz="6000" dirty="0" smtClean="0">
                      <a:solidFill>
                        <a:srgbClr val="0033CC"/>
                      </a:solidFill>
                      <a:latin typeface="Comic Sans MS" pitchFamily="66" charset="0"/>
                    </a:rPr>
                    <a:t>-3</a:t>
                  </a:r>
                  <a:r>
                    <a:rPr lang="en-US" sz="5400" dirty="0" smtClean="0">
                      <a:latin typeface="Comic Sans MS" pitchFamily="66" charset="0"/>
                      <a:cs typeface="Times New Roman" pitchFamily="18" charset="0"/>
                    </a:rPr>
                    <a:t>¢</a:t>
                  </a:r>
                  <a:endParaRPr lang="en-US" sz="5400" dirty="0">
                    <a:latin typeface="Arial Unicode MS" pitchFamily="34" charset="-128"/>
                    <a:cs typeface="Times New Roman" pitchFamily="18" charset="0"/>
                    <a:sym typeface="Symbol" pitchFamily="18" charset="2"/>
                  </a:endParaRPr>
                </a:p>
              </p:txBody>
            </p:sp>
            <p:sp>
              <p:nvSpPr>
                <p:cNvPr id="25623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68" y="3744"/>
                  <a:ext cx="600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256" y="3744"/>
                  <a:ext cx="624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5" name="Line 13"/>
                <p:cNvSpPr>
                  <a:spLocks noChangeShapeType="1"/>
                </p:cNvSpPr>
                <p:nvPr/>
              </p:nvSpPr>
              <p:spPr bwMode="auto">
                <a:xfrm>
                  <a:off x="168" y="3660"/>
                  <a:ext cx="1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6" name="Line 14"/>
                <p:cNvSpPr>
                  <a:spLocks noChangeShapeType="1"/>
                </p:cNvSpPr>
                <p:nvPr/>
              </p:nvSpPr>
              <p:spPr bwMode="auto">
                <a:xfrm>
                  <a:off x="2880" y="3660"/>
                  <a:ext cx="1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480" y="2064"/>
              <a:ext cx="1657" cy="1032"/>
              <a:chOff x="480" y="2064"/>
              <a:chExt cx="1657" cy="1032"/>
            </a:xfrm>
          </p:grpSpPr>
          <p:pic>
            <p:nvPicPr>
              <p:cNvPr id="25617" name="Picture 6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80" y="2160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18" name="Picture 7" descr="s150fr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584" y="2064"/>
                <a:ext cx="553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19" name="Picture 8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12" y="2592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5605" name="Text Box 16"/>
          <p:cNvSpPr txBox="1">
            <a:spLocks noChangeArrowheads="1"/>
          </p:cNvSpPr>
          <p:nvPr/>
        </p:nvSpPr>
        <p:spPr bwMode="auto">
          <a:xfrm>
            <a:off x="6765925" y="37338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4584700" y="3886203"/>
            <a:ext cx="1652588" cy="1660527"/>
            <a:chOff x="2888" y="2472"/>
            <a:chExt cx="1041" cy="1046"/>
          </a:xfrm>
        </p:grpSpPr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2888" y="2472"/>
              <a:ext cx="1041" cy="504"/>
              <a:chOff x="2888" y="2436"/>
              <a:chExt cx="1041" cy="504"/>
            </a:xfrm>
          </p:grpSpPr>
          <p:pic>
            <p:nvPicPr>
              <p:cNvPr id="25613" name="Picture 18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120" y="2436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614" name="Text Box 21"/>
              <p:cNvSpPr txBox="1">
                <a:spLocks noChangeArrowheads="1"/>
              </p:cNvSpPr>
              <p:nvPr/>
            </p:nvSpPr>
            <p:spPr bwMode="auto">
              <a:xfrm>
                <a:off x="2888" y="2484"/>
                <a:ext cx="28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/>
                  <a:t>+</a:t>
                </a:r>
              </a:p>
            </p:txBody>
          </p:sp>
        </p:grpSp>
        <p:sp>
          <p:nvSpPr>
            <p:cNvPr id="25612" name="Text Box 30"/>
            <p:cNvSpPr txBox="1">
              <a:spLocks noChangeArrowheads="1"/>
            </p:cNvSpPr>
            <p:nvPr/>
          </p:nvSpPr>
          <p:spPr bwMode="auto">
            <a:xfrm>
              <a:off x="3295" y="3072"/>
              <a:ext cx="515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000" dirty="0" smtClean="0">
                  <a:latin typeface="Comic Sans MS"/>
                </a:rPr>
                <a:t>3</a:t>
              </a:r>
              <a:r>
                <a:rPr lang="en-US" sz="4000" dirty="0" smtClean="0">
                  <a:latin typeface="Comic Sans MS" pitchFamily="66" charset="0"/>
                  <a:cs typeface="Times New Roman" pitchFamily="18" charset="0"/>
                </a:rPr>
                <a:t>¢</a:t>
              </a:r>
              <a:endParaRPr lang="en-US" sz="4000" dirty="0">
                <a:latin typeface="Arial Unicode MS" pitchFamily="34" charset="-128"/>
              </a:endParaRPr>
            </a:p>
          </p:txBody>
        </p:sp>
      </p:grpSp>
      <p:sp>
        <p:nvSpPr>
          <p:cNvPr id="30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1000" y="1524000"/>
            <a:ext cx="3124200" cy="990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</a:t>
            </a:r>
            <a:r>
              <a:rPr lang="en-US" sz="4800" dirty="0" err="1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4800" dirty="0" smtClean="0">
                <a:latin typeface="Comic Sans MS" pitchFamily="66" charset="0"/>
              </a:rPr>
              <a:t>11.</a:t>
            </a:r>
          </a:p>
        </p:txBody>
      </p:sp>
      <p:sp>
        <p:nvSpPr>
          <p:cNvPr id="33" name="Oval 32"/>
          <p:cNvSpPr/>
          <p:nvPr/>
        </p:nvSpPr>
        <p:spPr>
          <a:xfrm>
            <a:off x="7086600" y="3733800"/>
            <a:ext cx="1295400" cy="1066800"/>
          </a:xfrm>
          <a:prstGeom prst="ellipse">
            <a:avLst/>
          </a:prstGeom>
          <a:noFill/>
          <a:ln w="412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 bwMode="auto">
          <a:xfrm>
            <a:off x="6019800" y="4953000"/>
            <a:ext cx="315983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contradiction!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5293663" y="2209800"/>
            <a:ext cx="118333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But</a:t>
            </a:r>
            <a:endParaRPr lang="en-US" sz="48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655" y="315656"/>
            <a:ext cx="7086600" cy="1143000"/>
          </a:xfrm>
        </p:spPr>
        <p:txBody>
          <a:bodyPr/>
          <a:lstStyle/>
          <a:p>
            <a:r>
              <a:rPr lang="en-US" dirty="0" smtClean="0"/>
              <a:t>Geometric sums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7892" y="1042110"/>
          <a:ext cx="7194887" cy="1487211"/>
        </p:xfrm>
        <a:graphic>
          <a:graphicData uri="http://schemas.openxmlformats.org/presentationml/2006/ole">
            <p:oleObj spid="_x0000_s47107" name="Equation" r:id="rId3" imgW="2273300" imgH="46990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282935" y="3070961"/>
            <a:ext cx="8266308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         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latin typeface="Comic Sans MS" pitchFamily="66" charset="0"/>
              </a:rPr>
              <a:t>             But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for</a:t>
            </a:r>
          </a:p>
          <a:p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Comic Sans MS"/>
                <a:cs typeface="Comic Sans MS"/>
              </a:rPr>
              <a:t> 0, so </a:t>
            </a:r>
            <a:r>
              <a:rPr lang="en-US" sz="4800" dirty="0" err="1" smtClean="0">
                <a:solidFill>
                  <a:srgbClr val="029C27"/>
                </a:solidFill>
                <a:latin typeface="Comic Sans MS"/>
                <a:cs typeface="Comic Sans MS"/>
              </a:rPr>
              <a:t>m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&gt;</a:t>
            </a:r>
            <a:r>
              <a:rPr lang="en-US" sz="4800" dirty="0" smtClean="0">
                <a:latin typeface="Comic Sans MS"/>
                <a:cs typeface="Comic Sans MS"/>
              </a:rPr>
              <a:t> 0, and</a:t>
            </a: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230598" y="4270961"/>
          <a:ext cx="8147469" cy="1645314"/>
        </p:xfrm>
        <a:graphic>
          <a:graphicData uri="http://schemas.openxmlformats.org/presentationml/2006/ole">
            <p:oleObj spid="_x0000_s47108" name="Equation" r:id="rId4" imgW="2324100" imgH="4699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390782" y="2420767"/>
            <a:ext cx="7756168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Proof by WOP.  Let </a:t>
            </a:r>
            <a:r>
              <a:rPr lang="en-US" sz="4800" dirty="0" err="1" smtClean="0">
                <a:solidFill>
                  <a:srgbClr val="029C27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be</a:t>
            </a:r>
          </a:p>
          <a:p>
            <a:r>
              <a:rPr lang="en-US" sz="4800" dirty="0" smtClean="0">
                <a:latin typeface="Comic Sans MS" pitchFamily="66" charset="0"/>
              </a:rPr>
              <a:t>smallest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with </a:t>
            </a:r>
            <a:r>
              <a:rPr lang="en-US" sz="4800" dirty="0" smtClean="0">
                <a:solidFill>
                  <a:srgbClr val="F60000"/>
                </a:solidFill>
                <a:latin typeface="Euclid Symbol" charset="2"/>
                <a:cs typeface="Euclid Symbol" charset="2"/>
              </a:rPr>
              <a:t>≠</a:t>
            </a:r>
            <a:r>
              <a:rPr lang="en-US" sz="4800" dirty="0" smtClean="0">
                <a:latin typeface="Euclid Symbol" charset="2"/>
                <a:cs typeface="Euclid Symbol" charset="2"/>
              </a:rPr>
              <a:t>.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47800" y="293944"/>
            <a:ext cx="7086600" cy="1143000"/>
          </a:xfrm>
        </p:spPr>
        <p:txBody>
          <a:bodyPr/>
          <a:lstStyle/>
          <a:p>
            <a:r>
              <a:rPr lang="en-US" dirty="0" smtClean="0"/>
              <a:t>Geometric sums</a:t>
            </a:r>
            <a:endParaRPr lang="en-US" dirty="0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805913" y="976935"/>
          <a:ext cx="7358063" cy="1485900"/>
        </p:xfrm>
        <a:graphic>
          <a:graphicData uri="http://schemas.openxmlformats.org/presentationml/2006/ole">
            <p:oleObj spid="_x0000_s48130" name="Equation" r:id="rId3" imgW="2324100" imgH="46990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627771" y="2060584"/>
            <a:ext cx="6068864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add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baseline="30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to both sides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07801" y="2745748"/>
          <a:ext cx="8335868" cy="793133"/>
        </p:xfrm>
        <a:graphic>
          <a:graphicData uri="http://schemas.openxmlformats.org/presentationml/2006/ole">
            <p:oleObj spid="_x0000_s48131" name="Equation" r:id="rId4" imgW="2540000" imgH="241300" progId="Equation.DSMT4">
              <p:embed/>
            </p:oleObj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328613" y="3446793"/>
          <a:ext cx="4167187" cy="1543050"/>
        </p:xfrm>
        <a:graphic>
          <a:graphicData uri="http://schemas.openxmlformats.org/presentationml/2006/ole">
            <p:oleObj spid="_x0000_s48132" name="Equation" r:id="rId5" imgW="1270000" imgH="4699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018333" y="3371625"/>
          <a:ext cx="2536908" cy="1676172"/>
        </p:xfrm>
        <a:graphic>
          <a:graphicData uri="http://schemas.openxmlformats.org/presentationml/2006/ole">
            <p:oleObj spid="_x0000_s48134" name="Equation" r:id="rId6" imgW="711200" imgH="46990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386791" y="5006425"/>
            <a:ext cx="7934994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Comic Sans MS" pitchFamily="66" charset="0"/>
              </a:rPr>
              <a:t> at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EE0000"/>
                </a:solidFill>
                <a:latin typeface="Comic Sans MS" pitchFamily="66" charset="0"/>
              </a:rPr>
              <a:t>contradicting </a:t>
            </a:r>
            <a:r>
              <a:rPr lang="en-US" sz="4800" b="1" dirty="0" smtClean="0">
                <a:solidFill>
                  <a:srgbClr val="EE0000"/>
                </a:solidFill>
                <a:latin typeface="Euclid Symbol" charset="2"/>
                <a:cs typeface="Euclid Symbol" charset="2"/>
              </a:rPr>
              <a:t>≠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: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there is no counterexample.</a:t>
            </a: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3869645" y="3458370"/>
          <a:ext cx="2166937" cy="1543050"/>
        </p:xfrm>
        <a:graphic>
          <a:graphicData uri="http://schemas.openxmlformats.org/presentationml/2006/ole">
            <p:oleObj spid="_x0000_s48133" name="Equation" r:id="rId7" imgW="660400" imgH="469900" progId="Equation.DSMT4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654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</a:pPr>
            <a:r>
              <a:rPr lang="en-US" sz="9600" dirty="0" smtClean="0">
                <a:sym typeface="Euclid Symbol"/>
              </a:rPr>
              <a:t>1</a:t>
            </a:r>
            <a:r>
              <a:rPr lang="en-US" sz="9600" dirty="0" smtClean="0">
                <a:latin typeface="ＭＳ ゴシック"/>
                <a:ea typeface="ＭＳ ゴシック"/>
                <a:cs typeface="ＭＳ ゴシック"/>
                <a:sym typeface="Euclid Symbol"/>
              </a:rPr>
              <a:t>−</a:t>
            </a:r>
            <a:r>
              <a:rPr lang="en-US" sz="9600" dirty="0" smtClean="0">
                <a:sym typeface="Euclid Symbol"/>
              </a:rPr>
              <a:t>3</a:t>
            </a:r>
            <a:endParaRPr lang="en-US" sz="9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Well Ordering principle</a:t>
            </a:r>
          </a:p>
        </p:txBody>
      </p:sp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1143000" y="1339850"/>
            <a:ext cx="6660799" cy="30469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 pitchFamily="66" charset="0"/>
              </a:rPr>
              <a:t>Every nonempty set of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nonnegative integers</a:t>
            </a:r>
            <a:endParaRPr lang="en-US" sz="4800" dirty="0">
              <a:latin typeface="Comic Sans MS" pitchFamily="66" charset="0"/>
            </a:endParaRPr>
          </a:p>
          <a:p>
            <a:pPr algn="ctr"/>
            <a:r>
              <a:rPr lang="en-US" sz="4800" dirty="0">
                <a:latin typeface="Comic Sans MS" pitchFamily="66" charset="0"/>
              </a:rPr>
              <a:t>has a 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least element.</a:t>
            </a:r>
          </a:p>
        </p:txBody>
      </p:sp>
      <p:sp>
        <p:nvSpPr>
          <p:cNvPr id="229381" name="Text Box 5"/>
          <p:cNvSpPr txBox="1">
            <a:spLocks noChangeArrowheads="1"/>
          </p:cNvSpPr>
          <p:nvPr/>
        </p:nvSpPr>
        <p:spPr bwMode="auto">
          <a:xfrm>
            <a:off x="261938" y="4309408"/>
            <a:ext cx="8816837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6600"/>
                </a:solidFill>
                <a:latin typeface="Comic Sans MS" pitchFamily="66" charset="0"/>
              </a:rPr>
              <a:t>Familiar?</a:t>
            </a:r>
            <a:r>
              <a:rPr lang="en-US" sz="4000" dirty="0">
                <a:latin typeface="Comic Sans MS" pitchFamily="66" charset="0"/>
              </a:rPr>
              <a:t>   </a:t>
            </a:r>
            <a:r>
              <a:rPr lang="en-US" sz="4000" dirty="0" smtClean="0">
                <a:latin typeface="Comic Sans MS" pitchFamily="66" charset="0"/>
              </a:rPr>
              <a:t>Now </a:t>
            </a:r>
            <a:r>
              <a:rPr lang="en-US" sz="4000" dirty="0">
                <a:latin typeface="Comic Sans MS" pitchFamily="66" charset="0"/>
              </a:rPr>
              <a:t>you mention it, 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Yes.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solidFill>
                  <a:srgbClr val="FF6600"/>
                </a:solidFill>
                <a:latin typeface="Comic Sans MS" pitchFamily="66" charset="0"/>
              </a:rPr>
              <a:t>Obvious?</a:t>
            </a:r>
            <a:r>
              <a:rPr lang="en-US" sz="4000" dirty="0">
                <a:latin typeface="Comic Sans MS" pitchFamily="66" charset="0"/>
              </a:rPr>
              <a:t>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Yes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.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solidFill>
                  <a:srgbClr val="FF6600"/>
                </a:solidFill>
                <a:latin typeface="Comic Sans MS" pitchFamily="66" charset="0"/>
              </a:rPr>
              <a:t>Trivial?   </a:t>
            </a:r>
            <a:r>
              <a:rPr lang="en-US" sz="4000" dirty="0" smtClean="0"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Yes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.</a:t>
            </a:r>
            <a:r>
              <a:rPr lang="en-US" sz="4000" dirty="0">
                <a:latin typeface="Comic Sans MS" pitchFamily="66" charset="0"/>
              </a:rPr>
              <a:t> But 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watch out: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144713" y="205740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400" i="1">
              <a:solidFill>
                <a:srgbClr val="0066FF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143000" y="1339850"/>
            <a:ext cx="6660799" cy="30469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 pitchFamily="66" charset="0"/>
              </a:rPr>
              <a:t>Every nonempty set of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nonnegative integers</a:t>
            </a:r>
            <a:endParaRPr lang="en-US" sz="4800" dirty="0">
              <a:latin typeface="Comic Sans MS" pitchFamily="66" charset="0"/>
            </a:endParaRPr>
          </a:p>
          <a:p>
            <a:pPr algn="ctr"/>
            <a:r>
              <a:rPr lang="en-US" sz="4800" dirty="0">
                <a:latin typeface="Comic Sans MS" pitchFamily="66" charset="0"/>
              </a:rPr>
              <a:t>has a 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least element.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Well Ordering principle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144713" y="205740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400" i="1">
              <a:solidFill>
                <a:srgbClr val="0066FF"/>
              </a:solidFill>
            </a:endParaRPr>
          </a:p>
        </p:txBody>
      </p:sp>
      <p:sp useBgFill="1">
        <p:nvSpPr>
          <p:cNvPr id="7" name="TextBox 6"/>
          <p:cNvSpPr txBox="1"/>
          <p:nvPr/>
        </p:nvSpPr>
        <p:spPr>
          <a:xfrm>
            <a:off x="5029200" y="2057400"/>
            <a:ext cx="3124200" cy="8382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r>
              <a:rPr lang="en-US" sz="5400" dirty="0" err="1" smtClean="0">
                <a:solidFill>
                  <a:srgbClr val="FF0000"/>
                </a:solidFill>
                <a:latin typeface="Comic Sans MS" pitchFamily="66" charset="0"/>
              </a:rPr>
              <a:t>rationals</a:t>
            </a:r>
            <a:endParaRPr lang="en-US" sz="54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6600" y="4648200"/>
            <a:ext cx="2362200" cy="1676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800" dirty="0" smtClean="0">
                <a:solidFill>
                  <a:srgbClr val="FF0000"/>
                </a:solidFill>
                <a:latin typeface="Comic Sans MS" pitchFamily="66" charset="0"/>
              </a:rPr>
              <a:t>NO!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Well Ordering principle</a:t>
            </a:r>
          </a:p>
        </p:txBody>
      </p:sp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1698625" y="1339850"/>
            <a:ext cx="6117380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Comic Sans MS" pitchFamily="66" charset="0"/>
              </a:rPr>
              <a:t>Every nonempty set of</a:t>
            </a:r>
          </a:p>
          <a:p>
            <a:pPr algn="ctr"/>
            <a:r>
              <a:rPr lang="en-US" sz="4400" i="1" dirty="0">
                <a:solidFill>
                  <a:srgbClr val="0066FF"/>
                </a:solidFill>
                <a:latin typeface="Comic Sans MS" pitchFamily="66" charset="0"/>
              </a:rPr>
              <a:t>nonnegative integers</a:t>
            </a:r>
            <a:endParaRPr lang="en-US" sz="4400" dirty="0">
              <a:latin typeface="Comic Sans MS" pitchFamily="66" charset="0"/>
            </a:endParaRPr>
          </a:p>
          <a:p>
            <a:pPr algn="ctr"/>
            <a:r>
              <a:rPr lang="en-US" sz="4400" dirty="0">
                <a:latin typeface="Comic Sans MS" pitchFamily="66" charset="0"/>
              </a:rPr>
              <a:t>has a </a:t>
            </a:r>
          </a:p>
          <a:p>
            <a:pPr algn="ctr"/>
            <a:r>
              <a:rPr lang="en-US" sz="4400" i="1" dirty="0">
                <a:solidFill>
                  <a:srgbClr val="0066FF"/>
                </a:solidFill>
                <a:latin typeface="Comic Sans MS" pitchFamily="66" charset="0"/>
              </a:rPr>
              <a:t>least element.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144713" y="205740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400" i="1">
              <a:solidFill>
                <a:srgbClr val="0066F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057400" y="2438400"/>
            <a:ext cx="3124200" cy="1588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76600" y="4648200"/>
            <a:ext cx="2362200" cy="1676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800" dirty="0" smtClean="0">
                <a:solidFill>
                  <a:srgbClr val="FF0000"/>
                </a:solidFill>
                <a:latin typeface="Comic Sans MS" pitchFamily="66" charset="0"/>
              </a:rPr>
              <a:t>NO!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66294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 proof used Well Ordering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09600" y="1455738"/>
            <a:ext cx="7848600" cy="1508125"/>
            <a:chOff x="609600" y="1455738"/>
            <a:chExt cx="7848600" cy="1508125"/>
          </a:xfrm>
        </p:grpSpPr>
        <p:sp>
          <p:nvSpPr>
            <p:cNvPr id="9228" name="Text Box 3"/>
            <p:cNvSpPr txBox="1">
              <a:spLocks noChangeArrowheads="1"/>
            </p:cNvSpPr>
            <p:nvPr/>
          </p:nvSpPr>
          <p:spPr bwMode="auto">
            <a:xfrm>
              <a:off x="609600" y="1752601"/>
              <a:ext cx="78486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4400" i="1" dirty="0">
                  <a:latin typeface="Comic Sans MS" pitchFamily="66" charset="0"/>
                </a:rPr>
                <a:t>Proof</a:t>
              </a:r>
              <a:r>
                <a:rPr lang="en-US" sz="4400" dirty="0">
                  <a:latin typeface="Comic Sans MS" pitchFamily="66" charset="0"/>
                </a:rPr>
                <a:t>: </a:t>
              </a:r>
              <a:r>
                <a:rPr lang="en-US" sz="4400" dirty="0" smtClean="0">
                  <a:latin typeface="Comic Sans MS" pitchFamily="66" charset="0"/>
                </a:rPr>
                <a:t>…suppose</a:t>
              </a:r>
              <a:endParaRPr lang="en-US" sz="4400" dirty="0">
                <a:latin typeface="Comic Sans MS" pitchFamily="66" charset="0"/>
              </a:endParaRPr>
            </a:p>
          </p:txBody>
        </p:sp>
        <p:graphicFrame>
          <p:nvGraphicFramePr>
            <p:cNvPr id="9220" name="Object 5"/>
            <p:cNvGraphicFramePr>
              <a:graphicFrameLocks noChangeAspect="1"/>
            </p:cNvGraphicFramePr>
            <p:nvPr/>
          </p:nvGraphicFramePr>
          <p:xfrm>
            <a:off x="4953000" y="1455738"/>
            <a:ext cx="2006600" cy="1508125"/>
          </p:xfrm>
          <a:graphic>
            <a:graphicData uri="http://schemas.openxmlformats.org/presentationml/2006/ole">
              <p:oleObj spid="_x0000_s1028" name="Equation" r:id="rId4" imgW="558720" imgH="419040" progId="Equation.DSMT4">
                <p:embed/>
              </p:oleObj>
            </a:graphicData>
          </a:graphic>
        </p:graphicFrame>
      </p:grpSp>
      <p:graphicFrame>
        <p:nvGraphicFramePr>
          <p:cNvPr id="9218" name="Object 10"/>
          <p:cNvGraphicFramePr>
            <a:graphicFrameLocks noChangeAspect="1"/>
          </p:cNvGraphicFramePr>
          <p:nvPr/>
        </p:nvGraphicFramePr>
        <p:xfrm>
          <a:off x="1676400" y="180975"/>
          <a:ext cx="990600" cy="885825"/>
        </p:xfrm>
        <a:graphic>
          <a:graphicData uri="http://schemas.openxmlformats.org/presentationml/2006/ole">
            <p:oleObj spid="_x0000_s1026" name="Equation" r:id="rId5" imgW="241200" imgH="215640" progId="Equation.DSMT4">
              <p:embed/>
            </p:oleObj>
          </a:graphicData>
        </a:graphic>
      </p:graphicFrame>
      <p:sp>
        <p:nvSpPr>
          <p:cNvPr id="322573" name="Text Box 13"/>
          <p:cNvSpPr txBox="1">
            <a:spLocks noChangeArrowheads="1"/>
          </p:cNvSpPr>
          <p:nvPr/>
        </p:nvSpPr>
        <p:spPr bwMode="auto">
          <a:xfrm>
            <a:off x="533400" y="2896850"/>
            <a:ext cx="7856537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…can </a:t>
            </a:r>
            <a:r>
              <a:rPr lang="en-US" sz="4400" dirty="0">
                <a:solidFill>
                  <a:srgbClr val="FF33CC"/>
                </a:solidFill>
                <a:latin typeface="Comic Sans MS" pitchFamily="66" charset="0"/>
              </a:rPr>
              <a:t>always</a:t>
            </a:r>
            <a:r>
              <a:rPr lang="en-US" sz="4400" dirty="0">
                <a:latin typeface="Comic Sans MS" pitchFamily="66" charset="0"/>
              </a:rPr>
              <a:t> find such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400" b="1" dirty="0" smtClean="0">
                <a:solidFill>
                  <a:srgbClr val="0033CC"/>
                </a:solidFill>
                <a:latin typeface="Times New (W1)" pitchFamily="18" charset="0"/>
              </a:rPr>
              <a:t>&gt;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0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  <a:p>
            <a:r>
              <a:rPr lang="en-US" sz="4400" i="1" dirty="0">
                <a:latin typeface="Comic Sans MS" pitchFamily="66" charset="0"/>
              </a:rPr>
              <a:t>without common factors</a:t>
            </a:r>
            <a:r>
              <a:rPr lang="en-US" sz="4400" dirty="0">
                <a:latin typeface="Comic Sans MS" pitchFamily="66" charset="0"/>
              </a:rPr>
              <a:t>…</a:t>
            </a:r>
          </a:p>
        </p:txBody>
      </p:sp>
      <p:sp>
        <p:nvSpPr>
          <p:cNvPr id="322574" name="Rectangle 14"/>
          <p:cNvSpPr>
            <a:spLocks noChangeArrowheads="1"/>
          </p:cNvSpPr>
          <p:nvPr/>
        </p:nvSpPr>
        <p:spPr bwMode="auto">
          <a:xfrm>
            <a:off x="2362200" y="4343400"/>
            <a:ext cx="4648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5400" dirty="0">
                <a:latin typeface="Comic Sans MS" pitchFamily="66" charset="0"/>
              </a:rPr>
              <a:t>why</a:t>
            </a:r>
            <a:r>
              <a:rPr lang="en-US" sz="5400" dirty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33CC"/>
                </a:solidFill>
                <a:latin typeface="Comic Sans MS" pitchFamily="66" charset="0"/>
              </a:rPr>
              <a:t>always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?</a:t>
            </a:r>
            <a:endParaRPr lang="en-US" sz="54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73" grpId="0"/>
      <p:bldP spid="32257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Proof using Well Ordering</a:t>
            </a:r>
          </a:p>
        </p:txBody>
      </p:sp>
      <p:sp>
        <p:nvSpPr>
          <p:cNvPr id="10246" name="Text Box 9"/>
          <p:cNvSpPr txBox="1">
            <a:spLocks noChangeArrowheads="1"/>
          </p:cNvSpPr>
          <p:nvPr/>
        </p:nvSpPr>
        <p:spPr bwMode="auto">
          <a:xfrm>
            <a:off x="685800" y="1531203"/>
            <a:ext cx="764504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WOP</a:t>
            </a:r>
            <a:r>
              <a:rPr lang="en-US" sz="4800" dirty="0">
                <a:latin typeface="Comic Sans MS" pitchFamily="66" charset="0"/>
              </a:rPr>
              <a:t>: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find </a:t>
            </a:r>
            <a:r>
              <a:rPr lang="en-US" sz="4800" i="1" dirty="0" smtClean="0">
                <a:latin typeface="Comic Sans MS" pitchFamily="66" charset="0"/>
                <a:sym typeface="Euclid Symbol" pitchFamily="18" charset="2"/>
              </a:rPr>
              <a:t>smallest 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>
                <a:latin typeface="Comic Sans MS" pitchFamily="66" charset="0"/>
              </a:rPr>
              <a:t>s.t</a:t>
            </a:r>
            <a:r>
              <a:rPr lang="en-US" sz="4800" dirty="0">
                <a:latin typeface="Comic Sans MS" pitchFamily="66" charset="0"/>
              </a:rPr>
              <a:t>.</a:t>
            </a:r>
          </a:p>
        </p:txBody>
      </p:sp>
      <p:graphicFrame>
        <p:nvGraphicFramePr>
          <p:cNvPr id="351242" name="Object 10"/>
          <p:cNvGraphicFramePr>
            <a:graphicFrameLocks noChangeAspect="1"/>
          </p:cNvGraphicFramePr>
          <p:nvPr/>
        </p:nvGraphicFramePr>
        <p:xfrm>
          <a:off x="561975" y="2124075"/>
          <a:ext cx="2686050" cy="1892300"/>
        </p:xfrm>
        <a:graphic>
          <a:graphicData uri="http://schemas.openxmlformats.org/presentationml/2006/ole">
            <p:oleObj spid="_x0000_s2050" name="Equation" r:id="rId4" imgW="596880" imgH="419040" progId="Equation.DSMT4">
              <p:embed/>
            </p:oleObj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381000" y="2514600"/>
            <a:ext cx="8001000" cy="2514600"/>
            <a:chOff x="381000" y="2514600"/>
            <a:chExt cx="8001000" cy="2514600"/>
          </a:xfrm>
        </p:grpSpPr>
        <p:sp>
          <p:nvSpPr>
            <p:cNvPr id="11" name="TextBox 10"/>
            <p:cNvSpPr txBox="1"/>
            <p:nvPr/>
          </p:nvSpPr>
          <p:spPr>
            <a:xfrm>
              <a:off x="3581400" y="2514600"/>
              <a:ext cx="41148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4800" dirty="0" smtClean="0">
                  <a:latin typeface="Comic Sans MS" pitchFamily="66" charset="0"/>
                </a:rPr>
                <a:t>If </a:t>
              </a:r>
              <a:r>
                <a:rPr lang="en-US" sz="4800" dirty="0" smtClean="0">
                  <a:solidFill>
                    <a:srgbClr val="0033CC"/>
                  </a:solidFill>
                  <a:latin typeface="Comic Sans MS" pitchFamily="66" charset="0"/>
                </a:rPr>
                <a:t>m</a:t>
              </a:r>
              <a:r>
                <a:rPr lang="en-US" sz="4800" dirty="0" smtClean="0">
                  <a:latin typeface="Comic Sans MS" pitchFamily="66" charset="0"/>
                </a:rPr>
                <a:t>, </a:t>
              </a:r>
              <a:r>
                <a:rPr lang="en-US" sz="4800" dirty="0" smtClean="0">
                  <a:solidFill>
                    <a:srgbClr val="0033CC"/>
                  </a:solidFill>
                  <a:latin typeface="Comic Sans MS" pitchFamily="66" charset="0"/>
                </a:rPr>
                <a:t>n</a:t>
              </a:r>
              <a:r>
                <a:rPr lang="en-US" sz="4800" dirty="0" smtClean="0">
                  <a:latin typeface="Comic Sans MS" pitchFamily="66" charset="0"/>
                </a:rPr>
                <a:t> had a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000" y="3962400"/>
              <a:ext cx="8001000" cy="10668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5400" dirty="0" smtClean="0">
                  <a:latin typeface="Comic Sans MS" pitchFamily="66" charset="0"/>
                </a:rPr>
                <a:t> </a:t>
              </a:r>
              <a:r>
                <a:rPr lang="en-US" sz="4800" dirty="0" smtClean="0">
                  <a:latin typeface="Comic Sans MS" pitchFamily="66" charset="0"/>
                </a:rPr>
                <a:t>common factor, </a:t>
              </a:r>
              <a:r>
                <a:rPr lang="en-US" sz="4800" dirty="0" smtClean="0">
                  <a:solidFill>
                    <a:srgbClr val="FF33CC"/>
                  </a:solidFill>
                  <a:latin typeface="Comic Sans MS" pitchFamily="66" charset="0"/>
                </a:rPr>
                <a:t>c</a:t>
              </a:r>
              <a:r>
                <a:rPr lang="en-US" sz="4800" dirty="0" smtClean="0">
                  <a:latin typeface="Comic Sans MS" pitchFamily="66" charset="0"/>
                </a:rPr>
                <a:t>, then</a:t>
              </a:r>
            </a:p>
          </p:txBody>
        </p:sp>
      </p:grpSp>
      <p:graphicFrame>
        <p:nvGraphicFramePr>
          <p:cNvPr id="353288" name="Object 8"/>
          <p:cNvGraphicFramePr>
            <a:graphicFrameLocks noChangeAspect="1"/>
          </p:cNvGraphicFramePr>
          <p:nvPr/>
        </p:nvGraphicFramePr>
        <p:xfrm>
          <a:off x="396875" y="4625975"/>
          <a:ext cx="3097213" cy="2012950"/>
        </p:xfrm>
        <a:graphic>
          <a:graphicData uri="http://schemas.openxmlformats.org/presentationml/2006/ole">
            <p:oleObj spid="_x0000_s2052" name="Equation" r:id="rId5" imgW="863280" imgH="55872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733800" y="5105400"/>
            <a:ext cx="5181600" cy="1143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and 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/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Times" pitchFamily="18" charset="0"/>
              </a:rPr>
              <a:t>&lt;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733800" y="1143000"/>
            <a:ext cx="3733800" cy="1676400"/>
          </a:xfrm>
          <a:prstGeom prst="ellipse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00600" y="4724400"/>
            <a:ext cx="4114800" cy="1676400"/>
          </a:xfrm>
          <a:prstGeom prst="ellipse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Proof using Well Ordering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800" y="4038600"/>
            <a:ext cx="8305800" cy="1981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This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contradiction</a:t>
            </a:r>
            <a:r>
              <a:rPr lang="en-US" sz="4800" dirty="0" smtClean="0">
                <a:latin typeface="Comic Sans MS" pitchFamily="66" charset="0"/>
              </a:rPr>
              <a:t> implies</a:t>
            </a:r>
          </a:p>
          <a:p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,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latin typeface="Comic Sans MS" pitchFamily="66" charset="0"/>
              </a:rPr>
              <a:t> have no common factors.</a:t>
            </a:r>
          </a:p>
          <a:p>
            <a:endParaRPr lang="en-US" sz="4800" dirty="0" smtClean="0">
              <a:latin typeface="Comic Sans MS" pitchFamily="66" charset="0"/>
            </a:endParaRP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561975" y="2124075"/>
          <a:ext cx="2686050" cy="1892300"/>
        </p:xfrm>
        <a:graphic>
          <a:graphicData uri="http://schemas.openxmlformats.org/presentationml/2006/ole">
            <p:oleObj spid="_x0000_s4099" name="Equation" r:id="rId4" imgW="596880" imgH="419040" progId="Equation.DSMT4">
              <p:embed/>
            </p:oleObj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85800" y="1531203"/>
            <a:ext cx="764504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WOP</a:t>
            </a:r>
            <a:r>
              <a:rPr lang="en-US" sz="4800" dirty="0">
                <a:latin typeface="Comic Sans MS" pitchFamily="66" charset="0"/>
              </a:rPr>
              <a:t>: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find </a:t>
            </a:r>
            <a:r>
              <a:rPr lang="en-US" sz="4800" i="1" dirty="0" smtClean="0">
                <a:latin typeface="Comic Sans MS" pitchFamily="66" charset="0"/>
                <a:sym typeface="Euclid Symbol" pitchFamily="18" charset="2"/>
              </a:rPr>
              <a:t>smallest 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>
                <a:latin typeface="Comic Sans MS" pitchFamily="66" charset="0"/>
              </a:rPr>
              <a:t>s.t</a:t>
            </a:r>
            <a:r>
              <a:rPr lang="en-US" sz="4800" dirty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4724400" cy="9906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Prime Products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79503" y="1447800"/>
            <a:ext cx="786465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i="1" dirty="0" err="1" smtClean="0">
                <a:latin typeface="Comic Sans MS" pitchFamily="66" charset="0"/>
              </a:rPr>
              <a:t>Thm</a:t>
            </a:r>
            <a:r>
              <a:rPr lang="en-US" sz="4800" dirty="0">
                <a:latin typeface="Comic Sans MS" pitchFamily="66" charset="0"/>
              </a:rPr>
              <a:t>: Every integer </a:t>
            </a:r>
            <a:r>
              <a:rPr lang="en-US" sz="4800" b="1" dirty="0">
                <a:latin typeface="Times" pitchFamily="18" charset="0"/>
              </a:rPr>
              <a:t>&gt;</a:t>
            </a:r>
            <a:r>
              <a:rPr lang="en-US" sz="4800" dirty="0">
                <a:latin typeface="Comic Sans MS" pitchFamily="66" charset="0"/>
              </a:rPr>
              <a:t> 1 is </a:t>
            </a:r>
            <a:r>
              <a:rPr lang="en-US" sz="4800" dirty="0" smtClean="0">
                <a:latin typeface="Comic Sans MS" pitchFamily="66" charset="0"/>
              </a:rPr>
              <a:t>a</a:t>
            </a:r>
          </a:p>
          <a:p>
            <a:r>
              <a:rPr lang="en-US" sz="4800" dirty="0" smtClean="0">
                <a:latin typeface="Comic Sans MS" pitchFamily="66" charset="0"/>
              </a:rPr>
              <a:t>         product  of </a:t>
            </a:r>
            <a:r>
              <a:rPr lang="en-US" sz="4800" dirty="0">
                <a:latin typeface="Comic Sans MS" pitchFamily="66" charset="0"/>
              </a:rPr>
              <a:t>primes.</a:t>
            </a:r>
          </a:p>
        </p:txBody>
      </p:sp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76200" y="3157478"/>
            <a:ext cx="8991600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000" i="1" dirty="0">
                <a:latin typeface="Comic Sans MS" pitchFamily="66" charset="0"/>
              </a:rPr>
              <a:t>Proof:</a:t>
            </a:r>
            <a:r>
              <a:rPr lang="en-US" sz="4000" dirty="0">
                <a:latin typeface="Comic Sans MS" pitchFamily="66" charset="0"/>
              </a:rPr>
              <a:t> (by contradiction) </a:t>
            </a:r>
            <a:r>
              <a:rPr lang="en-US" sz="4000" dirty="0" smtClean="0">
                <a:latin typeface="Comic Sans MS" pitchFamily="66" charset="0"/>
              </a:rPr>
              <a:t>Suppose</a:t>
            </a:r>
            <a:r>
              <a:rPr lang="en-US" sz="4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  <a:p>
            <a:r>
              <a:rPr lang="en-US" sz="4000" dirty="0" smtClean="0">
                <a:latin typeface="Comic Sans MS" pitchFamily="66" charset="0"/>
              </a:rPr>
              <a:t>{</a:t>
            </a:r>
            <a:r>
              <a:rPr lang="en-US" sz="4000" dirty="0" err="1" smtClean="0">
                <a:latin typeface="Comic Sans MS" pitchFamily="66" charset="0"/>
              </a:rPr>
              <a:t>nonproducts</a:t>
            </a:r>
            <a:r>
              <a:rPr lang="en-US" sz="4000" dirty="0" smtClean="0">
                <a:latin typeface="Comic Sans MS" pitchFamily="66" charset="0"/>
              </a:rPr>
              <a:t>} is </a:t>
            </a:r>
            <a:r>
              <a:rPr lang="en-US" sz="4000" dirty="0">
                <a:latin typeface="Comic Sans MS" pitchFamily="66" charset="0"/>
              </a:rPr>
              <a:t>nonempty</a:t>
            </a:r>
            <a:r>
              <a:rPr lang="en-US" sz="4000" dirty="0" smtClean="0">
                <a:latin typeface="Comic Sans MS" pitchFamily="66" charset="0"/>
              </a:rPr>
              <a:t>.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3733800"/>
            <a:ext cx="8991600" cy="2895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                                      By WOP,</a:t>
            </a:r>
          </a:p>
          <a:p>
            <a:r>
              <a:rPr lang="en-US" sz="4400" dirty="0" smtClean="0">
                <a:latin typeface="Comic Sans MS" pitchFamily="66" charset="0"/>
              </a:rPr>
              <a:t>there is a </a:t>
            </a:r>
            <a:r>
              <a:rPr lang="en-US" sz="4400" i="1" dirty="0" smtClean="0">
                <a:latin typeface="Comic Sans MS" pitchFamily="66" charset="0"/>
              </a:rPr>
              <a:t>least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&gt; 1 that is a</a:t>
            </a:r>
          </a:p>
          <a:p>
            <a:r>
              <a:rPr lang="en-US" sz="4400" dirty="0" err="1" smtClean="0">
                <a:latin typeface="Comic Sans MS" pitchFamily="66" charset="0"/>
              </a:rPr>
              <a:t>nonproduct</a:t>
            </a:r>
            <a:r>
              <a:rPr lang="en-US" sz="4400" dirty="0" smtClean="0">
                <a:latin typeface="Comic Sans MS" pitchFamily="66" charset="0"/>
              </a:rPr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6600" y="5029200"/>
            <a:ext cx="57912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This 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not prime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68333" y="5791200"/>
            <a:ext cx="8621271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(else is a product of 1 prime)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3810000"/>
            <a:ext cx="8686800" cy="2362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         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               Now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j,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k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latin typeface="Times"/>
              </a:rPr>
              <a:t>&lt;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</a:p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so both are prime products:</a:t>
            </a:r>
          </a:p>
          <a:p>
            <a:pPr algn="ctr">
              <a:lnSpc>
                <a:spcPct val="110000"/>
              </a:lnSpc>
            </a:pP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j</a:t>
            </a:r>
            <a:r>
              <a:rPr lang="en-US" sz="4800" dirty="0" smtClean="0">
                <a:latin typeface="Comic Sans MS" pitchFamily="66" charset="0"/>
              </a:rPr>
              <a:t> =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 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94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   k</a:t>
            </a:r>
            <a:r>
              <a:rPr lang="en-US" sz="4800" dirty="0" smtClean="0">
                <a:latin typeface="Comic Sans MS" pitchFamily="66" charset="0"/>
              </a:rPr>
              <a:t> =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213</a:t>
            </a:r>
          </a:p>
          <a:p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9503" y="1447800"/>
            <a:ext cx="786465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i="1" dirty="0" err="1" smtClean="0">
                <a:latin typeface="Comic Sans MS" pitchFamily="66" charset="0"/>
              </a:rPr>
              <a:t>Thm</a:t>
            </a:r>
            <a:r>
              <a:rPr lang="en-US" sz="4800" dirty="0">
                <a:latin typeface="Comic Sans MS" pitchFamily="66" charset="0"/>
              </a:rPr>
              <a:t>: Every integer </a:t>
            </a:r>
            <a:r>
              <a:rPr lang="en-US" sz="4800" b="1" dirty="0">
                <a:latin typeface="Times" pitchFamily="18" charset="0"/>
              </a:rPr>
              <a:t>&gt;</a:t>
            </a:r>
            <a:r>
              <a:rPr lang="en-US" sz="4800" dirty="0">
                <a:latin typeface="Comic Sans MS" pitchFamily="66" charset="0"/>
              </a:rPr>
              <a:t> 1 is </a:t>
            </a:r>
            <a:r>
              <a:rPr lang="en-US" sz="4800" dirty="0" smtClean="0">
                <a:latin typeface="Comic Sans MS" pitchFamily="66" charset="0"/>
              </a:rPr>
              <a:t>a</a:t>
            </a:r>
          </a:p>
          <a:p>
            <a:r>
              <a:rPr lang="en-US" sz="4800" dirty="0" smtClean="0">
                <a:latin typeface="Comic Sans MS" pitchFamily="66" charset="0"/>
              </a:rPr>
              <a:t>         product  of </a:t>
            </a:r>
            <a:r>
              <a:rPr lang="en-US" sz="4800" dirty="0">
                <a:latin typeface="Comic Sans MS" pitchFamily="66" charset="0"/>
              </a:rPr>
              <a:t>primes.</a:t>
            </a:r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304800" y="3108472"/>
            <a:ext cx="8686800" cy="15819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…</a:t>
            </a:r>
            <a:r>
              <a:rPr lang="en-US" sz="4400" dirty="0">
                <a:latin typeface="Comic Sans MS" pitchFamily="66" charset="0"/>
              </a:rPr>
              <a:t>So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 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j·k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for integers 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j,k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4400" dirty="0">
                <a:latin typeface="Comic Sans MS" pitchFamily="66" charset="0"/>
              </a:rPr>
              <a:t>where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>
                <a:latin typeface="Times" pitchFamily="18" charset="0"/>
              </a:rPr>
              <a:t>&gt;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j,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k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latin typeface="Times" pitchFamily="18" charset="0"/>
              </a:rPr>
              <a:t>&gt;</a:t>
            </a:r>
            <a:r>
              <a:rPr lang="en-US" sz="4400" dirty="0" smtClean="0">
                <a:latin typeface="Comic Sans MS" pitchFamily="66" charset="0"/>
              </a:rPr>
              <a:t> 1. </a:t>
            </a:r>
            <a:endParaRPr lang="en-US" sz="4400" baseline="-250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4724400" cy="9906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Prime Products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FIRSTALBERT20R2E20MEYER@YOGLRJUFUVWXY5M3" val="2818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HIDDENFONTSHAPE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 type="none" w="lg" len="lg"/>
        </a:ln>
      </a:spPr>
      <a:bodyPr wrap="square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2450</TotalTime>
  <Words>574</Words>
  <Application>Microsoft Macintosh PowerPoint</Application>
  <PresentationFormat>On-screen Show (4:3)</PresentationFormat>
  <Paragraphs>121</Paragraphs>
  <Slides>17</Slides>
  <Notes>15</Notes>
  <HiddenSlides>6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Comic Sans MS</vt:lpstr>
      <vt:lpstr>Calibri</vt:lpstr>
      <vt:lpstr>CMEX10</vt:lpstr>
      <vt:lpstr>EURM10</vt:lpstr>
      <vt:lpstr>Euclid Symbol</vt:lpstr>
      <vt:lpstr>Euclid Extra</vt:lpstr>
      <vt:lpstr>Arial Unicode MS</vt:lpstr>
      <vt:lpstr>Euclid Math Two</vt:lpstr>
      <vt:lpstr>cmsy10</vt:lpstr>
      <vt:lpstr>Euclid</vt:lpstr>
      <vt:lpstr>Mathematica7Mono</vt:lpstr>
      <vt:lpstr>Office Theme</vt:lpstr>
      <vt:lpstr>Equation</vt:lpstr>
      <vt:lpstr>Slide 1</vt:lpstr>
      <vt:lpstr>Well Ordering principle</vt:lpstr>
      <vt:lpstr>Well Ordering principle</vt:lpstr>
      <vt:lpstr>Well Ordering principle</vt:lpstr>
      <vt:lpstr> proof used Well Ordering</vt:lpstr>
      <vt:lpstr>Proof using Well Ordering</vt:lpstr>
      <vt:lpstr>Proof using Well Ordering</vt:lpstr>
      <vt:lpstr>Prime Products</vt:lpstr>
      <vt:lpstr>Prime Products</vt:lpstr>
      <vt:lpstr>Prime Products</vt:lpstr>
      <vt:lpstr>Well Ordering Principle Proofs</vt:lpstr>
      <vt:lpstr>Well Ordered Postage</vt:lpstr>
      <vt:lpstr>Well Ordered Postage</vt:lpstr>
      <vt:lpstr>Well Ordered Postage</vt:lpstr>
      <vt:lpstr>Geometric sums</vt:lpstr>
      <vt:lpstr>Geometric sums</vt:lpstr>
      <vt:lpstr>Team Problems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352</cp:revision>
  <dcterms:created xsi:type="dcterms:W3CDTF">2011-02-04T00:26:53Z</dcterms:created>
  <dcterms:modified xsi:type="dcterms:W3CDTF">2011-02-04T00:33:22Z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iveCommonsLicenseID">
    <vt:lpwstr>standard&amp;commercial=n&amp;derivatives=sa&amp;jurisdiction=</vt:lpwstr>
  </property>
  <property fmtid="{D5CDD505-2E9C-101B-9397-08002B2CF9AE}" pid="3" name="CreativeCommonsLicenseURL">
    <vt:lpwstr>http://creativecommons.org/licenses/by-nc-sa/3.0/</vt:lpwstr>
  </property>
  <property fmtid="{D5CDD505-2E9C-101B-9397-08002B2CF9AE}" pid="4" name="CreativeCommonsLicenseXml">
    <vt:lpwstr>&lt;?xml version="1.0" encoding="utf-8"?&gt;&lt;result&gt;&lt;license-uri&gt;http://creativecommons.org/licenses/by-nc-sa/3.0/&lt;/license-uri&gt;&lt;license-name&gt;Attribution-Noncommercial-Share Alike 3.0 Unported&lt;/license-name&gt;&lt;rdf&gt;&lt;rdf:RDF xmlns="http://creativecommons.org/ns#" x</vt:lpwstr>
  </property>
</Properties>
</file>