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tags/tag1.xml" ContentType="application/vnd.openxmlformats-officedocument.presentationml.tags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Default Extension="emf" ContentType="image/x-emf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theme/theme4.xml" ContentType="application/vnd.openxmlformats-officedocument.them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62" r:id="rId2"/>
  </p:sldMasterIdLst>
  <p:notesMasterIdLst>
    <p:notesMasterId r:id="rId73"/>
  </p:notesMasterIdLst>
  <p:handoutMasterIdLst>
    <p:handoutMasterId r:id="rId74"/>
  </p:handoutMasterIdLst>
  <p:sldIdLst>
    <p:sldId id="692" r:id="rId3"/>
    <p:sldId id="695" r:id="rId4"/>
    <p:sldId id="768" r:id="rId5"/>
    <p:sldId id="776" r:id="rId6"/>
    <p:sldId id="779" r:id="rId7"/>
    <p:sldId id="782" r:id="rId8"/>
    <p:sldId id="783" r:id="rId9"/>
    <p:sldId id="785" r:id="rId10"/>
    <p:sldId id="784" r:id="rId11"/>
    <p:sldId id="696" r:id="rId12"/>
    <p:sldId id="740" r:id="rId13"/>
    <p:sldId id="697" r:id="rId14"/>
    <p:sldId id="741" r:id="rId15"/>
    <p:sldId id="746" r:id="rId16"/>
    <p:sldId id="742" r:id="rId17"/>
    <p:sldId id="747" r:id="rId18"/>
    <p:sldId id="743" r:id="rId19"/>
    <p:sldId id="744" r:id="rId20"/>
    <p:sldId id="703" r:id="rId21"/>
    <p:sldId id="771" r:id="rId22"/>
    <p:sldId id="745" r:id="rId23"/>
    <p:sldId id="772" r:id="rId24"/>
    <p:sldId id="786" r:id="rId25"/>
    <p:sldId id="787" r:id="rId26"/>
    <p:sldId id="788" r:id="rId27"/>
    <p:sldId id="789" r:id="rId28"/>
    <p:sldId id="790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798" r:id="rId37"/>
    <p:sldId id="799" r:id="rId38"/>
    <p:sldId id="800" r:id="rId39"/>
    <p:sldId id="801" r:id="rId40"/>
    <p:sldId id="802" r:id="rId41"/>
    <p:sldId id="803" r:id="rId42"/>
    <p:sldId id="804" r:id="rId43"/>
    <p:sldId id="805" r:id="rId44"/>
    <p:sldId id="806" r:id="rId45"/>
    <p:sldId id="807" r:id="rId46"/>
    <p:sldId id="808" r:id="rId47"/>
    <p:sldId id="809" r:id="rId48"/>
    <p:sldId id="810" r:id="rId49"/>
    <p:sldId id="811" r:id="rId50"/>
    <p:sldId id="812" r:id="rId51"/>
    <p:sldId id="813" r:id="rId52"/>
    <p:sldId id="814" r:id="rId53"/>
    <p:sldId id="815" r:id="rId54"/>
    <p:sldId id="816" r:id="rId55"/>
    <p:sldId id="817" r:id="rId56"/>
    <p:sldId id="818" r:id="rId57"/>
    <p:sldId id="819" r:id="rId58"/>
    <p:sldId id="820" r:id="rId59"/>
    <p:sldId id="821" r:id="rId60"/>
    <p:sldId id="822" r:id="rId61"/>
    <p:sldId id="823" r:id="rId62"/>
    <p:sldId id="824" r:id="rId63"/>
    <p:sldId id="825" r:id="rId64"/>
    <p:sldId id="826" r:id="rId65"/>
    <p:sldId id="827" r:id="rId66"/>
    <p:sldId id="828" r:id="rId67"/>
    <p:sldId id="829" r:id="rId68"/>
    <p:sldId id="830" r:id="rId69"/>
    <p:sldId id="831" r:id="rId70"/>
    <p:sldId id="832" r:id="rId71"/>
    <p:sldId id="833" r:id="rId72"/>
  </p:sldIdLst>
  <p:sldSz cx="9144000" cy="6858000" type="screen4x3"/>
  <p:notesSz cx="7315200" cy="9601200"/>
  <p:embeddedFontLst>
    <p:embeddedFont>
      <p:font typeface="Comic Sans MS"/>
      <p:regular r:id="rId75"/>
      <p:bold r:id="rId76"/>
    </p:embeddedFont>
    <p:embeddedFont>
      <p:font typeface="SimSun"/>
      <p:regular r:id="rId77"/>
    </p:embeddedFont>
    <p:embeddedFont>
      <p:font typeface="Euclid Symbol" charset="2"/>
      <p:regular r:id="rId78"/>
      <p:bold r:id="rId79"/>
      <p:italic r:id="rId80"/>
      <p:boldItalic r:id="rId81"/>
    </p:embeddedFont>
  </p:embeddedFontLst>
  <p:custDataLst>
    <p:tags r:id="rId8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scaleToFitPaper="1" frameSlides="1"/>
  <p:showPr showNarration="1" useTimings="0">
    <p:present/>
    <p:sldAll/>
    <p:penClr>
      <a:schemeClr val="tx1"/>
    </p:penClr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9115" autoAdjust="0"/>
    <p:restoredTop sz="92496" autoAdjust="0"/>
  </p:normalViewPr>
  <p:slideViewPr>
    <p:cSldViewPr snapToGrid="0" showGuides="1">
      <p:cViewPr varScale="1">
        <p:scale>
          <a:sx n="111" d="100"/>
          <a:sy n="111" d="100"/>
        </p:scale>
        <p:origin x="-1568" y="-112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123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font" Target="fonts/font1.fntdata"/><Relationship Id="rId76" Type="http://schemas.openxmlformats.org/officeDocument/2006/relationships/font" Target="fonts/font2.fntdata"/><Relationship Id="rId77" Type="http://schemas.openxmlformats.org/officeDocument/2006/relationships/font" Target="fonts/font3.fntdata"/><Relationship Id="rId78" Type="http://schemas.openxmlformats.org/officeDocument/2006/relationships/font" Target="fonts/font4.fntdata"/><Relationship Id="rId79" Type="http://schemas.openxmlformats.org/officeDocument/2006/relationships/font" Target="fonts/font5.fntdata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80" Type="http://schemas.openxmlformats.org/officeDocument/2006/relationships/font" Target="fonts/font6.fntdata"/><Relationship Id="rId81" Type="http://schemas.openxmlformats.org/officeDocument/2006/relationships/font" Target="fonts/font7.fntdata"/><Relationship Id="rId82" Type="http://schemas.openxmlformats.org/officeDocument/2006/relationships/printerSettings" Target="printerSettings/printerSettings1.bin"/><Relationship Id="rId83" Type="http://schemas.openxmlformats.org/officeDocument/2006/relationships/tags" Target="tags/tag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10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11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12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13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14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15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BF71D-BF1E-45E0-BE20-E9608381CFCB}" type="slidenum">
              <a:rPr lang="en-US"/>
              <a:pPr/>
              <a:t>16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17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18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19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2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21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3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998CC-CCF7-4B6B-8408-BCE54756AE5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4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5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D3FC6-26DF-490E-99C5-824B9279F39F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45E42-8CCA-418F-80C5-9BADBA136C6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7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8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9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67571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March</a:t>
            </a:r>
            <a:r>
              <a:rPr lang="en-US" sz="1200" baseline="0" dirty="0" smtClean="0">
                <a:latin typeface="Comic Sans MS" pitchFamily="66" charset="0"/>
              </a:rPr>
              <a:t> 18,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45401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18, 2011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w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4.wmf"/><Relationship Id="rId8" Type="http://schemas.openxmlformats.org/officeDocument/2006/relationships/image" Target="../media/image31.emf"/><Relationship Id="rId9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emf"/><Relationship Id="rId12" Type="http://schemas.openxmlformats.org/officeDocument/2006/relationships/image" Target="../media/image41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w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0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32.wmf"/><Relationship Id="rId8" Type="http://schemas.openxmlformats.org/officeDocument/2006/relationships/image" Target="../media/image45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w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3.emf"/><Relationship Id="rId12" Type="http://schemas.openxmlformats.org/officeDocument/2006/relationships/image" Target="../media/image54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w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0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2.emf"/><Relationship Id="rId12" Type="http://schemas.openxmlformats.org/officeDocument/2006/relationships/image" Target="../media/image63.emf"/><Relationship Id="rId13" Type="http://schemas.openxmlformats.org/officeDocument/2006/relationships/image" Target="../media/image32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w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6" Type="http://schemas.openxmlformats.org/officeDocument/2006/relationships/image" Target="../media/image57.emf"/><Relationship Id="rId7" Type="http://schemas.openxmlformats.org/officeDocument/2006/relationships/image" Target="../media/image58.emf"/><Relationship Id="rId8" Type="http://schemas.openxmlformats.org/officeDocument/2006/relationships/image" Target="../media/image59.emf"/><Relationship Id="rId9" Type="http://schemas.openxmlformats.org/officeDocument/2006/relationships/image" Target="../media/image60.emf"/><Relationship Id="rId10" Type="http://schemas.openxmlformats.org/officeDocument/2006/relationships/image" Target="../media/image6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68.wmf"/><Relationship Id="rId6" Type="http://schemas.openxmlformats.org/officeDocument/2006/relationships/image" Target="../media/image71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4" Type="http://schemas.openxmlformats.org/officeDocument/2006/relationships/image" Target="../media/image73.e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46080" y="1578247"/>
            <a:ext cx="7928039" cy="368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Isomorphism</a:t>
            </a:r>
          </a:p>
          <a:p>
            <a:pPr algn="ctr">
              <a:spcBef>
                <a:spcPct val="0"/>
              </a:spcBef>
              <a:buNone/>
            </a:pPr>
            <a:r>
              <a:rPr lang="en-US" sz="7200" dirty="0" smtClean="0"/>
              <a:t>Stable Marriage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240AD19-D171-4C36-BC34-165F4F829BC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705834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</a:t>
            </a:r>
            <a:r>
              <a:rPr lang="en-US" sz="3600" dirty="0" smtClean="0">
                <a:solidFill>
                  <a:srgbClr val="9F009F"/>
                </a:solidFill>
              </a:rPr>
              <a:t> layout, different vertices</a:t>
            </a:r>
            <a:endParaRPr lang="en-US" sz="3600" dirty="0">
              <a:solidFill>
                <a:srgbClr val="9F009F"/>
              </a:solidFill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68A93573-C3A1-4216-A253-FAD638233C5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5E3C3489-5335-4071-A373-779F9E8C608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</a:p>
          <a:p>
            <a:pPr algn="ctr">
              <a:buFontTx/>
              <a:buNone/>
            </a:pPr>
            <a:r>
              <a:rPr lang="en-US" sz="5400" dirty="0" err="1" smtClean="0">
                <a:solidFill>
                  <a:srgbClr val="FF00FF"/>
                </a:solidFill>
              </a:rPr>
              <a:t>bijection</a:t>
            </a:r>
            <a:endParaRPr lang="en-US" sz="5400" dirty="0" smtClean="0">
              <a:solidFill>
                <a:srgbClr val="FF00FF"/>
              </a:solidFill>
            </a:endParaRPr>
          </a:p>
          <a:p>
            <a:pPr>
              <a:buFontTx/>
              <a:buNone/>
            </a:pPr>
            <a:r>
              <a:rPr lang="en-US" sz="5400" dirty="0" smtClean="0"/>
              <a:t>between their vertices.</a:t>
            </a:r>
            <a:endParaRPr lang="en-US" sz="5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A7FE549-B246-4F98-AB9B-E10B9848818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046B1DE3-69C3-424B-B7F0-9CF8344ADFF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AC59D09-C0B9-4025-A086-F05489DDA97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78F7DF3-54D4-4BBF-AB0E-F045890E43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grpSp>
        <p:nvGrpSpPr>
          <p:cNvPr id="675843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5844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6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7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48" name="AutoShape 8"/>
            <p:cNvCxnSpPr>
              <a:cxnSpLocks noChangeShapeType="1"/>
              <a:stCxn id="675844" idx="6"/>
              <a:endCxn id="675845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49" name="AutoShape 9"/>
            <p:cNvCxnSpPr>
              <a:cxnSpLocks noChangeShapeType="1"/>
              <a:stCxn id="675847" idx="0"/>
              <a:endCxn id="675845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0" name="AutoShape 10"/>
            <p:cNvCxnSpPr>
              <a:cxnSpLocks noChangeShapeType="1"/>
              <a:stCxn id="675846" idx="6"/>
              <a:endCxn id="675847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1" name="AutoShape 11"/>
            <p:cNvCxnSpPr>
              <a:cxnSpLocks noChangeShapeType="1"/>
              <a:stCxn id="675844" idx="4"/>
              <a:endCxn id="675846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52" name="AutoShape 12"/>
            <p:cNvCxnSpPr>
              <a:cxnSpLocks noChangeShapeType="1"/>
              <a:stCxn id="675844" idx="5"/>
              <a:endCxn id="675847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5858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5859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0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1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5863" name="AutoShape 23"/>
            <p:cNvCxnSpPr>
              <a:cxnSpLocks noChangeShapeType="1"/>
              <a:stCxn id="675861" idx="6"/>
              <a:endCxn id="675862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4" name="AutoShape 24"/>
            <p:cNvCxnSpPr>
              <a:cxnSpLocks noChangeShapeType="1"/>
              <a:stCxn id="675859" idx="4"/>
              <a:endCxn id="675861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5" name="AutoShape 25"/>
            <p:cNvCxnSpPr>
              <a:cxnSpLocks noChangeShapeType="1"/>
              <a:stCxn id="675859" idx="5"/>
              <a:endCxn id="675862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6" name="AutoShape 26"/>
            <p:cNvCxnSpPr>
              <a:cxnSpLocks noChangeShapeType="1"/>
              <a:stCxn id="675861" idx="7"/>
              <a:endCxn id="675860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5867" name="AutoShape 27"/>
            <p:cNvCxnSpPr>
              <a:cxnSpLocks noChangeShapeType="1"/>
              <a:stCxn id="675860" idx="5"/>
              <a:endCxn id="675862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587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587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587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587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587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DB5B75C-AF40-408B-B111-07AA977330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A0329A7B-0CDF-4474-9D5E-25E9C11592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G</a:t>
            </a:r>
            <a:r>
              <a:rPr lang="en-US" sz="4000" baseline="-25000" dirty="0">
                <a:solidFill>
                  <a:srgbClr val="008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FF"/>
                </a:solidFill>
              </a:rPr>
              <a:t>isomorphic</a:t>
            </a:r>
            <a:r>
              <a:rPr lang="en-US" sz="4000" dirty="0">
                <a:solidFill>
                  <a:srgbClr val="0033CC"/>
                </a:solidFill>
              </a:rPr>
              <a:t> </a:t>
            </a:r>
            <a:r>
              <a:rPr lang="en-US" sz="4000" dirty="0"/>
              <a:t>to </a:t>
            </a:r>
            <a:r>
              <a:rPr lang="en-US" sz="4000" dirty="0">
                <a:solidFill>
                  <a:srgbClr val="0000FF"/>
                </a:solidFill>
              </a:rPr>
              <a:t>G</a:t>
            </a:r>
            <a:r>
              <a:rPr lang="en-US" sz="4000" baseline="-25000" dirty="0">
                <a:solidFill>
                  <a:srgbClr val="0000FF"/>
                </a:solidFill>
              </a:rPr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err="1"/>
              <a:t>iff</a:t>
            </a:r>
            <a:r>
              <a:rPr lang="en-US" sz="4800" dirty="0"/>
              <a:t> 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B88CF5CE-1058-4BB5-8192-EF344624784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>
                <a:solidFill>
                  <a:srgbClr val="9F009F"/>
                </a:solidFill>
              </a:rPr>
              <a:t>Same </a:t>
            </a:r>
            <a:r>
              <a:rPr lang="en-US" sz="3600" dirty="0" smtClean="0">
                <a:solidFill>
                  <a:srgbClr val="9F009F"/>
                </a:solidFill>
              </a:rPr>
              <a:t>graph, different layouts</a:t>
            </a:r>
            <a:endParaRPr lang="en-US" sz="3600" dirty="0">
              <a:solidFill>
                <a:srgbClr val="9F009F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DE3D2CC-F788-4557-8ECB-878F673AE85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15D60AE2-77FF-43D7-8AD9-B8A424F004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3AEDE1B4-22B9-44CE-94B1-9B4CDE94A4E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731963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>
                <a:solidFill>
                  <a:schemeClr val="tx2"/>
                </a:solidFill>
                <a:latin typeface="Comic Sans MS" pitchFamily="66" charset="0"/>
              </a:rPr>
              <a:t>Stable Matching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486025" y="5202238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sz="3200" dirty="0">
                <a:latin typeface="Comic Sans MS" pitchFamily="66" charset="0"/>
              </a:rPr>
              <a:t>	 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sz="3200" dirty="0">
                <a:latin typeface="Comic Sans MS" pitchFamily="66" charset="0"/>
              </a:rPr>
              <a:t>	E</a:t>
            </a:r>
          </a:p>
        </p:txBody>
      </p:sp>
      <p:pic>
        <p:nvPicPr>
          <p:cNvPr id="11278" name="Picture 14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43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15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019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3C04413-F31C-46EF-A14A-12FA29716134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651000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19666E-7CA3-4CCC-9041-CB2FD4A6C414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90749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3076046"/>
            <a:ext cx="2667000" cy="2336800"/>
            <a:chOff x="939800" y="3065463"/>
            <a:chExt cx="2667000" cy="2336800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3034536" y="50212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678936" y="3421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120136" y="44624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120136" y="3929063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 spd="med" advClick="0" advTm="1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 advClick="0"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</p:cNvCxnSpPr>
          <p:nvPr/>
        </p:nvCxnSpPr>
        <p:spPr bwMode="auto">
          <a:xfrm flipV="1">
            <a:off x="5966910" y="3886499"/>
            <a:ext cx="413235" cy="188751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</p:cNvCxnSpPr>
          <p:nvPr/>
        </p:nvCxnSpPr>
        <p:spPr bwMode="auto">
          <a:xfrm rot="16200000" flipH="1">
            <a:off x="3676637" y="2811700"/>
            <a:ext cx="959408" cy="100168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</p:cNvCxnSpPr>
          <p:nvPr/>
        </p:nvCxnSpPr>
        <p:spPr bwMode="auto">
          <a:xfrm rot="16200000" flipH="1">
            <a:off x="5471536" y="2977891"/>
            <a:ext cx="94254" cy="1722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6342045" y="3246737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5375189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a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8184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E68BFD7-2293-4335-8F0C-8906D63F2AF3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E19A0D1-44CC-4471-B4D3-7B7F4C904EC8}" type="slidenum">
              <a:rPr lang="en-US" smtClean="0"/>
              <a:pPr/>
              <a:t>31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32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B8E347E-677A-4E30-A3F0-9D3A7DB1A69B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CA113C7-4A69-4D0A-8924-84FEF30BA8F2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41154B0-5C1C-432B-A485-A8409E795085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795338" y="1712077"/>
            <a:ext cx="7551737" cy="38595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7200" dirty="0">
                <a:latin typeface="Comic Sans MS" pitchFamily="66" charset="0"/>
              </a:rPr>
              <a:t>Let’s Try it!</a:t>
            </a:r>
          </a:p>
          <a:p>
            <a:pPr>
              <a:buNone/>
            </a:pPr>
            <a:r>
              <a:rPr lang="en-US" sz="7200" dirty="0" smtClean="0">
                <a:solidFill>
                  <a:srgbClr val="006600"/>
                </a:solidFill>
                <a:latin typeface="Comic Sans MS" pitchFamily="66" charset="0"/>
              </a:rPr>
              <a:t>Volunteers?:</a:t>
            </a:r>
            <a:endParaRPr lang="en-US" sz="72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7200" dirty="0">
                <a:solidFill>
                  <a:srgbClr val="0000CC"/>
                </a:solidFill>
                <a:latin typeface="Comic Sans MS" pitchFamily="66" charset="0"/>
              </a:rPr>
              <a:t>5 Boys &amp; 5 Girls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AB2DF37-9E5C-4600-A222-6CD512CB883B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BF01FB-F263-430F-8EA4-534DA2179AEB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5400000" flipH="1" flipV="1">
            <a:off x="4098553" y="2366112"/>
            <a:ext cx="23672" cy="9097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0"/>
            <a:endCxn id="562181" idx="4"/>
          </p:cNvCxnSpPr>
          <p:nvPr/>
        </p:nvCxnSpPr>
        <p:spPr bwMode="auto">
          <a:xfrm rot="5400000" flipH="1" flipV="1">
            <a:off x="4233990" y="3346657"/>
            <a:ext cx="868780" cy="2239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4362078" y="2150353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D4785E0-7537-4287-B2C9-291C761FDE08}" type="slidenum">
              <a:rPr lang="en-US" smtClean="0"/>
              <a:pPr/>
              <a:t>40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smtClean="0"/>
              <a:t>Stable Marriage II.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903EEE6-9396-413A-81EB-3D943BD7359C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42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FF8712C4-DC69-4BDF-A3AC-8A5CC2E744F0}" type="slidenum">
              <a:rPr lang="en-US" smtClean="0"/>
              <a:pPr/>
              <a:t>43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7F.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44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D3E4F8F-AF81-4EA5-A2B2-7885C090B741}" type="slidenum">
              <a:rPr lang="en-US" smtClean="0"/>
              <a:pPr/>
              <a:t>45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A7B380C-F93D-44F2-B7B5-D6607D442191}" type="slidenum">
              <a:rPr lang="en-US" smtClean="0"/>
              <a:pPr/>
              <a:t>46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56752" cy="1416891"/>
            <a:chOff x="4968607" y="2291508"/>
            <a:chExt cx="3756752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545762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if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but favorite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552825"/>
            <a:ext cx="1758950" cy="2379472"/>
            <a:chOff x="1905840" y="3552825"/>
            <a:chExt cx="1758950" cy="237947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1945610" y="3552825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1956722" y="4391025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1972597" y="4367602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58F57A3-D5E9-4C0D-8B53-D5CCF6F8BBAC}" type="slidenum">
              <a:rPr lang="en-US" smtClean="0"/>
              <a:pPr/>
              <a:t>47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16A7BE4-5A84-4D5D-AF98-C18DC8FD704E}" type="slidenum">
              <a:rPr lang="en-US" smtClean="0"/>
              <a:pPr/>
              <a:t>48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17191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</a:t>
            </a:r>
            <a:r>
              <a:rPr lang="en-US" sz="4800" dirty="0" smtClean="0">
                <a:latin typeface="Comic Sans MS"/>
                <a:cs typeface="Comic Sans MS"/>
              </a:rPr>
              <a:t>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</a:t>
            </a:r>
            <a:r>
              <a:rPr lang="en-US" sz="4800" dirty="0" smtClean="0">
                <a:latin typeface="Comic Sans MS"/>
                <a:cs typeface="Comic Sans MS"/>
              </a:rPr>
              <a:t>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AC784AFF-BB15-4810-8501-384A0A77827F}" type="slidenum">
              <a:rPr lang="en-US" smtClean="0"/>
              <a:pPr/>
              <a:t>49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2"/>
          </p:cNvCxnSpPr>
          <p:nvPr/>
        </p:nvCxnSpPr>
        <p:spPr bwMode="auto">
          <a:xfrm rot="16200000" flipH="1">
            <a:off x="4460339" y="2027997"/>
            <a:ext cx="1069285" cy="2678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16200000" flipH="1">
            <a:off x="3619487" y="2868850"/>
            <a:ext cx="992886" cy="9208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2787278" y="231545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646" y="1207055"/>
            <a:ext cx="8875446" cy="54476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boy’s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  <a:sym typeface="Euclid Math Two" pitchFamily="18" charset="2"/>
              </a:rPr>
              <a:t>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-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sz="6600" dirty="0">
                <a:latin typeface="Comic Sans MS" pitchFamily="66" charset="0"/>
              </a:rPr>
              <a:t>So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Euclid Symbol" charset="2"/>
                <a:cs typeface="Euclid Symbol" charset="2"/>
                <a:sym typeface="Symbol" pitchFamily="18" charset="2"/>
              </a:rPr>
              <a:t>∃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D09AADC-C2B0-4E22-8643-E1056EDA4218}" type="slidenum">
              <a:rPr lang="en-US" smtClean="0"/>
              <a:pPr/>
              <a:t>50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Ritual: variables</a:t>
            </a: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678296" y="1509313"/>
            <a:ext cx="7863608" cy="43765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Carole’s preferred suitor:</a:t>
            </a: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Carole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  ::= max{</a:t>
            </a:r>
            <a:r>
              <a:rPr lang="en-US" sz="4800" i="1" dirty="0" smtClean="0">
                <a:solidFill>
                  <a:srgbClr val="0000CC"/>
                </a:solidFill>
                <a:latin typeface="Comic Sans MS" pitchFamily="66" charset="0"/>
              </a:rPr>
              <a:t>suitors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Carole)}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using </a:t>
            </a:r>
            <a:r>
              <a:rPr lang="en-US" sz="4800" dirty="0">
                <a:latin typeface="Comic Sans MS" pitchFamily="66" charset="0"/>
              </a:rPr>
              <a:t>Carole’s preference 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order</a:t>
            </a:r>
            <a:r>
              <a:rPr lang="en-US" sz="4800" dirty="0">
                <a:latin typeface="Comic Sans MS" pitchFamily="66" charset="0"/>
              </a:rPr>
              <a:t>.</a:t>
            </a:r>
          </a:p>
        </p:txBody>
      </p:sp>
      <p:sp>
        <p:nvSpPr>
          <p:cNvPr id="3891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2989B7-09BA-469C-B499-9AB2905EC2FF}" type="slidenum">
              <a:rPr lang="en-US" smtClean="0"/>
              <a:pPr/>
              <a:t>51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1487090"/>
            <a:ext cx="8874244" cy="43765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    (</a:t>
            </a:r>
            <a:r>
              <a:rPr lang="en-US" sz="4800" i="1" dirty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800" i="1" dirty="0">
                <a:latin typeface="Comic Sans MS" pitchFamily="66" charset="0"/>
              </a:rPr>
              <a:t>: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>
                <a:latin typeface="Comic Sans MS" pitchFamily="66" charset="0"/>
              </a:rPr>
              <a:t>Girls</a:t>
            </a:r>
            <a:r>
              <a:rPr lang="en-US" sz="4800" dirty="0" err="1"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4800" dirty="0" err="1">
                <a:latin typeface="Comic Sans MS" pitchFamily="66" charset="0"/>
              </a:rPr>
              <a:t>Boys</a:t>
            </a:r>
            <a:endParaRPr lang="en-US" sz="4800" dirty="0"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         is an injection)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0727D7A-B689-4A7B-AD23-AF912CFD69C5}" type="slidenum">
              <a:rPr lang="en-US" smtClean="0"/>
              <a:pPr/>
              <a:t>52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491606F5-E697-48BD-AA86-CE9A70A39F20}" type="slidenum">
              <a:rPr lang="en-US" smtClean="0"/>
              <a:pPr/>
              <a:t>53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626182" y="4076241"/>
            <a:ext cx="7967835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favorite </a:t>
            </a: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dirty="0">
                <a:latin typeface="Comic Sans MS" pitchFamily="66" charset="0"/>
              </a:rPr>
              <a:t>G)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pPr>
              <a:buNone/>
            </a:pP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increasing </a:t>
            </a:r>
            <a:r>
              <a:rPr lang="en-US" sz="5400" dirty="0">
                <a:latin typeface="Comic Sans MS" pitchFamily="66" charset="0"/>
              </a:rPr>
              <a:t>for each G)</a:t>
            </a:r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26B5967F-3F6D-45B2-BDAB-1A2DCC315EED}" type="slidenum">
              <a:rPr lang="en-US" smtClean="0"/>
              <a:pPr/>
              <a:t>54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773112" y="411789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B3711D7-2607-4210-AFC7-E476BC64029E}" type="slidenum">
              <a:rPr lang="en-US" smtClean="0"/>
              <a:pPr/>
              <a:t>55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boy’s 1st love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r>
              <a:rPr lang="en-US" sz="4800" dirty="0" smtClean="0">
                <a:latin typeface="Comic Sans MS" pitchFamily="66" charset="0"/>
              </a:rPr>
              <a:t>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B3711D7-2607-4210-AFC7-E476BC64029E}" type="slidenum">
              <a:rPr lang="en-US" smtClean="0"/>
              <a:pPr/>
              <a:t>56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29525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A boy’s 1st love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r>
              <a:rPr lang="en-US" sz="4800" dirty="0" smtClean="0">
                <a:latin typeface="Comic Sans MS" pitchFamily="66" charset="0"/>
              </a:rPr>
              <a:t>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6182" y="4087258"/>
            <a:ext cx="8385616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i="1" dirty="0" smtClean="0">
                <a:solidFill>
                  <a:srgbClr val="0000CC"/>
                </a:solidFill>
                <a:latin typeface="Comic Sans MS" pitchFamily="66" charset="0"/>
              </a:rPr>
              <a:t>serenading </a:t>
            </a:r>
            <a:r>
              <a:rPr lang="en-US" sz="5400" dirty="0" smtClean="0">
                <a:latin typeface="Comic Sans MS" pitchFamily="66" charset="0"/>
              </a:rPr>
              <a:t>(B)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weakly</a:t>
            </a:r>
          </a:p>
          <a:p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decreasing </a:t>
            </a:r>
            <a:r>
              <a:rPr lang="en-US" sz="5400" dirty="0">
                <a:latin typeface="Comic Sans MS" pitchFamily="66" charset="0"/>
              </a:rPr>
              <a:t>for each </a:t>
            </a:r>
            <a:r>
              <a:rPr lang="en-US" sz="5400" dirty="0" smtClean="0">
                <a:latin typeface="Comic Sans MS" pitchFamily="66" charset="0"/>
              </a:rPr>
              <a:t>B)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boys get worse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749547"/>
            <a:ext cx="8377237" cy="34045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r>
              <a:rPr lang="en-US" sz="4000" dirty="0">
                <a:latin typeface="Comic Sans MS" pitchFamily="66" charset="0"/>
              </a:rPr>
              <a:t>Proof: 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suitor, and</a:t>
            </a:r>
          </a:p>
          <a:p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rgbClr val="0000CC"/>
                </a:solidFill>
                <a:latin typeface="Comic Sans MS" pitchFamily="66" charset="0"/>
              </a:rPr>
              <a:t>favorite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dirty="0">
                <a:latin typeface="Comic Sans MS" pitchFamily="66" charset="0"/>
              </a:rPr>
              <a:t>G) is weakly increasing.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6A26FEC-5BC0-4439-ADB6-C85CAB790131}" type="slidenum">
              <a:rPr lang="en-US" smtClean="0"/>
              <a:pPr/>
              <a:t>57</a:t>
            </a:fld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121443" y="1241674"/>
            <a:ext cx="8977313" cy="31947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suitors</a:t>
            </a:r>
          </a:p>
          <a:p>
            <a:pPr>
              <a:lnSpc>
                <a:spcPct val="110000"/>
              </a:lnSpc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day)</a:t>
            </a:r>
          </a:p>
          <a:p>
            <a:pPr>
              <a:buFontTx/>
              <a:buChar char="•"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list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A975C45-CE44-40F2-B02D-A9036E7F2B87}" type="slidenum">
              <a:rPr lang="en-US" smtClean="0"/>
              <a:pPr/>
              <a:t>58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by </a:t>
            </a:r>
            <a:r>
              <a:rPr lang="en-US" dirty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r>
              <a:rPr lang="en-US" dirty="0">
                <a:latin typeface="Comic Sans MS" pitchFamily="66" charset="0"/>
              </a:rPr>
              <a:t>If B is not married, his list is empty.</a:t>
            </a:r>
          </a:p>
          <a:p>
            <a:r>
              <a:rPr lang="en-US" dirty="0">
                <a:latin typeface="Comic Sans MS" pitchFamily="66" charset="0"/>
              </a:rPr>
              <a:t>By </a:t>
            </a: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dirty="0">
                <a:latin typeface="Comic Sans MS" pitchFamily="66" charset="0"/>
              </a:rPr>
              <a:t>, all girls have favorites</a:t>
            </a:r>
          </a:p>
          <a:p>
            <a:r>
              <a:rPr lang="en-US" dirty="0">
                <a:latin typeface="Comic Sans MS" pitchFamily="66" charset="0"/>
              </a:rPr>
              <a:t>better than B -- so they do have a favorite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5B7F1F7-2008-4F73-B249-C81B8CADF558}" type="slidenum">
              <a:rPr lang="en-US" smtClean="0"/>
              <a:pPr/>
              <a:t>59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1343" y="4076241"/>
            <a:ext cx="8561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                That is, all 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dirty="0" smtClean="0">
                <a:latin typeface="Comic Sans MS" pitchFamily="66" charset="0"/>
              </a:rPr>
              <a:t> are married,</a:t>
            </a:r>
          </a:p>
          <a:p>
            <a:r>
              <a:rPr lang="en-US" dirty="0" smtClean="0">
                <a:latin typeface="Comic Sans MS" pitchFamily="66" charset="0"/>
              </a:rPr>
              <a:t>so all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dirty="0" smtClean="0">
                <a:latin typeface="Comic Sans MS" pitchFamily="66" charset="0"/>
              </a:rPr>
              <a:t> are married.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</p:cNvCxnSpPr>
          <p:nvPr/>
        </p:nvCxnSpPr>
        <p:spPr bwMode="auto">
          <a:xfrm flipH="1">
            <a:off x="3559149" y="5774017"/>
            <a:ext cx="2407761" cy="1217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 rot="5400000" flipH="1" flipV="1">
            <a:off x="5240666" y="3659627"/>
            <a:ext cx="2726335" cy="13408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5"/>
            <a:endCxn id="562181" idx="3"/>
          </p:cNvCxnSpPr>
          <p:nvPr/>
        </p:nvCxnSpPr>
        <p:spPr bwMode="auto">
          <a:xfrm rot="5400000" flipH="1" flipV="1">
            <a:off x="5769653" y="4246230"/>
            <a:ext cx="861573" cy="33500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5400000" flipH="1">
            <a:off x="4795253" y="3606830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4"/>
          </p:cNvCxnSpPr>
          <p:nvPr/>
        </p:nvCxnSpPr>
        <p:spPr bwMode="auto">
          <a:xfrm>
            <a:off x="4771482" y="3906545"/>
            <a:ext cx="1677281" cy="10987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16200000" flipH="1" flipV="1">
            <a:off x="3056399" y="4294995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flipV="1">
            <a:off x="4771482" y="2886038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2" name="Group 55"/>
          <p:cNvGrpSpPr/>
          <p:nvPr/>
        </p:nvGrpSpPr>
        <p:grpSpPr>
          <a:xfrm>
            <a:off x="5164718" y="4327133"/>
            <a:ext cx="901700" cy="550862"/>
            <a:chOff x="474308" y="2315453"/>
            <a:chExt cx="901700" cy="5508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47408" y="263771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74308" y="2315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7202657" y="2246276"/>
            <a:ext cx="581025" cy="754062"/>
            <a:chOff x="3268308" y="3902953"/>
            <a:chExt cx="581025" cy="754062"/>
          </a:xfrm>
        </p:grpSpPr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306408" y="44284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68308" y="390295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67</a:t>
              </a:r>
            </a:p>
          </p:txBody>
        </p:sp>
      </p:grpSp>
      <p:grpSp>
        <p:nvGrpSpPr>
          <p:cNvPr id="4" name="Group 52"/>
          <p:cNvGrpSpPr/>
          <p:nvPr/>
        </p:nvGrpSpPr>
        <p:grpSpPr>
          <a:xfrm>
            <a:off x="4441282" y="3792245"/>
            <a:ext cx="581025" cy="654050"/>
            <a:chOff x="2074508" y="5298365"/>
            <a:chExt cx="581025" cy="654050"/>
          </a:xfrm>
        </p:grpSpPr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76108" y="52983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74508" y="5433303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</p:grpSp>
      <p:grpSp>
        <p:nvGrpSpPr>
          <p:cNvPr id="5" name="Group 57"/>
          <p:cNvGrpSpPr/>
          <p:nvPr/>
        </p:nvGrpSpPr>
        <p:grpSpPr>
          <a:xfrm>
            <a:off x="3462171" y="5225995"/>
            <a:ext cx="779463" cy="703262"/>
            <a:chOff x="3128608" y="2213853"/>
            <a:chExt cx="779463" cy="703262"/>
          </a:xfrm>
        </p:grpSpPr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92108" y="26885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28608" y="22138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5217610" y="5235855"/>
            <a:ext cx="779463" cy="652462"/>
            <a:chOff x="398108" y="3966453"/>
            <a:chExt cx="779463" cy="652462"/>
          </a:xfrm>
        </p:grpSpPr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18808" y="4390315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98108" y="39664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</p:grpSp>
      <p:grpSp>
        <p:nvGrpSpPr>
          <p:cNvPr id="7" name="Group 56"/>
          <p:cNvGrpSpPr/>
          <p:nvPr/>
        </p:nvGrpSpPr>
        <p:grpSpPr>
          <a:xfrm>
            <a:off x="6131263" y="3243310"/>
            <a:ext cx="779463" cy="773112"/>
            <a:chOff x="2049108" y="2150353"/>
            <a:chExt cx="779463" cy="773112"/>
          </a:xfrm>
        </p:grpSpPr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52308" y="2694865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49108" y="2150353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</p:grp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flipH="1" flipV="1">
            <a:off x="4657182" y="3792245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692323"/>
            <a:ext cx="8911988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r>
              <a:rPr lang="en-US" sz="4400" dirty="0" smtClean="0">
                <a:latin typeface="Comic Sans MS" pitchFamily="66" charset="0"/>
              </a:rPr>
              <a:t>case </a:t>
            </a:r>
            <a:r>
              <a:rPr lang="en-US" sz="4400" dirty="0">
                <a:latin typeface="Comic Sans MS" pitchFamily="66" charset="0"/>
              </a:rPr>
              <a:t>1: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60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692323"/>
            <a:ext cx="8911988" cy="3477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r>
              <a:rPr lang="en-US" sz="4400" dirty="0" smtClean="0">
                <a:latin typeface="Comic Sans MS" pitchFamily="66" charset="0"/>
              </a:rPr>
              <a:t>case 2: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C0918BD1-2960-4B7F-BAB0-7A783B309F79}" type="slidenum">
              <a:rPr lang="en-US" smtClean="0"/>
              <a:pPr/>
              <a:t>61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0947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Girls’ suitors get better, and boy’s 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771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62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Boys at once.</a:t>
            </a:r>
          </a:p>
          <a:p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Girls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63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197363" y="1619483"/>
            <a:ext cx="8704263" cy="3668616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Prove boy optimal by</a:t>
            </a:r>
            <a:r>
              <a:rPr lang="en-US" sz="3600" dirty="0" smtClean="0">
                <a:solidFill>
                  <a:srgbClr val="0000CC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contradiction</a:t>
            </a:r>
            <a:r>
              <a:rPr lang="en-US" sz="3600" dirty="0" smtClean="0"/>
              <a:t>:</a:t>
            </a:r>
          </a:p>
          <a:p>
            <a:pPr>
              <a:buFontTx/>
              <a:buNone/>
            </a:pPr>
            <a:r>
              <a:rPr lang="en-US" sz="36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3600" dirty="0" smtClean="0"/>
              <a:t>optimal girl.  So he must have crossed </a:t>
            </a:r>
          </a:p>
          <a:p>
            <a:pPr>
              <a:buFontTx/>
              <a:buNone/>
            </a:pPr>
            <a:r>
              <a:rPr lang="en-US" sz="3600" dirty="0" smtClean="0"/>
              <a:t>off his optimal on some earlier  “bad” </a:t>
            </a:r>
          </a:p>
          <a:p>
            <a:pPr>
              <a:buFontTx/>
              <a:buNone/>
            </a:pPr>
            <a:r>
              <a:rPr lang="en-US" sz="3600" dirty="0" smtClean="0"/>
              <a:t>day.  Consider the 1st bad day.</a:t>
            </a:r>
            <a:endParaRPr lang="en-US" sz="32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64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65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228" y="2181336"/>
            <a:ext cx="8385629" cy="350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   This must happen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because some boy,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whom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likes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better than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,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32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32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602481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dirty="0" smtClean="0"/>
              <a:t>On 1st bad day some boy, </a:t>
            </a:r>
            <a:r>
              <a:rPr lang="en-US" sz="3200" dirty="0" smtClean="0">
                <a:solidFill>
                  <a:srgbClr val="0000CC"/>
                </a:solidFill>
              </a:rPr>
              <a:t>Keith</a:t>
            </a:r>
            <a:r>
              <a:rPr lang="en-US" sz="3200" dirty="0" smtClean="0"/>
              <a:t>, crosses off </a:t>
            </a:r>
          </a:p>
          <a:p>
            <a:pPr>
              <a:buFontTx/>
              <a:buNone/>
            </a:pPr>
            <a:r>
              <a:rPr lang="en-US" sz="3200" dirty="0" smtClean="0"/>
              <a:t>his optimal girl, </a:t>
            </a:r>
            <a:r>
              <a:rPr lang="en-US" sz="3200" dirty="0" smtClean="0">
                <a:solidFill>
                  <a:srgbClr val="0000CC"/>
                </a:solidFill>
              </a:rPr>
              <a:t>Nicole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64" y="1812542"/>
            <a:ext cx="8945696" cy="33326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On </a:t>
            </a:r>
            <a:r>
              <a:rPr lang="en-US" dirty="0" smtClean="0">
                <a:solidFill>
                  <a:srgbClr val="0000CC"/>
                </a:solidFill>
              </a:rPr>
              <a:t>1st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bad day,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  <a:r>
              <a:rPr lang="en-US" dirty="0" smtClean="0"/>
              <a:t> has not </a:t>
            </a:r>
          </a:p>
          <a:p>
            <a:pPr>
              <a:buFontTx/>
              <a:buNone/>
            </a:pPr>
            <a:r>
              <a:rPr lang="en-US" dirty="0" smtClean="0"/>
              <a:t>crossed off his optimal girl and</a:t>
            </a:r>
          </a:p>
          <a:p>
            <a:pPr>
              <a:buFontTx/>
              <a:buNone/>
            </a:pPr>
            <a:r>
              <a:rPr lang="en-US" dirty="0" smtClean="0"/>
              <a:t>is serenading </a:t>
            </a: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CC"/>
                </a:solidFill>
              </a:rPr>
              <a:t>Nicole</a:t>
            </a:r>
            <a:r>
              <a:rPr lang="en-US" dirty="0" smtClean="0"/>
              <a:t> is optimal or better for </a:t>
            </a:r>
            <a:r>
              <a:rPr lang="en-US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66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67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881351"/>
            <a:ext cx="889793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So assuming there is a bad day,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is optimal or better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2544" y="3369380"/>
            <a:ext cx="76065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Now there must be some </a:t>
            </a:r>
            <a:r>
              <a:rPr lang="en-US" sz="4000" i="1" dirty="0" smtClean="0">
                <a:solidFill>
                  <a:srgbClr val="7030A0"/>
                </a:solidFill>
                <a:latin typeface="Comic Sans MS" pitchFamily="66" charset="0"/>
              </a:rPr>
              <a:t>other</a:t>
            </a:r>
            <a:endParaRPr lang="en-US" sz="4000" i="1" dirty="0">
              <a:solidFill>
                <a:srgbClr val="7030A0"/>
              </a:solidFill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stable marriages </a:t>
            </a:r>
            <a:r>
              <a:rPr lang="en-US" sz="4000" dirty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8934" y="5197582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68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861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623181" y="3855752"/>
            <a:ext cx="7502375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69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65235" y="2743202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32" name="Group 31"/>
          <p:cNvGrpSpPr/>
          <p:nvPr/>
        </p:nvGrpSpPr>
        <p:grpSpPr>
          <a:xfrm rot="2033167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2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3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4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5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6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7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dirty="0" smtClean="0">
                <a:sym typeface="Euclid Symbol"/>
              </a:rPr>
              <a:t>4</a:t>
            </a:r>
            <a:endParaRPr lang="en-US" sz="12700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70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2" name="Group 31"/>
          <p:cNvGrpSpPr/>
          <p:nvPr/>
        </p:nvGrpSpPr>
        <p:grpSpPr>
          <a:xfrm rot="4184654">
            <a:off x="3462171" y="2246276"/>
            <a:ext cx="4321511" cy="3682981"/>
            <a:chOff x="3462171" y="2246276"/>
            <a:chExt cx="4321511" cy="3682981"/>
          </a:xfrm>
        </p:grpSpPr>
        <p:cxnSp>
          <p:nvCxnSpPr>
            <p:cNvPr id="562186" name="AutoShape 10"/>
            <p:cNvCxnSpPr>
              <a:cxnSpLocks noChangeShapeType="1"/>
            </p:cNvCxnSpPr>
            <p:nvPr/>
          </p:nvCxnSpPr>
          <p:spPr bwMode="auto">
            <a:xfrm flipH="1">
              <a:off x="3559149" y="5774017"/>
              <a:ext cx="2407761" cy="121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7"/>
              <a:endCxn id="562183" idx="3"/>
            </p:cNvCxnSpPr>
            <p:nvPr/>
          </p:nvCxnSpPr>
          <p:spPr bwMode="auto">
            <a:xfrm rot="5400000" flipH="1" flipV="1">
              <a:off x="5240666" y="3659627"/>
              <a:ext cx="2726335" cy="13408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3"/>
            </p:cNvCxnSpPr>
            <p:nvPr/>
          </p:nvCxnSpPr>
          <p:spPr bwMode="auto">
            <a:xfrm rot="5400000" flipH="1" flipV="1">
              <a:off x="5769653" y="4246230"/>
              <a:ext cx="861573" cy="33500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5"/>
              <a:endCxn id="562185" idx="1"/>
            </p:cNvCxnSpPr>
            <p:nvPr/>
          </p:nvCxnSpPr>
          <p:spPr bwMode="auto">
            <a:xfrm rot="5400000" flipH="1">
              <a:off x="4795253" y="3606830"/>
              <a:ext cx="1018794" cy="14565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6"/>
              <a:endCxn id="562181" idx="4"/>
            </p:cNvCxnSpPr>
            <p:nvPr/>
          </p:nvCxnSpPr>
          <p:spPr bwMode="auto">
            <a:xfrm>
              <a:off x="4771482" y="3906545"/>
              <a:ext cx="1677281" cy="10987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</p:cNvCxnSpPr>
            <p:nvPr/>
          </p:nvCxnSpPr>
          <p:spPr bwMode="auto">
            <a:xfrm rot="16200000" flipH="1" flipV="1">
              <a:off x="3056399" y="4294995"/>
              <a:ext cx="2103534" cy="1098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6"/>
              <a:endCxn id="562183" idx="2"/>
            </p:cNvCxnSpPr>
            <p:nvPr/>
          </p:nvCxnSpPr>
          <p:spPr bwMode="auto">
            <a:xfrm flipV="1">
              <a:off x="4771482" y="2886038"/>
              <a:ext cx="2469275" cy="1020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3" name="Group 55"/>
            <p:cNvGrpSpPr/>
            <p:nvPr/>
          </p:nvGrpSpPr>
          <p:grpSpPr>
            <a:xfrm>
              <a:off x="5164718" y="4327133"/>
              <a:ext cx="901700" cy="550862"/>
              <a:chOff x="474308" y="2315453"/>
              <a:chExt cx="901700" cy="550862"/>
            </a:xfrm>
          </p:grpSpPr>
          <p:sp>
            <p:nvSpPr>
              <p:cNvPr id="562180" name="Oval 4"/>
              <p:cNvSpPr>
                <a:spLocks noChangeArrowheads="1"/>
              </p:cNvSpPr>
              <p:nvPr/>
            </p:nvSpPr>
            <p:spPr bwMode="auto">
              <a:xfrm>
                <a:off x="1147408" y="263771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3" name="Text Box 17"/>
              <p:cNvSpPr txBox="1">
                <a:spLocks noChangeArrowheads="1"/>
              </p:cNvSpPr>
              <p:nvPr/>
            </p:nvSpPr>
            <p:spPr bwMode="auto">
              <a:xfrm>
                <a:off x="474308" y="2315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257</a:t>
                </a:r>
              </a:p>
            </p:txBody>
          </p:sp>
        </p:grpSp>
        <p:grpSp>
          <p:nvGrpSpPr>
            <p:cNvPr id="4" name="Group 53"/>
            <p:cNvGrpSpPr/>
            <p:nvPr/>
          </p:nvGrpSpPr>
          <p:grpSpPr>
            <a:xfrm>
              <a:off x="7202657" y="2246276"/>
              <a:ext cx="581025" cy="754062"/>
              <a:chOff x="3268308" y="3902953"/>
              <a:chExt cx="581025" cy="754062"/>
            </a:xfrm>
          </p:grpSpPr>
          <p:sp>
            <p:nvSpPr>
              <p:cNvPr id="562183" name="Oval 7"/>
              <p:cNvSpPr>
                <a:spLocks noChangeArrowheads="1"/>
              </p:cNvSpPr>
              <p:nvPr/>
            </p:nvSpPr>
            <p:spPr bwMode="auto">
              <a:xfrm>
                <a:off x="3306408" y="44284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4" name="Text Box 18"/>
              <p:cNvSpPr txBox="1">
                <a:spLocks noChangeArrowheads="1"/>
              </p:cNvSpPr>
              <p:nvPr/>
            </p:nvSpPr>
            <p:spPr bwMode="auto">
              <a:xfrm>
                <a:off x="3268308" y="390295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67</a:t>
                </a:r>
              </a:p>
            </p:txBody>
          </p:sp>
        </p:grpSp>
        <p:grpSp>
          <p:nvGrpSpPr>
            <p:cNvPr id="5" name="Group 52"/>
            <p:cNvGrpSpPr/>
            <p:nvPr/>
          </p:nvGrpSpPr>
          <p:grpSpPr>
            <a:xfrm>
              <a:off x="4441282" y="3792245"/>
              <a:ext cx="581025" cy="654050"/>
              <a:chOff x="2074508" y="5298365"/>
              <a:chExt cx="581025" cy="654050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176108" y="52983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5" name="Text Box 19"/>
              <p:cNvSpPr txBox="1">
                <a:spLocks noChangeArrowheads="1"/>
              </p:cNvSpPr>
              <p:nvPr/>
            </p:nvSpPr>
            <p:spPr bwMode="auto">
              <a:xfrm>
                <a:off x="2074508" y="5433303"/>
                <a:ext cx="581025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 dirty="0">
                    <a:latin typeface="Arial" pitchFamily="34" charset="0"/>
                  </a:rPr>
                  <a:t>99</a:t>
                </a:r>
              </a:p>
            </p:txBody>
          </p:sp>
        </p:grpSp>
        <p:grpSp>
          <p:nvGrpSpPr>
            <p:cNvPr id="6" name="Group 57"/>
            <p:cNvGrpSpPr/>
            <p:nvPr/>
          </p:nvGrpSpPr>
          <p:grpSpPr>
            <a:xfrm>
              <a:off x="3462171" y="5225995"/>
              <a:ext cx="779463" cy="703262"/>
              <a:chOff x="3128608" y="2213853"/>
              <a:chExt cx="779463" cy="703262"/>
            </a:xfrm>
          </p:grpSpPr>
          <p:sp>
            <p:nvSpPr>
              <p:cNvPr id="562184" name="Oval 8"/>
              <p:cNvSpPr>
                <a:spLocks noChangeArrowheads="1"/>
              </p:cNvSpPr>
              <p:nvPr/>
            </p:nvSpPr>
            <p:spPr bwMode="auto">
              <a:xfrm>
                <a:off x="3192108" y="26885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6" name="Text Box 20"/>
              <p:cNvSpPr txBox="1">
                <a:spLocks noChangeArrowheads="1"/>
              </p:cNvSpPr>
              <p:nvPr/>
            </p:nvSpPr>
            <p:spPr bwMode="auto">
              <a:xfrm>
                <a:off x="3128608" y="22138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145</a:t>
                </a:r>
              </a:p>
            </p:txBody>
          </p:sp>
        </p:grpSp>
        <p:grpSp>
          <p:nvGrpSpPr>
            <p:cNvPr id="7" name="Group 54"/>
            <p:cNvGrpSpPr/>
            <p:nvPr/>
          </p:nvGrpSpPr>
          <p:grpSpPr>
            <a:xfrm>
              <a:off x="5217610" y="5235855"/>
              <a:ext cx="779463" cy="652462"/>
              <a:chOff x="398108" y="3966453"/>
              <a:chExt cx="779463" cy="652462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918808" y="4390315"/>
                <a:ext cx="228600" cy="22860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7" name="Text Box 21"/>
              <p:cNvSpPr txBox="1">
                <a:spLocks noChangeArrowheads="1"/>
              </p:cNvSpPr>
              <p:nvPr/>
            </p:nvSpPr>
            <p:spPr bwMode="auto">
              <a:xfrm>
                <a:off x="398108" y="39664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306</a:t>
                </a:r>
              </a:p>
            </p:txBody>
          </p:sp>
        </p:grpSp>
        <p:grpSp>
          <p:nvGrpSpPr>
            <p:cNvPr id="8" name="Group 56"/>
            <p:cNvGrpSpPr/>
            <p:nvPr/>
          </p:nvGrpSpPr>
          <p:grpSpPr>
            <a:xfrm>
              <a:off x="6131263" y="3243310"/>
              <a:ext cx="779463" cy="773112"/>
              <a:chOff x="2049108" y="2150353"/>
              <a:chExt cx="779463" cy="773112"/>
            </a:xfrm>
          </p:grpSpPr>
          <p:sp>
            <p:nvSpPr>
              <p:cNvPr id="562181" name="Oval 5"/>
              <p:cNvSpPr>
                <a:spLocks noChangeArrowheads="1"/>
              </p:cNvSpPr>
              <p:nvPr/>
            </p:nvSpPr>
            <p:spPr bwMode="auto">
              <a:xfrm>
                <a:off x="2252308" y="269486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98" name="Text Box 22"/>
              <p:cNvSpPr txBox="1">
                <a:spLocks noChangeArrowheads="1"/>
              </p:cNvSpPr>
              <p:nvPr/>
            </p:nvSpPr>
            <p:spPr bwMode="auto">
              <a:xfrm>
                <a:off x="2049108" y="2150353"/>
                <a:ext cx="779463" cy="5191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800">
                    <a:latin typeface="Arial" pitchFamily="34" charset="0"/>
                  </a:rPr>
                  <a:t>122</a:t>
                </a:r>
              </a:p>
            </p:txBody>
          </p:sp>
        </p:grpSp>
        <p:cxnSp>
          <p:nvCxnSpPr>
            <p:cNvPr id="562199" name="AutoShape 23"/>
            <p:cNvCxnSpPr>
              <a:cxnSpLocks noChangeShapeType="1"/>
            </p:cNvCxnSpPr>
            <p:nvPr/>
          </p:nvCxnSpPr>
          <p:spPr bwMode="auto">
            <a:xfrm flipH="1" flipV="1">
              <a:off x="4657182" y="3792245"/>
              <a:ext cx="1309728" cy="19817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7F.</a:t>
            </a:r>
            <a:fld id="{80838894-100E-4519-8E62-44A287AD6BD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cxnSp>
        <p:nvCxnSpPr>
          <p:cNvPr id="562186" name="AutoShape 10"/>
          <p:cNvCxnSpPr>
            <a:cxnSpLocks noChangeShapeType="1"/>
            <a:stCxn id="562182" idx="2"/>
          </p:cNvCxnSpPr>
          <p:nvPr/>
        </p:nvCxnSpPr>
        <p:spPr bwMode="auto">
          <a:xfrm rot="16200000" flipV="1">
            <a:off x="2571073" y="3460073"/>
            <a:ext cx="2067012" cy="87455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7" name="AutoShape 11"/>
          <p:cNvCxnSpPr>
            <a:cxnSpLocks noChangeShapeType="1"/>
            <a:stCxn id="562182" idx="7"/>
            <a:endCxn id="562183" idx="3"/>
          </p:cNvCxnSpPr>
          <p:nvPr/>
        </p:nvCxnSpPr>
        <p:spPr bwMode="auto">
          <a:xfrm>
            <a:off x="4190641" y="5080752"/>
            <a:ext cx="3095709" cy="1098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8" name="AutoShape 12"/>
          <p:cNvCxnSpPr>
            <a:cxnSpLocks noChangeShapeType="1"/>
            <a:stCxn id="562180" idx="7"/>
            <a:endCxn id="562181" idx="3"/>
          </p:cNvCxnSpPr>
          <p:nvPr/>
        </p:nvCxnSpPr>
        <p:spPr bwMode="auto">
          <a:xfrm>
            <a:off x="5227774" y="4692843"/>
            <a:ext cx="774689" cy="4452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89" name="AutoShape 13"/>
          <p:cNvCxnSpPr>
            <a:cxnSpLocks noChangeShapeType="1"/>
            <a:stCxn id="562180" idx="5"/>
            <a:endCxn id="562185" idx="1"/>
          </p:cNvCxnSpPr>
          <p:nvPr/>
        </p:nvCxnSpPr>
        <p:spPr bwMode="auto">
          <a:xfrm rot="9462777" flipH="1">
            <a:off x="4763949" y="3158785"/>
            <a:ext cx="1018794" cy="145658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0" name="AutoShape 14"/>
          <p:cNvCxnSpPr>
            <a:cxnSpLocks noChangeShapeType="1"/>
            <a:stCxn id="562185" idx="6"/>
            <a:endCxn id="562181" idx="2"/>
          </p:cNvCxnSpPr>
          <p:nvPr/>
        </p:nvCxnSpPr>
        <p:spPr bwMode="auto">
          <a:xfrm rot="16200000" flipH="1">
            <a:off x="5043855" y="3655047"/>
            <a:ext cx="1444542" cy="59684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1" name="AutoShape 15"/>
          <p:cNvCxnSpPr>
            <a:cxnSpLocks noChangeShapeType="1"/>
          </p:cNvCxnSpPr>
          <p:nvPr/>
        </p:nvCxnSpPr>
        <p:spPr bwMode="auto">
          <a:xfrm rot="20262777" flipH="1" flipV="1">
            <a:off x="3296941" y="2423953"/>
            <a:ext cx="2103534" cy="109803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192" name="AutoShape 16"/>
          <p:cNvCxnSpPr>
            <a:cxnSpLocks noChangeShapeType="1"/>
            <a:stCxn id="562185" idx="6"/>
            <a:endCxn id="562183" idx="2"/>
          </p:cNvCxnSpPr>
          <p:nvPr/>
        </p:nvCxnSpPr>
        <p:spPr bwMode="auto">
          <a:xfrm rot="4062777" flipV="1">
            <a:off x="5173432" y="3669840"/>
            <a:ext cx="2469275" cy="102050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180" name="Oval 4"/>
          <p:cNvSpPr>
            <a:spLocks noChangeArrowheads="1"/>
          </p:cNvSpPr>
          <p:nvPr/>
        </p:nvSpPr>
        <p:spPr bwMode="auto">
          <a:xfrm rot="4062777">
            <a:off x="5008038" y="453441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3" name="Text Box 17"/>
          <p:cNvSpPr txBox="1">
            <a:spLocks noChangeArrowheads="1"/>
          </p:cNvSpPr>
          <p:nvPr/>
        </p:nvSpPr>
        <p:spPr bwMode="auto">
          <a:xfrm>
            <a:off x="4293750" y="4513462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257</a:t>
            </a:r>
          </a:p>
        </p:txBody>
      </p:sp>
      <p:sp>
        <p:nvSpPr>
          <p:cNvPr id="562183" name="Oval 7"/>
          <p:cNvSpPr>
            <a:spLocks noChangeArrowheads="1"/>
          </p:cNvSpPr>
          <p:nvPr/>
        </p:nvSpPr>
        <p:spPr bwMode="auto">
          <a:xfrm rot="4062777">
            <a:off x="7277486" y="5120447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4" name="Text Box 18"/>
          <p:cNvSpPr txBox="1">
            <a:spLocks noChangeArrowheads="1"/>
          </p:cNvSpPr>
          <p:nvPr/>
        </p:nvSpPr>
        <p:spPr bwMode="auto">
          <a:xfrm rot="206582">
            <a:off x="7505455" y="4958794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67</a:t>
            </a:r>
          </a:p>
        </p:txBody>
      </p:sp>
      <p:sp>
        <p:nvSpPr>
          <p:cNvPr id="562185" name="Oval 9"/>
          <p:cNvSpPr>
            <a:spLocks noChangeArrowheads="1"/>
          </p:cNvSpPr>
          <p:nvPr/>
        </p:nvSpPr>
        <p:spPr bwMode="auto">
          <a:xfrm rot="4062777">
            <a:off x="5310054" y="301114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Text Box 19"/>
          <p:cNvSpPr txBox="1">
            <a:spLocks noChangeArrowheads="1"/>
          </p:cNvSpPr>
          <p:nvPr/>
        </p:nvSpPr>
        <p:spPr bwMode="auto">
          <a:xfrm>
            <a:off x="5591365" y="2664667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99</a:t>
            </a:r>
          </a:p>
        </p:txBody>
      </p:sp>
      <p:sp>
        <p:nvSpPr>
          <p:cNvPr id="562184" name="Oval 8"/>
          <p:cNvSpPr>
            <a:spLocks noChangeArrowheads="1"/>
          </p:cNvSpPr>
          <p:nvPr/>
        </p:nvSpPr>
        <p:spPr bwMode="auto">
          <a:xfrm rot="4062777">
            <a:off x="3158435" y="279367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Text Box 20"/>
          <p:cNvSpPr txBox="1">
            <a:spLocks noChangeArrowheads="1"/>
          </p:cNvSpPr>
          <p:nvPr/>
        </p:nvSpPr>
        <p:spPr bwMode="auto">
          <a:xfrm>
            <a:off x="3289692" y="2396856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145</a:t>
            </a:r>
          </a:p>
        </p:txBody>
      </p:sp>
      <p:sp>
        <p:nvSpPr>
          <p:cNvPr id="562182" name="Oval 6"/>
          <p:cNvSpPr>
            <a:spLocks noChangeArrowheads="1"/>
          </p:cNvSpPr>
          <p:nvPr/>
        </p:nvSpPr>
        <p:spPr bwMode="auto">
          <a:xfrm rot="4062777">
            <a:off x="3970905" y="4922319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7" name="Text Box 21"/>
          <p:cNvSpPr txBox="1">
            <a:spLocks noChangeArrowheads="1"/>
          </p:cNvSpPr>
          <p:nvPr/>
        </p:nvSpPr>
        <p:spPr bwMode="auto">
          <a:xfrm>
            <a:off x="3171763" y="476718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306</a:t>
            </a:r>
          </a:p>
        </p:txBody>
      </p:sp>
      <p:sp>
        <p:nvSpPr>
          <p:cNvPr id="562181" name="Oval 5"/>
          <p:cNvSpPr>
            <a:spLocks noChangeArrowheads="1"/>
          </p:cNvSpPr>
          <p:nvPr/>
        </p:nvSpPr>
        <p:spPr bwMode="auto">
          <a:xfrm rot="4062777">
            <a:off x="5993599" y="4667204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Text Box 22"/>
          <p:cNvSpPr txBox="1">
            <a:spLocks noChangeArrowheads="1"/>
          </p:cNvSpPr>
          <p:nvPr/>
        </p:nvSpPr>
        <p:spPr bwMode="auto">
          <a:xfrm>
            <a:off x="6114991" y="4437367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latin typeface="Arial" pitchFamily="34" charset="0"/>
              </a:rPr>
              <a:t>122</a:t>
            </a:r>
          </a:p>
        </p:txBody>
      </p:sp>
      <p:cxnSp>
        <p:nvCxnSpPr>
          <p:cNvPr id="562199" name="AutoShape 23"/>
          <p:cNvCxnSpPr>
            <a:cxnSpLocks noChangeShapeType="1"/>
          </p:cNvCxnSpPr>
          <p:nvPr/>
        </p:nvCxnSpPr>
        <p:spPr bwMode="auto">
          <a:xfrm rot="4062777" flipH="1" flipV="1">
            <a:off x="4099164" y="3126729"/>
            <a:ext cx="1309728" cy="19817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1927132" y="1102080"/>
            <a:ext cx="6489277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 dirty="0" smtClean="0"/>
              <a:t>picture</a:t>
            </a:r>
            <a:r>
              <a:rPr lang="en-US" sz="4800" i="1" dirty="0" smtClean="0"/>
              <a:t> </a:t>
            </a:r>
            <a:r>
              <a:rPr lang="en-US" sz="4800" dirty="0" smtClean="0"/>
              <a:t>of </a:t>
            </a:r>
            <a:r>
              <a:rPr lang="en-US" sz="4800" dirty="0" smtClean="0">
                <a:solidFill>
                  <a:srgbClr val="008000"/>
                </a:solidFill>
              </a:rPr>
              <a:t>same</a:t>
            </a:r>
            <a:r>
              <a:rPr lang="en-US" sz="4800" dirty="0" smtClean="0"/>
              <a:t> graph</a:t>
            </a:r>
            <a:endParaRPr lang="en-US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7981</TotalTime>
  <Words>1990</Words>
  <Application>Microsoft Macintosh PowerPoint</Application>
  <PresentationFormat>On-screen Show (4:3)</PresentationFormat>
  <Paragraphs>604</Paragraphs>
  <Slides>70</Slides>
  <Notes>65</Notes>
  <HiddenSlides>36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Comic Sans MS</vt:lpstr>
      <vt:lpstr>SimSun</vt:lpstr>
      <vt:lpstr>Euclid Symbol</vt:lpstr>
      <vt:lpstr>6.042 Lecture Template</vt:lpstr>
      <vt:lpstr>1_6.042 Lecture Template</vt:lpstr>
      <vt:lpstr>Slide 1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Slide 23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</vt:lpstr>
      <vt:lpstr>Stable Marriage II.</vt:lpstr>
      <vt:lpstr>Stable Marriage</vt:lpstr>
      <vt:lpstr>Stable Marriage</vt:lpstr>
      <vt:lpstr>Slide 44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Ritual: variables</vt:lpstr>
      <vt:lpstr>Mating Ritual</vt:lpstr>
      <vt:lpstr>Mating Ritual: girls improve</vt:lpstr>
      <vt:lpstr>Mating Ritual: girls improve</vt:lpstr>
      <vt:lpstr>Mating Ritual: boys get worse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1228</cp:revision>
  <cp:lastPrinted>2011-03-15T18:16:38Z</cp:lastPrinted>
  <dcterms:created xsi:type="dcterms:W3CDTF">2011-03-15T21:42:30Z</dcterms:created>
  <dcterms:modified xsi:type="dcterms:W3CDTF">2011-03-15T22:01:16Z</dcterms:modified>
</cp:coreProperties>
</file>