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embeddings/oleObject10.bin" ContentType="application/vnd.openxmlformats-officedocument.oleObject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Default Extension="fntdata" ContentType="application/x-fontdata"/>
  <Override PartName="/ppt/theme/theme1.xml" ContentType="application/vnd.openxmlformats-officedocument.theme+xml"/>
  <Override PartName="/ppt/embeddings/oleObject9.bin" ContentType="application/vnd.openxmlformats-officedocument.oleObject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embeddings/oleObject11.bin" ContentType="application/vnd.openxmlformats-officedocument.oleObject"/>
  <Override PartName="/ppt/notesSlides/notesSlide3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3.bin" ContentType="application/vnd.openxmlformats-officedocument.oleObject"/>
  <Default Extension="emf" ContentType="image/x-emf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embeddings/oleObject7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viewProps.xml" ContentType="application/vnd.openxmlformats-officedocument.presentationml.viewProps+xml"/>
  <Override PartName="/ppt/notesSlides/notesSlide43.xml" ContentType="application/vnd.openxmlformats-officedocument.presentationml.notesSlide+xml"/>
  <Override PartName="/ppt/embeddings/oleObject4.bin" ContentType="application/vnd.openxmlformats-officedocument.oleObject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embeddings/oleObject8.bin" ContentType="application/vnd.openxmlformats-officedocument.oleObject"/>
  <Override PartName="/ppt/notesSlides/notesSlide52.xml" ContentType="application/vnd.openxmlformats-officedocument.presentationml.notesSlide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notesSlides/notesSlide40.xml" ContentType="application/vnd.openxmlformats-officedocument.presentationml.notesSlide+xml"/>
  <Default Extension="pict" ContentType="image/pict"/>
  <Override PartName="/ppt/embeddings/oleObject1.bin" ContentType="application/vnd.openxmlformats-officedocument.oleObject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62" r:id="rId1"/>
  </p:sldMasterIdLst>
  <p:notesMasterIdLst>
    <p:notesMasterId r:id="rId59"/>
  </p:notesMasterIdLst>
  <p:handoutMasterIdLst>
    <p:handoutMasterId r:id="rId60"/>
  </p:handoutMasterIdLst>
  <p:sldIdLst>
    <p:sldId id="786" r:id="rId2"/>
    <p:sldId id="798" r:id="rId3"/>
    <p:sldId id="799" r:id="rId4"/>
    <p:sldId id="807" r:id="rId5"/>
    <p:sldId id="808" r:id="rId6"/>
    <p:sldId id="809" r:id="rId7"/>
    <p:sldId id="810" r:id="rId8"/>
    <p:sldId id="811" r:id="rId9"/>
    <p:sldId id="812" r:id="rId10"/>
    <p:sldId id="813" r:id="rId11"/>
    <p:sldId id="814" r:id="rId12"/>
    <p:sldId id="815" r:id="rId13"/>
    <p:sldId id="834" r:id="rId14"/>
    <p:sldId id="816" r:id="rId15"/>
    <p:sldId id="817" r:id="rId16"/>
    <p:sldId id="818" r:id="rId17"/>
    <p:sldId id="819" r:id="rId18"/>
    <p:sldId id="820" r:id="rId19"/>
    <p:sldId id="835" r:id="rId20"/>
    <p:sldId id="821" r:id="rId21"/>
    <p:sldId id="822" r:id="rId22"/>
    <p:sldId id="823" r:id="rId23"/>
    <p:sldId id="824" r:id="rId24"/>
    <p:sldId id="825" r:id="rId25"/>
    <p:sldId id="826" r:id="rId26"/>
    <p:sldId id="827" r:id="rId27"/>
    <p:sldId id="828" r:id="rId28"/>
    <p:sldId id="829" r:id="rId29"/>
    <p:sldId id="830" r:id="rId30"/>
    <p:sldId id="831" r:id="rId31"/>
    <p:sldId id="832" r:id="rId32"/>
    <p:sldId id="836" r:id="rId33"/>
    <p:sldId id="837" r:id="rId34"/>
    <p:sldId id="838" r:id="rId35"/>
    <p:sldId id="839" r:id="rId36"/>
    <p:sldId id="840" r:id="rId37"/>
    <p:sldId id="841" r:id="rId38"/>
    <p:sldId id="842" r:id="rId39"/>
    <p:sldId id="843" r:id="rId40"/>
    <p:sldId id="844" r:id="rId41"/>
    <p:sldId id="845" r:id="rId42"/>
    <p:sldId id="846" r:id="rId43"/>
    <p:sldId id="847" r:id="rId44"/>
    <p:sldId id="848" r:id="rId45"/>
    <p:sldId id="849" r:id="rId46"/>
    <p:sldId id="850" r:id="rId47"/>
    <p:sldId id="851" r:id="rId48"/>
    <p:sldId id="852" r:id="rId49"/>
    <p:sldId id="853" r:id="rId50"/>
    <p:sldId id="854" r:id="rId51"/>
    <p:sldId id="855" r:id="rId52"/>
    <p:sldId id="856" r:id="rId53"/>
    <p:sldId id="857" r:id="rId54"/>
    <p:sldId id="858" r:id="rId55"/>
    <p:sldId id="859" r:id="rId56"/>
    <p:sldId id="860" r:id="rId57"/>
    <p:sldId id="833" r:id="rId58"/>
  </p:sldIdLst>
  <p:sldSz cx="9144000" cy="6858000" type="screen4x3"/>
  <p:notesSz cx="7315200" cy="9601200"/>
  <p:embeddedFontLst>
    <p:embeddedFont>
      <p:font typeface="Comic Sans MS"/>
      <p:regular r:id="rId61"/>
      <p:bold r:id="rId62"/>
    </p:embeddedFont>
    <p:embeddedFont>
      <p:font typeface="SimSun"/>
      <p:regular r:id="rId63"/>
    </p:embeddedFont>
    <p:embeddedFont>
      <p:font typeface="Euclid Symbol" charset="2"/>
      <p:regular r:id="rId64"/>
      <p:bold r:id="rId65"/>
      <p:italic r:id="rId66"/>
      <p:boldItalic r:id="rId67"/>
    </p:embeddedFont>
  </p:embeddedFontLst>
  <p:custDataLst>
    <p:tags r:id="rId6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showPr showNarration="1" useTimings="0">
    <p:present/>
    <p:sldAll/>
    <p:penClr>
      <a:schemeClr val="tx1"/>
    </p:penClr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9115" autoAdjust="0"/>
    <p:restoredTop sz="92496" autoAdjust="0"/>
  </p:normalViewPr>
  <p:slideViewPr>
    <p:cSldViewPr snapToGrid="0" showGuides="1">
      <p:cViewPr varScale="1">
        <p:scale>
          <a:sx n="111" d="100"/>
          <a:sy n="111" d="100"/>
        </p:scale>
        <p:origin x="-1568" y="-112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424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font" Target="fonts/font3.fntdata"/><Relationship Id="rId64" Type="http://schemas.openxmlformats.org/officeDocument/2006/relationships/font" Target="fonts/font4.fntdata"/><Relationship Id="rId65" Type="http://schemas.openxmlformats.org/officeDocument/2006/relationships/font" Target="fonts/font5.fntdata"/><Relationship Id="rId66" Type="http://schemas.openxmlformats.org/officeDocument/2006/relationships/font" Target="fonts/font6.fntdata"/><Relationship Id="rId67" Type="http://schemas.openxmlformats.org/officeDocument/2006/relationships/font" Target="fonts/font7.fntdata"/><Relationship Id="rId68" Type="http://schemas.openxmlformats.org/officeDocument/2006/relationships/printerSettings" Target="printerSettings/printerSettings1.bin"/><Relationship Id="rId69" Type="http://schemas.openxmlformats.org/officeDocument/2006/relationships/tags" Target="tags/tag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handoutMaster" Target="handoutMasters/handoutMaster1.xml"/><Relationship Id="rId61" Type="http://schemas.openxmlformats.org/officeDocument/2006/relationships/font" Target="fonts/font1.fntdata"/><Relationship Id="rId62" Type="http://schemas.openxmlformats.org/officeDocument/2006/relationships/font" Target="fonts/font2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19.pict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1" Type="http://schemas.openxmlformats.org/officeDocument/2006/relationships/image" Target="../media/image21.wmf"/><Relationship Id="rId2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F3FE1-1A5A-43AE-B480-0134F706445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2D3FC6-26DF-490E-99C5-824B9279F39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904BC-D0CB-41C3-B027-990ADBF3833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904BC-D0CB-41C3-B027-990ADBF3833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A6909-0CC0-4E80-BED7-EA03E0AA16A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845E42-8CCA-418F-80C5-9BADBA136C6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B1EAF-B06B-48EC-8CB3-62B2E465ED0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B1EAF-B06B-48EC-8CB3-62B2E465ED0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5A36D-D1AC-420E-BBD1-E887FB70BB9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5A36D-D1AC-420E-BBD1-E887FB70BB9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2E3A5-122A-4763-9574-C8109C99184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23467-CBA7-4AE9-9490-F741D3578B6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7D54F-A45B-482A-96A3-B4504B1F05F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034F2-EE9E-497D-96B7-11A47950A70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17087-4984-4957-AFF5-69DB5D8999A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87C22-5EBA-455C-8E4A-B63DAEACF52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9D9E7-0B01-4118-A84A-3A314184871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E3D70-E115-49FB-81D8-1A0C4DF3075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E0E44-3D0E-41A4-BDF6-B1F59B1BBAC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C06DF7-D656-49B1-940D-6AB21F2646E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6594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28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2011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wmf"/><Relationship Id="rId8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8" Type="http://schemas.openxmlformats.org/officeDocument/2006/relationships/oleObject" Target="../embeddings/oleObject9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4" Type="http://schemas.openxmlformats.org/officeDocument/2006/relationships/oleObject" Target="../embeddings/oleObject12.bin"/><Relationship Id="rId5" Type="http://schemas.openxmlformats.org/officeDocument/2006/relationships/oleObject" Target="../embeddings/oleObject1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16.bin"/><Relationship Id="rId5" Type="http://schemas.openxmlformats.org/officeDocument/2006/relationships/oleObject" Target="../embeddings/oleObject1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2.wmf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581681" y="1182747"/>
            <a:ext cx="8056059" cy="446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8800" b="1" dirty="0">
                <a:solidFill>
                  <a:schemeClr val="tx2"/>
                </a:solidFill>
                <a:latin typeface="Comic Sans MS" pitchFamily="66" charset="0"/>
              </a:rPr>
              <a:t>Stable </a:t>
            </a: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Matching:</a:t>
            </a:r>
          </a:p>
          <a:p>
            <a:pPr algn="ctr">
              <a:buNone/>
            </a:pPr>
            <a:r>
              <a:rPr lang="en-US" sz="8800" b="1" dirty="0" smtClean="0">
                <a:solidFill>
                  <a:schemeClr val="tx2"/>
                </a:solidFill>
              </a:rPr>
              <a:t>Mating Ritual</a:t>
            </a:r>
            <a:endParaRPr lang="en-US" sz="88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598" y="167048"/>
            <a:ext cx="6894946" cy="1066841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Stable Marriage: termination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49646" y="1207055"/>
            <a:ext cx="8875446" cy="54476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total # remaining names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on boy’s lists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7200" b="1" dirty="0">
              <a:latin typeface="Comic Sans MS" pitchFamily="66" charset="0"/>
            </a:endParaRPr>
          </a:p>
          <a:p>
            <a:pPr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strictly decreasing</a:t>
            </a:r>
          </a:p>
          <a:p>
            <a:pPr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&amp; 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  <a:sym typeface="Euclid Math Two" pitchFamily="18" charset="2"/>
              </a:rPr>
              <a:t>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-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valued</a:t>
            </a:r>
            <a:endParaRPr lang="en-US" sz="5400" dirty="0">
              <a:solidFill>
                <a:srgbClr val="006600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sz="6600" dirty="0">
                <a:latin typeface="Comic Sans MS" pitchFamily="66" charset="0"/>
              </a:rPr>
              <a:t>So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7200" b="1" dirty="0" smtClean="0">
                <a:latin typeface="Euclid Symbol" charset="2"/>
                <a:cs typeface="Euclid Symbol" charset="2"/>
                <a:sym typeface="Symbol" pitchFamily="18" charset="2"/>
              </a:rPr>
              <a:t>∃ </a:t>
            </a:r>
            <a:r>
              <a:rPr lang="en-US" sz="6600" dirty="0" smtClean="0">
                <a:latin typeface="Comic Sans MS" pitchFamily="66" charset="0"/>
              </a:rPr>
              <a:t>Wedding Day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D09AADC-C2B0-4E22-8643-E1056EDA4218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Ritual: variables</a:t>
            </a:r>
          </a:p>
        </p:txBody>
      </p:sp>
      <p:sp>
        <p:nvSpPr>
          <p:cNvPr id="382979" name="Text Box 3"/>
          <p:cNvSpPr txBox="1">
            <a:spLocks noChangeArrowheads="1"/>
          </p:cNvSpPr>
          <p:nvPr/>
        </p:nvSpPr>
        <p:spPr bwMode="auto">
          <a:xfrm>
            <a:off x="678296" y="1509313"/>
            <a:ext cx="7863608" cy="43765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Carole’s preferred suitor:</a:t>
            </a:r>
            <a:endParaRPr lang="en-US" sz="4800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i="1" dirty="0" smtClean="0">
                <a:solidFill>
                  <a:srgbClr val="0000CC"/>
                </a:solidFill>
                <a:latin typeface="Comic Sans MS" pitchFamily="66" charset="0"/>
              </a:rPr>
              <a:t>favorite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Carole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  ::= max{</a:t>
            </a:r>
            <a:r>
              <a:rPr lang="en-US" sz="4800" i="1" dirty="0" smtClean="0">
                <a:solidFill>
                  <a:srgbClr val="0000CC"/>
                </a:solidFill>
                <a:latin typeface="Comic Sans MS" pitchFamily="66" charset="0"/>
              </a:rPr>
              <a:t>suitors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Carole)}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 using </a:t>
            </a:r>
            <a:r>
              <a:rPr lang="en-US" sz="4800" dirty="0">
                <a:latin typeface="Comic Sans MS" pitchFamily="66" charset="0"/>
              </a:rPr>
              <a:t>Carole’s preference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 order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891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BF2989B7-09BA-469C-B499-9AB2905EC2FF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171224" y="2116400"/>
            <a:ext cx="8874244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Different girls have different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favorites, because boys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serenade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one girl at a time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0727D7A-B689-4A7B-AD23-AF912CFD69C5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171224" y="1487090"/>
            <a:ext cx="8874244" cy="43765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Different girls have different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favorites, because boys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serenade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one girl at a time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    (</a:t>
            </a:r>
            <a:r>
              <a:rPr lang="en-US" sz="4800" i="1" dirty="0">
                <a:solidFill>
                  <a:srgbClr val="0000CC"/>
                </a:solidFill>
                <a:latin typeface="Comic Sans MS" pitchFamily="66" charset="0"/>
              </a:rPr>
              <a:t>favorite</a:t>
            </a:r>
            <a:r>
              <a:rPr lang="en-US" sz="4800" i="1" dirty="0">
                <a:latin typeface="Comic Sans MS" pitchFamily="66" charset="0"/>
              </a:rPr>
              <a:t>: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Girls</a:t>
            </a:r>
            <a:r>
              <a:rPr lang="en-US" sz="4800" dirty="0" err="1"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4800" dirty="0" err="1">
                <a:latin typeface="Comic Sans MS" pitchFamily="66" charset="0"/>
              </a:rPr>
              <a:t>Boys</a:t>
            </a:r>
            <a:endParaRPr lang="en-US" sz="4800" dirty="0"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         is an injection)</a:t>
            </a: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0727D7A-B689-4A7B-AD23-AF912CFD69C5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9"/>
            <a:ext cx="6553423" cy="95667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improve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76382" y="909721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dirty="0">
                <a:latin typeface="Comic Sans MS" pitchFamily="66" charset="0"/>
              </a:rPr>
              <a:t>girl’s favorite 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at least as </a:t>
            </a:r>
            <a:r>
              <a:rPr lang="en-US" sz="4800" dirty="0" smtClean="0">
                <a:latin typeface="Comic Sans MS" pitchFamily="66" charset="0"/>
              </a:rPr>
              <a:t>desirable</a:t>
            </a:r>
            <a:endParaRPr lang="en-US" sz="4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to her as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576948" y="4112839"/>
            <a:ext cx="8026484" cy="2259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…because today’s favorite will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stay until she rejects him for someone better.</a:t>
            </a:r>
          </a:p>
        </p:txBody>
      </p:sp>
      <p:sp>
        <p:nvSpPr>
          <p:cNvPr id="409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491606F5-E697-48BD-AA86-CE9A70A39F20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382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626182" y="4076241"/>
            <a:ext cx="7967835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i="1" dirty="0" smtClean="0">
                <a:solidFill>
                  <a:srgbClr val="0000CC"/>
                </a:solidFill>
                <a:latin typeface="Comic Sans MS" pitchFamily="66" charset="0"/>
              </a:rPr>
              <a:t>favorite </a:t>
            </a: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dirty="0">
                <a:latin typeface="Comic Sans MS" pitchFamily="66" charset="0"/>
              </a:rPr>
              <a:t>G)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weakly</a:t>
            </a:r>
          </a:p>
          <a:p>
            <a:pPr>
              <a:buNone/>
            </a:pP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increasing </a:t>
            </a:r>
            <a:r>
              <a:rPr lang="en-US" sz="5400" dirty="0">
                <a:latin typeface="Comic Sans MS" pitchFamily="66" charset="0"/>
              </a:rPr>
              <a:t>for each G)</a:t>
            </a:r>
          </a:p>
        </p:txBody>
      </p:sp>
      <p:sp>
        <p:nvSpPr>
          <p:cNvPr id="4198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26B5967F-3F6D-45B2-BDAB-1A2DCC315EE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dirty="0">
                <a:latin typeface="Comic Sans MS" pitchFamily="66" charset="0"/>
              </a:rPr>
              <a:t>girl’s favorite 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at least as </a:t>
            </a:r>
            <a:r>
              <a:rPr lang="en-US" sz="4800" dirty="0" smtClean="0">
                <a:latin typeface="Comic Sans MS" pitchFamily="66" charset="0"/>
              </a:rPr>
              <a:t>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as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9"/>
            <a:ext cx="6553423" cy="95667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improve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90056" y="4175108"/>
            <a:ext cx="767397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…because boys work straight down their lists. </a:t>
            </a:r>
            <a:endParaRPr lang="en-US" sz="4800" i="1" dirty="0">
              <a:latin typeface="Comic Sans MS" pitchFamily="66" charset="0"/>
            </a:endParaRPr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6221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6B3711D7-2607-4210-AFC7-E476BC64029E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boy’s</a:t>
            </a:r>
            <a:r>
              <a:rPr lang="en-US" sz="4800" dirty="0" smtClean="0">
                <a:latin typeface="Comic Sans MS" pitchFamily="66" charset="0"/>
              </a:rPr>
              <a:t> favorite </a:t>
            </a:r>
            <a:r>
              <a:rPr lang="en-US" sz="4800" dirty="0">
                <a:latin typeface="Comic Sans MS" pitchFamily="66" charset="0"/>
              </a:rPr>
              <a:t>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</a:t>
            </a:r>
            <a:r>
              <a:rPr lang="en-US" sz="4800" dirty="0" smtClean="0">
                <a:latin typeface="Comic Sans MS" pitchFamily="66" charset="0"/>
              </a:rPr>
              <a:t>no more desirable</a:t>
            </a:r>
            <a:endParaRPr lang="en-US" sz="4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to him than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67049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boys</a:t>
            </a:r>
            <a:r>
              <a:rPr lang="en-US" sz="3600" dirty="0" smtClean="0"/>
              <a:t> get </a:t>
            </a:r>
            <a:r>
              <a:rPr lang="en-US" sz="3600" dirty="0" smtClean="0">
                <a:solidFill>
                  <a:srgbClr val="FF0000"/>
                </a:solidFill>
              </a:rPr>
              <a:t>worse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6221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6B3711D7-2607-4210-AFC7-E476BC64029E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boy’s 1st love </a:t>
            </a:r>
            <a:r>
              <a:rPr lang="en-US" sz="4800" dirty="0">
                <a:latin typeface="Comic Sans MS" pitchFamily="66" charset="0"/>
              </a:rPr>
              <a:t>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</a:t>
            </a:r>
            <a:r>
              <a:rPr lang="en-US" sz="4800" dirty="0" smtClean="0">
                <a:latin typeface="Comic Sans MS" pitchFamily="66" charset="0"/>
              </a:rPr>
              <a:t>no more 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than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26182" y="4087258"/>
            <a:ext cx="8385616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i="1" dirty="0" smtClean="0">
                <a:solidFill>
                  <a:srgbClr val="0000CC"/>
                </a:solidFill>
                <a:latin typeface="Comic Sans MS" pitchFamily="66" charset="0"/>
              </a:rPr>
              <a:t>serenading </a:t>
            </a:r>
            <a:r>
              <a:rPr lang="en-US" sz="5400" dirty="0" smtClean="0">
                <a:latin typeface="Comic Sans MS" pitchFamily="66" charset="0"/>
              </a:rPr>
              <a:t>(B)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weakly</a:t>
            </a:r>
          </a:p>
          <a:p>
            <a:pPr>
              <a:buNone/>
            </a:pP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decreasing </a:t>
            </a:r>
            <a:r>
              <a:rPr lang="en-US" sz="5400" dirty="0">
                <a:latin typeface="Comic Sans MS" pitchFamily="66" charset="0"/>
              </a:rPr>
              <a:t>for each </a:t>
            </a:r>
            <a:r>
              <a:rPr lang="en-US" sz="5400" dirty="0" smtClean="0">
                <a:latin typeface="Comic Sans MS" pitchFamily="66" charset="0"/>
              </a:rPr>
              <a:t>B)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67049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boys get worse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8"/>
            <a:ext cx="6421221" cy="104480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4800" dirty="0" smtClean="0">
                <a:solidFill>
                  <a:srgbClr val="0000CC"/>
                </a:solidFill>
              </a:rPr>
              <a:t>invariant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385759" y="1532149"/>
            <a:ext cx="8377237" cy="37979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If G is not on B’s list, then 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she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has a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better current favorite.</a:t>
            </a:r>
          </a:p>
          <a:p>
            <a:pPr>
              <a:buNone/>
            </a:pPr>
            <a:r>
              <a:rPr lang="en-US" sz="4000" dirty="0">
                <a:latin typeface="Comic Sans MS" pitchFamily="66" charset="0"/>
              </a:rPr>
              <a:t>Proof: When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G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rejected B she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had </a:t>
            </a:r>
            <a:r>
              <a:rPr lang="en-US" sz="4000" dirty="0">
                <a:latin typeface="Comic Sans MS" pitchFamily="66" charset="0"/>
              </a:rPr>
              <a:t>a better </a:t>
            </a:r>
            <a:r>
              <a:rPr lang="en-US" sz="4000" dirty="0" smtClean="0">
                <a:latin typeface="Comic Sans MS" pitchFamily="66" charset="0"/>
              </a:rPr>
              <a:t>suitor, and her </a:t>
            </a:r>
          </a:p>
          <a:p>
            <a:pPr>
              <a:buNone/>
            </a:pPr>
            <a:r>
              <a:rPr lang="en-US" sz="4000" dirty="0" smtClean="0"/>
              <a:t> suitors never get worse for her.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6A26FEC-5BC0-4439-ADB6-C85CAB790131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8"/>
            <a:ext cx="6421221" cy="104480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4800" dirty="0" smtClean="0">
                <a:solidFill>
                  <a:srgbClr val="0000CC"/>
                </a:solidFill>
              </a:rPr>
              <a:t>invariant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385759" y="1749547"/>
            <a:ext cx="8377237" cy="37979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If G is not on B’s list, then 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she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has a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better current favorite.</a:t>
            </a:r>
          </a:p>
          <a:p>
            <a:pPr>
              <a:buNone/>
            </a:pPr>
            <a:r>
              <a:rPr lang="en-US" sz="4000" dirty="0">
                <a:latin typeface="Comic Sans MS" pitchFamily="66" charset="0"/>
              </a:rPr>
              <a:t>Proof: When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G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rejected B she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had </a:t>
            </a:r>
            <a:r>
              <a:rPr lang="en-US" sz="4000" dirty="0">
                <a:latin typeface="Comic Sans MS" pitchFamily="66" charset="0"/>
              </a:rPr>
              <a:t>a better suitor, and</a:t>
            </a:r>
          </a:p>
          <a:p>
            <a:pPr>
              <a:buNone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rgbClr val="0000CC"/>
                </a:solidFill>
                <a:latin typeface="Comic Sans MS" pitchFamily="66" charset="0"/>
              </a:rPr>
              <a:t>favorite</a:t>
            </a:r>
            <a:r>
              <a:rPr lang="en-US" sz="4000" dirty="0" smtClean="0">
                <a:latin typeface="Comic Sans MS" pitchFamily="66" charset="0"/>
              </a:rPr>
              <a:t> (</a:t>
            </a:r>
            <a:r>
              <a:rPr lang="en-US" sz="4000" dirty="0">
                <a:latin typeface="Comic Sans MS" pitchFamily="66" charset="0"/>
              </a:rPr>
              <a:t>G) is weakly increasing.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6A26FEC-5BC0-4439-ADB6-C85CAB790131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2B8E347E-677A-4E30-A3F0-9D3A7DB1A69B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70113" y="839788"/>
            <a:ext cx="48260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solidFill>
                  <a:schemeClr val="hlink"/>
                </a:solidFill>
                <a:latin typeface="Comic Sans MS" pitchFamily="66" charset="0"/>
              </a:rPr>
              <a:t> rogue </a:t>
            </a:r>
            <a:r>
              <a:rPr lang="en-US" sz="4800" dirty="0" smtClean="0">
                <a:latin typeface="Comic Sans MS" pitchFamily="66" charset="0"/>
              </a:rPr>
              <a:t>couple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74700" y="4294188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6215196" y="1593219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643686" y="1595753"/>
            <a:ext cx="7932828" cy="36379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Each girl has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1 suitors</a:t>
            </a:r>
          </a:p>
          <a:p>
            <a:pPr>
              <a:lnSpc>
                <a:spcPct val="110000"/>
              </a:lnSpc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 (by def of wedding day)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Each boy is married, or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has no girls on his list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A975C45-CE44-40F2-B02D-A9036E7F2B87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CC"/>
                </a:solidFill>
              </a:rPr>
              <a:t>On Wedding Day</a:t>
            </a:r>
            <a:endParaRPr lang="en-US" sz="48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76" y="0"/>
            <a:ext cx="7502486" cy="125592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everyone </a:t>
            </a:r>
            <a:r>
              <a:rPr lang="en-US" dirty="0" smtClean="0"/>
              <a:t>m</a:t>
            </a:r>
            <a:r>
              <a:rPr lang="en-US" sz="3600" dirty="0" smtClean="0"/>
              <a:t>arries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03199" y="1106488"/>
            <a:ext cx="875351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Everyone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is m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arried on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w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edding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d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ay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243620" y="1873543"/>
            <a:ext cx="8327508" cy="31947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3600" dirty="0">
                <a:latin typeface="Comic Sans MS" pitchFamily="66" charset="0"/>
              </a:rPr>
              <a:t> by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contradiction</a:t>
            </a:r>
            <a:r>
              <a:rPr lang="en-US" sz="3600" dirty="0"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If B is not married, his list is empty.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By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Invariant</a:t>
            </a:r>
            <a:r>
              <a:rPr lang="en-US" sz="3600" dirty="0">
                <a:latin typeface="Comic Sans MS" pitchFamily="66" charset="0"/>
              </a:rPr>
              <a:t>, all girls have favorites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better than B -- so they do have a favorite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71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5B7F1F7-2008-4F73-B249-C81B8CADF558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8549" y="4385172"/>
            <a:ext cx="8565416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                That is, all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girls</a:t>
            </a:r>
            <a:r>
              <a:rPr lang="en-US" sz="3600" dirty="0" smtClean="0">
                <a:latin typeface="Comic Sans MS" pitchFamily="66" charset="0"/>
              </a:rPr>
              <a:t> are married,</a:t>
            </a:r>
          </a:p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so all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boys</a:t>
            </a:r>
            <a:r>
              <a:rPr lang="en-US" sz="3600" dirty="0" smtClean="0">
                <a:latin typeface="Comic Sans MS" pitchFamily="66" charset="0"/>
              </a:rPr>
              <a:t> are married.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486367"/>
            <a:ext cx="8911988" cy="388414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9F009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: a girl G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>
                <a:latin typeface="Comic Sans MS" pitchFamily="66" charset="0"/>
              </a:rPr>
              <a:t> his final list, </a:t>
            </a:r>
            <a:endParaRPr lang="en-US" sz="4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since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he’s already married to the best of them.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0918BD1-2960-4B7F-BAB0-7A783B309F79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509251"/>
            <a:ext cx="8911988" cy="388414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case 2:</a:t>
            </a:r>
            <a:r>
              <a:rPr lang="en-US" sz="4400" dirty="0" smtClean="0">
                <a:latin typeface="Comic Sans MS" pitchFamily="66" charset="0"/>
              </a:rPr>
              <a:t> a girl G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his list, 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since by invariant, G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 likes her spouse better than Bob.</a:t>
            </a:r>
            <a:endParaRPr lang="en-US" sz="44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0918BD1-2960-4B7F-BAB0-7A783B309F79}" type="slidenum">
              <a:rPr lang="en-US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8018" y="2866684"/>
            <a:ext cx="7904163" cy="22875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Girls’ suitors get better, and boy’s sweethearts get worse, so girls do better?</a:t>
            </a:r>
            <a:endParaRPr lang="en-US" sz="48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62480" y="1043180"/>
            <a:ext cx="6271371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boys </a:t>
            </a:r>
            <a:r>
              <a:rPr lang="en-US" sz="5400" dirty="0">
                <a:latin typeface="Comic Sans MS" pitchFamily="66" charset="0"/>
              </a:rPr>
              <a:t>or girls?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87D09381-529C-4565-93CC-F0F84618B121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42599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9703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66" charset="0"/>
              </a:rPr>
              <a:t>Mating Ritual is 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Optimal</a:t>
            </a:r>
            <a:r>
              <a:rPr lang="en-US" sz="6000" dirty="0">
                <a:latin typeface="Comic Sans MS" pitchFamily="66" charset="0"/>
              </a:rPr>
              <a:t> for all Boys at once.</a:t>
            </a:r>
          </a:p>
          <a:p>
            <a:pPr>
              <a:buNone/>
            </a:pPr>
            <a:r>
              <a:rPr lang="en-US" sz="6000" dirty="0" err="1">
                <a:solidFill>
                  <a:schemeClr val="hlink"/>
                </a:solidFill>
                <a:latin typeface="Comic Sans MS" pitchFamily="66" charset="0"/>
              </a:rPr>
              <a:t>Pessimal</a:t>
            </a:r>
            <a:r>
              <a:rPr lang="en-US" sz="6000" dirty="0">
                <a:latin typeface="Comic Sans MS" pitchFamily="66" charset="0"/>
              </a:rPr>
              <a:t> for all Girls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8E15869-363D-4A6A-9DE4-BB4AE5BA2C11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97363" y="1619483"/>
            <a:ext cx="8704263" cy="3668616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Prove boy optimal by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contradiction</a:t>
            </a:r>
            <a:r>
              <a:rPr lang="en-US" sz="3600" dirty="0" smtClean="0"/>
              <a:t>:</a:t>
            </a:r>
          </a:p>
          <a:p>
            <a:pPr>
              <a:buFontTx/>
              <a:buNone/>
            </a:pPr>
            <a:r>
              <a:rPr lang="en-US" sz="3600" dirty="0" smtClean="0"/>
              <a:t>Suppose some boy does not get his </a:t>
            </a:r>
          </a:p>
          <a:p>
            <a:pPr>
              <a:buFontTx/>
              <a:buNone/>
            </a:pPr>
            <a:r>
              <a:rPr lang="en-US" sz="3600" dirty="0" smtClean="0"/>
              <a:t>optimal girl.  So he must have crossed </a:t>
            </a:r>
          </a:p>
          <a:p>
            <a:pPr>
              <a:buFontTx/>
              <a:buNone/>
            </a:pPr>
            <a:r>
              <a:rPr lang="en-US" sz="3600" dirty="0" smtClean="0"/>
              <a:t>off his optimal on some earlier  “bad” </a:t>
            </a:r>
          </a:p>
          <a:p>
            <a:pPr>
              <a:buFontTx/>
              <a:buNone/>
            </a:pPr>
            <a:r>
              <a:rPr lang="en-US" sz="3600" dirty="0" smtClean="0"/>
              <a:t>day.  Consider the 1st bad day.</a:t>
            </a:r>
            <a:endParaRPr lang="en-US" sz="32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65CBEB4F-F3B6-4041-8D9E-EBDA5BFD33E8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7F2E48C5-A124-4D02-B5E8-431746CA306C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228" y="2181336"/>
            <a:ext cx="82521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None/>
            </a:pP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        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         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   This must happen </a:t>
            </a:r>
          </a:p>
          <a:p>
            <a:pPr marL="342900" lvl="0" indent="-342900" eaLnBrk="0" hangingPunct="0">
              <a:spcBef>
                <a:spcPct val="20000"/>
              </a:spcBef>
              <a:buNone/>
            </a:pP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because some boy,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, whom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likes </a:t>
            </a:r>
          </a:p>
          <a:p>
            <a:pPr marL="342900" lvl="0" indent="-342900" eaLnBrk="0" hangingPunct="0">
              <a:spcBef>
                <a:spcPct val="20000"/>
              </a:spcBef>
              <a:buNone/>
            </a:pP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better than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, is serenading her.</a:t>
            </a:r>
          </a:p>
          <a:p>
            <a:pPr marL="342900" indent="-342900" eaLnBrk="0" hangingPunct="0"/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is optimal for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 marL="342900" indent="-342900" eaLnBrk="0" hangingPunct="0"/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prefers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1602481"/>
            <a:ext cx="8794788" cy="1294955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dirty="0" smtClean="0"/>
              <a:t>On 1st bad day some boy, </a:t>
            </a:r>
            <a:r>
              <a:rPr lang="en-US" sz="3200" dirty="0" smtClean="0">
                <a:solidFill>
                  <a:srgbClr val="0000CC"/>
                </a:solidFill>
              </a:rPr>
              <a:t>Keith</a:t>
            </a:r>
            <a:r>
              <a:rPr lang="en-US" sz="3200" dirty="0" smtClean="0"/>
              <a:t>, crosses off </a:t>
            </a:r>
          </a:p>
          <a:p>
            <a:pPr>
              <a:buFontTx/>
              <a:buNone/>
            </a:pPr>
            <a:r>
              <a:rPr lang="en-US" sz="3200" dirty="0" smtClean="0"/>
              <a:t>his optimal girl, </a:t>
            </a:r>
            <a:r>
              <a:rPr lang="en-US" sz="3200" dirty="0" smtClean="0">
                <a:solidFill>
                  <a:srgbClr val="0000CC"/>
                </a:solidFill>
              </a:rPr>
              <a:t>Nicole</a:t>
            </a:r>
            <a:r>
              <a:rPr lang="en-US" sz="32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64" y="1812542"/>
            <a:ext cx="8945696" cy="33326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On </a:t>
            </a:r>
            <a:r>
              <a:rPr lang="en-US" dirty="0" smtClean="0">
                <a:solidFill>
                  <a:srgbClr val="0000CC"/>
                </a:solidFill>
              </a:rPr>
              <a:t>1st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bad day, </a:t>
            </a:r>
            <a:r>
              <a:rPr lang="en-US" dirty="0" smtClean="0">
                <a:solidFill>
                  <a:srgbClr val="0000CC"/>
                </a:solidFill>
              </a:rPr>
              <a:t>Tom</a:t>
            </a:r>
            <a:r>
              <a:rPr lang="en-US" dirty="0" smtClean="0"/>
              <a:t> has not </a:t>
            </a:r>
          </a:p>
          <a:p>
            <a:pPr>
              <a:buFontTx/>
              <a:buNone/>
            </a:pPr>
            <a:r>
              <a:rPr lang="en-US" dirty="0" smtClean="0"/>
              <a:t>crossed off his optimal girl and</a:t>
            </a:r>
          </a:p>
          <a:p>
            <a:pPr>
              <a:buFontTx/>
              <a:buNone/>
            </a:pPr>
            <a:r>
              <a:rPr lang="en-US" dirty="0" smtClean="0"/>
              <a:t>is serenading </a:t>
            </a:r>
            <a:r>
              <a:rPr lang="en-US" dirty="0" smtClean="0">
                <a:solidFill>
                  <a:srgbClr val="0000CC"/>
                </a:solidFill>
              </a:rPr>
              <a:t>Nicole</a:t>
            </a:r>
            <a:r>
              <a:rPr lang="en-US" dirty="0" smtClean="0"/>
              <a:t>, so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CC"/>
                </a:solidFill>
              </a:rPr>
              <a:t>Nicole</a:t>
            </a:r>
            <a:r>
              <a:rPr lang="en-US" dirty="0" smtClean="0"/>
              <a:t> is optimal or better for </a:t>
            </a:r>
            <a:r>
              <a:rPr lang="en-US" dirty="0" smtClean="0">
                <a:solidFill>
                  <a:srgbClr val="0000CC"/>
                </a:solidFill>
              </a:rPr>
              <a:t>Tom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7EB9E32-BBFB-4A93-A629-8985322E0052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6CCEBC7E-BB78-4935-B466-2CC68DADAB00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524464" y="881352"/>
            <a:ext cx="8170491" cy="274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So assuming there is a bad day,</a:t>
            </a:r>
          </a:p>
          <a:p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3600" dirty="0">
                <a:latin typeface="Comic Sans MS" pitchFamily="66" charset="0"/>
              </a:rPr>
              <a:t> is optimal or better for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</a:p>
          <a:p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3600" dirty="0">
                <a:latin typeface="Comic Sans MS" pitchFamily="66" charset="0"/>
              </a:rPr>
              <a:t> is optimal for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3600" dirty="0">
                <a:latin typeface="Comic Sans MS" pitchFamily="66" charset="0"/>
              </a:rPr>
              <a:t> prefers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3600" dirty="0">
                <a:latin typeface="Comic Sans MS" pitchFamily="66" charset="0"/>
              </a:rPr>
              <a:t> to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8395" y="3369380"/>
            <a:ext cx="6989689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Now there must be some </a:t>
            </a:r>
            <a:r>
              <a:rPr lang="en-US" sz="3600" i="1" dirty="0" smtClean="0">
                <a:solidFill>
                  <a:srgbClr val="7030A0"/>
                </a:solidFill>
                <a:latin typeface="Comic Sans MS" pitchFamily="66" charset="0"/>
              </a:rPr>
              <a:t>other</a:t>
            </a:r>
            <a:endParaRPr lang="en-US" sz="3600" i="1" dirty="0">
              <a:solidFill>
                <a:srgbClr val="7030A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stable marriages </a:t>
            </a:r>
            <a:r>
              <a:rPr lang="en-US" sz="3600" dirty="0">
                <a:latin typeface="Comic Sans MS" pitchFamily="66" charset="0"/>
              </a:rPr>
              <a:t>with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married to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3600" dirty="0">
                <a:latin typeface="Comic Sans MS" pitchFamily="66" charset="0"/>
              </a:rPr>
              <a:t>.  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4785" y="5266234"/>
            <a:ext cx="7579485" cy="124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But </a:t>
            </a:r>
            <a:r>
              <a:rPr lang="en-US" sz="3600" dirty="0">
                <a:solidFill>
                  <a:srgbClr val="000000"/>
                </a:solidFill>
                <a:latin typeface="Comic Sans MS" pitchFamily="66" charset="0"/>
              </a:rPr>
              <a:t>then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3600" dirty="0">
                <a:solidFill>
                  <a:srgbClr val="000000"/>
                </a:solidFill>
                <a:latin typeface="Comic Sans MS" pitchFamily="66" charset="0"/>
              </a:rPr>
              <a:t> &amp;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Tom </a:t>
            </a:r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3600" dirty="0">
                <a:solidFill>
                  <a:srgbClr val="C00000"/>
                </a:solidFill>
                <a:latin typeface="Comic Sans MS" pitchFamily="66" charset="0"/>
              </a:rPr>
              <a:t>rogue</a:t>
            </a:r>
            <a:r>
              <a:rPr lang="en-US" sz="3600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sz="3600" dirty="0">
                <a:latin typeface="Comic Sans MS" pitchFamily="66" charset="0"/>
              </a:rPr>
              <a:t>contradicting</a:t>
            </a:r>
            <a:r>
              <a:rPr lang="en-US" sz="36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mic Sans MS" pitchFamily="66" charset="0"/>
              </a:rPr>
              <a:t>stability.</a:t>
            </a: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820" y="1349865"/>
            <a:ext cx="8107400" cy="411449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Stable Marriage Problem</a:t>
            </a:r>
            <a:r>
              <a:rPr lang="en-US" sz="5400" dirty="0" smtClean="0"/>
              <a:t>: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Marry everyone without any rogue couples!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CA113C7-4A69-4D0A-8924-84FEF30BA8F2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C75F36C-0433-4F6B-BCAF-665E036C6B72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Girl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</a:rPr>
              <a:t>Pessimal</a:t>
            </a:r>
            <a:endParaRPr lang="en-US" sz="4400" dirty="0" smtClean="0">
              <a:solidFill>
                <a:srgbClr val="C00000"/>
              </a:solidFill>
            </a:endParaRPr>
          </a:p>
        </p:txBody>
      </p:sp>
      <p:sp>
        <p:nvSpPr>
          <p:cNvPr id="56324" name="TextBox 10"/>
          <p:cNvSpPr txBox="1">
            <a:spLocks noChangeArrowheads="1"/>
          </p:cNvSpPr>
          <p:nvPr/>
        </p:nvSpPr>
        <p:spPr bwMode="auto">
          <a:xfrm>
            <a:off x="382203" y="2014447"/>
            <a:ext cx="8507457" cy="29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>
                <a:latin typeface="Comic Sans MS" pitchFamily="66" charset="0"/>
              </a:rPr>
              <a:t>Similar, easier, </a:t>
            </a:r>
            <a:r>
              <a:rPr lang="en-US" sz="5400" dirty="0" smtClean="0">
                <a:latin typeface="Comic Sans MS" pitchFamily="66" charset="0"/>
              </a:rPr>
              <a:t>argument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implies each girl gets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her </a:t>
            </a:r>
            <a:r>
              <a:rPr lang="en-US" sz="5400" dirty="0">
                <a:latin typeface="Comic Sans MS" pitchFamily="66" charset="0"/>
              </a:rPr>
              <a:t>worst possible boy.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580900" y="1933108"/>
            <a:ext cx="7935140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ther </a:t>
            </a:r>
            <a:r>
              <a:rPr lang="en-US" sz="5400" dirty="0">
                <a:latin typeface="Comic Sans MS" pitchFamily="66" charset="0"/>
              </a:rPr>
              <a:t>stable </a:t>
            </a:r>
            <a:r>
              <a:rPr lang="en-US" sz="5400" dirty="0" smtClean="0">
                <a:latin typeface="Comic Sans MS" pitchFamily="66" charset="0"/>
              </a:rPr>
              <a:t>marriages 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  possible?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43451" y="1065213"/>
            <a:ext cx="7662419" cy="7856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More questions, rich </a:t>
            </a:r>
            <a:r>
              <a:rPr lang="en-US" sz="4400" dirty="0" smtClean="0">
                <a:latin typeface="Comic Sans MS" pitchFamily="66" charset="0"/>
              </a:rPr>
              <a:t>theory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623181" y="3855752"/>
            <a:ext cx="7725192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do </a:t>
            </a:r>
            <a:r>
              <a:rPr lang="en-US" sz="5400" dirty="0">
                <a:latin typeface="Comic Sans MS" pitchFamily="66" charset="0"/>
              </a:rPr>
              <a:t>better by lying? </a:t>
            </a:r>
            <a:endParaRPr lang="en-US" sz="5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 boys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-No!    </a:t>
            </a:r>
            <a:r>
              <a:rPr lang="en-US" sz="5400" dirty="0" smtClean="0">
                <a:latin typeface="Comic Sans MS" pitchFamily="66" charset="0"/>
              </a:rPr>
              <a:t>girls -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Yes</a:t>
            </a:r>
            <a:r>
              <a:rPr lang="en-US" sz="5400" dirty="0">
                <a:solidFill>
                  <a:schemeClr val="hlink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573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7BB76824-9F76-4ADE-AC6C-0508E1575FA2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76676" y="2891948"/>
            <a:ext cx="46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5400" dirty="0" smtClean="0">
                <a:latin typeface="Comic Sans MS" pitchFamily="66" charset="0"/>
              </a:rPr>
              <a:t>-can be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many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en-US" sz="9600" b="1" smtClean="0"/>
              <a:t>Bipartite</a:t>
            </a:r>
          </a:p>
          <a:p>
            <a:r>
              <a:rPr lang="en-US" sz="9600" b="1" smtClean="0"/>
              <a:t>Matching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9ACC12FA-6F6F-4B19-8ECB-8859505F4A8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 spd="slow">
    <p:cut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Text Box 24"/>
          <p:cNvSpPr txBox="1">
            <a:spLocks noChangeArrowheads="1"/>
          </p:cNvSpPr>
          <p:nvPr/>
        </p:nvSpPr>
        <p:spPr bwMode="auto">
          <a:xfrm>
            <a:off x="2438400" y="5519738"/>
            <a:ext cx="2765501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compatible</a:t>
            </a:r>
          </a:p>
        </p:txBody>
      </p:sp>
      <p:sp>
        <p:nvSpPr>
          <p:cNvPr id="43028" name="Freeform 25"/>
          <p:cNvSpPr>
            <a:spLocks/>
          </p:cNvSpPr>
          <p:nvPr/>
        </p:nvSpPr>
        <p:spPr bwMode="auto">
          <a:xfrm>
            <a:off x="5359400" y="4846638"/>
            <a:ext cx="622300" cy="1152525"/>
          </a:xfrm>
          <a:custGeom>
            <a:avLst/>
            <a:gdLst>
              <a:gd name="T0" fmla="*/ 0 w 1192"/>
              <a:gd name="T1" fmla="*/ 732 h 720"/>
              <a:gd name="T2" fmla="*/ 52 w 1192"/>
              <a:gd name="T3" fmla="*/ 536 h 720"/>
              <a:gd name="T4" fmla="*/ 67 w 1192"/>
              <a:gd name="T5" fmla="*/ 292 h 720"/>
              <a:gd name="T6" fmla="*/ 119 w 1192"/>
              <a:gd name="T7" fmla="*/ 292 h 720"/>
              <a:gd name="T8" fmla="*/ 125 w 1192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720"/>
              <a:gd name="T17" fmla="*/ 1192 w 1192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720">
                <a:moveTo>
                  <a:pt x="0" y="720"/>
                </a:moveTo>
                <a:cubicBezTo>
                  <a:pt x="188" y="660"/>
                  <a:pt x="376" y="600"/>
                  <a:pt x="480" y="528"/>
                </a:cubicBezTo>
                <a:cubicBezTo>
                  <a:pt x="584" y="456"/>
                  <a:pt x="520" y="328"/>
                  <a:pt x="624" y="288"/>
                </a:cubicBezTo>
                <a:cubicBezTo>
                  <a:pt x="728" y="248"/>
                  <a:pt x="1016" y="336"/>
                  <a:pt x="1104" y="288"/>
                </a:cubicBezTo>
                <a:cubicBezTo>
                  <a:pt x="1192" y="240"/>
                  <a:pt x="1172" y="120"/>
                  <a:pt x="1152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7"/>
          <p:cNvGrpSpPr/>
          <p:nvPr/>
        </p:nvGrpSpPr>
        <p:grpSpPr>
          <a:xfrm>
            <a:off x="1818217" y="1742547"/>
            <a:ext cx="5627688" cy="4059237"/>
            <a:chOff x="1828800" y="1763713"/>
            <a:chExt cx="5627688" cy="4059237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57400" y="1828800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0088" y="3276600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05000" y="2818861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28800" y="2868613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  <a:endCxn id="43024" idx="7"/>
            </p:cNvCxnSpPr>
            <p:nvPr/>
          </p:nvCxnSpPr>
          <p:spPr bwMode="auto">
            <a:xfrm>
              <a:off x="2019300" y="176371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05000" y="3935413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43100" y="3908425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  <a:stCxn id="43019" idx="2"/>
              <a:endCxn id="43024" idx="2"/>
            </p:cNvCxnSpPr>
            <p:nvPr/>
          </p:nvCxnSpPr>
          <p:spPr bwMode="auto">
            <a:xfrm flipV="1">
              <a:off x="1905000" y="1943100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C77B729E-9E31-475E-9CA5-309411DA903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1524000"/>
            <a:ext cx="1219200" cy="3962400"/>
            <a:chOff x="864" y="960"/>
            <a:chExt cx="768" cy="2496"/>
          </a:xfrm>
        </p:grpSpPr>
        <p:sp>
          <p:nvSpPr>
            <p:cNvPr id="44064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5" name="Text Box 5"/>
            <p:cNvSpPr txBox="1">
              <a:spLocks noChangeArrowheads="1"/>
            </p:cNvSpPr>
            <p:nvPr/>
          </p:nvSpPr>
          <p:spPr bwMode="auto">
            <a:xfrm>
              <a:off x="1045" y="1339"/>
              <a:ext cx="33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8" charset="0"/>
                </a:rPr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828800" y="1752600"/>
            <a:ext cx="228600" cy="3352800"/>
            <a:chOff x="1152" y="1248"/>
            <a:chExt cx="144" cy="2112"/>
          </a:xfrm>
        </p:grpSpPr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12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152" y="1248"/>
              <a:ext cx="144" cy="720"/>
              <a:chOff x="1152" y="1392"/>
              <a:chExt cx="144" cy="720"/>
            </a:xfrm>
          </p:grpSpPr>
          <p:sp>
            <p:nvSpPr>
              <p:cNvPr id="44062" name="Oval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Oval 10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61" name="Oval 11"/>
            <p:cNvSpPr>
              <a:spLocks noChangeArrowheads="1"/>
            </p:cNvSpPr>
            <p:nvPr/>
          </p:nvSpPr>
          <p:spPr bwMode="auto">
            <a:xfrm>
              <a:off x="1200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705600" y="1066800"/>
            <a:ext cx="1143000" cy="4953000"/>
            <a:chOff x="4224" y="720"/>
            <a:chExt cx="720" cy="3120"/>
          </a:xfrm>
        </p:grpSpPr>
        <p:sp>
          <p:nvSpPr>
            <p:cNvPr id="44057" name="Oval 13"/>
            <p:cNvSpPr>
              <a:spLocks noChangeArrowheads="1"/>
            </p:cNvSpPr>
            <p:nvPr/>
          </p:nvSpPr>
          <p:spPr bwMode="auto">
            <a:xfrm>
              <a:off x="4224" y="720"/>
              <a:ext cx="720" cy="3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8" name="Text Box 14"/>
            <p:cNvSpPr txBox="1">
              <a:spLocks noChangeArrowheads="1"/>
            </p:cNvSpPr>
            <p:nvPr/>
          </p:nvSpPr>
          <p:spPr bwMode="auto">
            <a:xfrm>
              <a:off x="4416" y="1291"/>
              <a:ext cx="31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33"/>
                  </a:solidFill>
                  <a:latin typeface="Comic Sans MS" pitchFamily="8" charset="0"/>
                </a:rPr>
                <a:t>B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560" y="816"/>
              <a:ext cx="144" cy="2880"/>
              <a:chOff x="4560" y="816"/>
              <a:chExt cx="144" cy="2880"/>
            </a:xfrm>
          </p:grpSpPr>
          <p:sp>
            <p:nvSpPr>
              <p:cNvPr id="44053" name="Oval 17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4" name="Oval 18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5" name="Oval 19"/>
              <p:cNvSpPr>
                <a:spLocks noChangeArrowheads="1"/>
              </p:cNvSpPr>
              <p:nvPr/>
            </p:nvSpPr>
            <p:spPr bwMode="auto">
              <a:xfrm>
                <a:off x="4656" y="1200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6" name="Oval 20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52" name="Oval 21"/>
            <p:cNvSpPr>
              <a:spLocks noChangeArrowheads="1"/>
            </p:cNvSpPr>
            <p:nvPr/>
          </p:nvSpPr>
          <p:spPr bwMode="auto">
            <a:xfrm>
              <a:off x="4560" y="24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44039" name="AutoShape 22"/>
          <p:cNvCxnSpPr>
            <a:cxnSpLocks noChangeShapeType="1"/>
          </p:cNvCxnSpPr>
          <p:nvPr/>
        </p:nvCxnSpPr>
        <p:spPr bwMode="auto">
          <a:xfrm>
            <a:off x="2057400" y="1828800"/>
            <a:ext cx="5219700" cy="39941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828800" y="1829155"/>
            <a:ext cx="5627688" cy="3227387"/>
            <a:chOff x="1152" y="1159"/>
            <a:chExt cx="3545" cy="203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152" y="1159"/>
              <a:ext cx="3545" cy="2009"/>
              <a:chOff x="1152" y="1111"/>
              <a:chExt cx="3545" cy="2009"/>
            </a:xfrm>
          </p:grpSpPr>
          <p:cxnSp>
            <p:nvCxnSpPr>
              <p:cNvPr id="44045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241" y="2016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6" name="AutoShape 26"/>
              <p:cNvCxnSpPr>
                <a:cxnSpLocks noChangeShapeType="1"/>
                <a:endCxn id="44056" idx="7"/>
              </p:cNvCxnSpPr>
              <p:nvPr/>
            </p:nvCxnSpPr>
            <p:spPr bwMode="auto">
              <a:xfrm>
                <a:off x="1200" y="1735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7" name="AutoShape 27"/>
              <p:cNvCxnSpPr>
                <a:cxnSpLocks noChangeShapeType="1"/>
              </p:cNvCxnSpPr>
              <p:nvPr/>
            </p:nvCxnSpPr>
            <p:spPr bwMode="auto">
              <a:xfrm>
                <a:off x="1152" y="1759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8" name="AutoShape 28"/>
              <p:cNvCxnSpPr>
                <a:cxnSpLocks noChangeShapeType="1"/>
                <a:endCxn id="44055" idx="7"/>
              </p:cNvCxnSpPr>
              <p:nvPr/>
            </p:nvCxnSpPr>
            <p:spPr bwMode="auto">
              <a:xfrm>
                <a:off x="1272" y="1111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9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1200" y="2431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50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1224" y="2414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cxnSp>
          <p:nvCxnSpPr>
            <p:cNvPr id="44044" name="AutoShape 31"/>
            <p:cNvCxnSpPr>
              <a:cxnSpLocks noChangeShapeType="1"/>
              <a:stCxn id="44061" idx="2"/>
              <a:endCxn id="44055" idx="2"/>
            </p:cNvCxnSpPr>
            <p:nvPr/>
          </p:nvCxnSpPr>
          <p:spPr bwMode="auto">
            <a:xfrm flipV="1">
              <a:off x="1200" y="1224"/>
              <a:ext cx="3456" cy="196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4041" name="Text Box 32"/>
          <p:cNvSpPr txBox="1">
            <a:spLocks noChangeArrowheads="1"/>
          </p:cNvSpPr>
          <p:nvPr/>
        </p:nvSpPr>
        <p:spPr bwMode="auto">
          <a:xfrm>
            <a:off x="2170113" y="5160963"/>
            <a:ext cx="4837112" cy="119062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FF"/>
                </a:solidFill>
                <a:latin typeface="Comic Sans MS" pitchFamily="8" charset="0"/>
              </a:rPr>
              <a:t>match</a:t>
            </a:r>
            <a:r>
              <a:rPr lang="en-US" sz="3600">
                <a:latin typeface="Comic Sans MS" pitchFamily="8" charset="0"/>
              </a:rPr>
              <a:t> each girl to a</a:t>
            </a:r>
          </a:p>
          <a:p>
            <a:r>
              <a:rPr lang="en-US" sz="3600">
                <a:latin typeface="Comic Sans MS" pitchFamily="8" charset="0"/>
              </a:rPr>
              <a:t>unique compatible boy</a:t>
            </a: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8F9ADA46-464A-400F-B73D-910BCBB9727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5083" name="Oval 8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Oval 9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5" name="Oval 10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11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5079" name="Oval 14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Oval 15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Oval 16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Oval 17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70" name="AutoShape 19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1" name="AutoShape 20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2" name="AutoShape 21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3" name="AutoShape 22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4" name="AutoShape 23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5" name="AutoShape 24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6" name="AutoShape 25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7" name="AutoShape 26"/>
          <p:cNvCxnSpPr>
            <a:cxnSpLocks noChangeShapeType="1"/>
            <a:stCxn id="45065" idx="2"/>
            <a:endCxn id="45081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45078" name="Text Box 27"/>
          <p:cNvSpPr txBox="1">
            <a:spLocks noChangeArrowheads="1"/>
          </p:cNvSpPr>
          <p:nvPr/>
        </p:nvSpPr>
        <p:spPr bwMode="auto">
          <a:xfrm>
            <a:off x="2803525" y="5338763"/>
            <a:ext cx="27225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a </a:t>
            </a:r>
            <a:r>
              <a:rPr lang="en-US" dirty="0">
                <a:solidFill>
                  <a:srgbClr val="FF00FF"/>
                </a:solidFill>
                <a:latin typeface="Comic Sans MS" pitchFamily="8" charset="0"/>
              </a:rPr>
              <a:t>matching</a:t>
            </a:r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79D26E35-00BC-44D4-AD4E-435B82B6597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9" name="AutoShape 25"/>
          <p:cNvCxnSpPr>
            <a:cxnSpLocks noChangeShapeType="1"/>
            <a:stCxn id="46087" idx="2"/>
            <a:endCxn id="46104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72501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cxnSp>
        <p:nvCxnSpPr>
          <p:cNvPr id="30" name="AutoShape 25"/>
          <p:cNvCxnSpPr>
            <a:cxnSpLocks noChangeShapeType="1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72501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108225" y="0"/>
            <a:ext cx="6282739" cy="114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Compatible Boys &amp; Girls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680" y="0"/>
            <a:ext cx="7597140" cy="105918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 enough boys for these girls!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lec</a:t>
            </a:r>
            <a:r>
              <a:rPr lang="en-US" dirty="0" smtClean="0">
                <a:latin typeface="Comic Sans MS" pitchFamily="66" charset="0"/>
              </a:rPr>
              <a:t> 8M.</a:t>
            </a:r>
            <a:fld id="{1F51D20D-19EA-42B0-A38A-1632244BF005}" type="slidenum">
              <a:rPr lang="en-US" smtClean="0">
                <a:latin typeface="Comic Sans MS" pitchFamily="66" charset="0"/>
              </a:rPr>
              <a:pPr/>
              <a:t>4</a:t>
            </a:fld>
            <a:endParaRPr lang="en-US" dirty="0" smtClean="0">
              <a:latin typeface="Comic Sans MS" pitchFamily="66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94676" y="1724344"/>
            <a:ext cx="8834604" cy="347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The Mating Ritual</a:t>
            </a:r>
          </a:p>
          <a:p>
            <a:pPr algn="ctr">
              <a:buNone/>
            </a:pPr>
            <a:r>
              <a:rPr lang="en-US" sz="7200" dirty="0" smtClean="0">
                <a:solidFill>
                  <a:srgbClr val="0000CC"/>
                </a:solidFill>
                <a:latin typeface="Comic Sans MS" pitchFamily="66" charset="0"/>
              </a:rPr>
              <a:t>(day by day)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08956" y="3549112"/>
            <a:ext cx="665567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54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 useBgFill="1"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7641957" y="3304223"/>
            <a:ext cx="1439818" cy="769441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 useBgFill="1"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809026" y="5637292"/>
            <a:ext cx="2438488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8" charset="0"/>
              </a:rPr>
              <a:t>|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 smtClean="0">
                <a:latin typeface="Comic Sans MS" pitchFamily="8" charset="0"/>
              </a:rPr>
              <a:t>| = 3</a:t>
            </a:r>
            <a:endParaRPr lang="en-US" sz="54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 useBgFill="1"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3332667" y="5634709"/>
            <a:ext cx="5468164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5400" dirty="0" smtClean="0">
                <a:latin typeface="Comic Sans MS" pitchFamily="8" charset="0"/>
              </a:rPr>
              <a:t>  2 = |N(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5400" dirty="0" smtClean="0">
                <a:latin typeface="Comic Sans MS" pitchFamily="8" charset="0"/>
              </a:rPr>
              <a:t>|    </a:t>
            </a:r>
            <a:r>
              <a:rPr lang="en-US" sz="4400" dirty="0" smtClean="0">
                <a:latin typeface="Comic Sans MS" pitchFamily="8" charset="0"/>
              </a:rPr>
              <a:t>  </a:t>
            </a:r>
            <a:endParaRPr lang="en-US" sz="44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4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402080" y="152400"/>
            <a:ext cx="7597140" cy="105918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bottleneck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062B5E4-4E58-4502-A583-40FD7769549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409700" y="2743200"/>
            <a:ext cx="76200" cy="2514600"/>
          </a:xfrm>
          <a:prstGeom prst="leftBrace">
            <a:avLst>
              <a:gd name="adj1" fmla="val 27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63199" y="3580108"/>
            <a:ext cx="611065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37" name="AutoShape 29"/>
          <p:cNvSpPr>
            <a:spLocks/>
          </p:cNvSpPr>
          <p:nvPr/>
        </p:nvSpPr>
        <p:spPr bwMode="auto">
          <a:xfrm>
            <a:off x="7543800" y="3147060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7564467" y="3304223"/>
            <a:ext cx="1439818" cy="76944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183795" y="5425482"/>
            <a:ext cx="4852610" cy="10156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|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 smtClean="0">
                <a:latin typeface="Comic Sans MS" pitchFamily="8" charset="0"/>
              </a:rPr>
              <a:t>|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latin typeface="Comic Sans MS" pitchFamily="8" charset="0"/>
              </a:rPr>
              <a:t> |N(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6000" dirty="0" smtClean="0">
                <a:latin typeface="Comic Sans MS" pitchFamily="8" charset="0"/>
              </a:rPr>
              <a:t>| </a:t>
            </a:r>
            <a:endParaRPr lang="en-US" sz="60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07769" y="5362414"/>
            <a:ext cx="4990455" cy="1162372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0000CC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4680130"/>
            <a:ext cx="7616825" cy="1795463"/>
          </a:xfrm>
        </p:spPr>
        <p:txBody>
          <a:bodyPr/>
          <a:lstStyle/>
          <a:p>
            <a:pPr marL="0">
              <a:spcBef>
                <a:spcPct val="0"/>
              </a:spcBef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If there is a bottleneck,</a:t>
            </a:r>
          </a:p>
          <a:p>
            <a:pPr marL="0">
              <a:spcBef>
                <a:spcPct val="0"/>
              </a:spcBef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then no match is possible.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95263" y="775059"/>
            <a:ext cx="8651727" cy="401956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i="1" dirty="0">
                <a:latin typeface="Comic Sans MS" pitchFamily="8" charset="0"/>
              </a:rPr>
              <a:t>Bottleneck: </a:t>
            </a:r>
            <a:r>
              <a:rPr lang="en-US" sz="4400" dirty="0">
                <a:latin typeface="Comic Sans MS" pitchFamily="8" charset="0"/>
              </a:rPr>
              <a:t>a set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 </a:t>
            </a:r>
            <a:r>
              <a:rPr lang="en-US" sz="4400" dirty="0">
                <a:latin typeface="Comic Sans MS" pitchFamily="8" charset="0"/>
              </a:rPr>
              <a:t>of girls</a:t>
            </a:r>
          </a:p>
          <a:p>
            <a:pPr>
              <a:buNone/>
            </a:pPr>
            <a:r>
              <a:rPr lang="en-US" sz="4400" dirty="0">
                <a:latin typeface="Comic Sans MS" pitchFamily="8" charset="0"/>
              </a:rPr>
              <a:t>          without enough boys.</a:t>
            </a:r>
          </a:p>
          <a:p>
            <a:pPr>
              <a:buNone/>
            </a:pPr>
            <a:r>
              <a:rPr lang="en-US" sz="4400" dirty="0">
                <a:latin typeface="Comic Sans MS" pitchFamily="8" charset="0"/>
              </a:rPr>
              <a:t>N(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) ::= boys adjacent to at</a:t>
            </a:r>
          </a:p>
          <a:p>
            <a:pPr>
              <a:buNone/>
            </a:pPr>
            <a:r>
              <a:rPr lang="en-US" sz="4400" dirty="0">
                <a:latin typeface="Comic Sans MS" pitchFamily="8" charset="0"/>
              </a:rPr>
              <a:t>             least one girl in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.</a:t>
            </a:r>
          </a:p>
          <a:p>
            <a:pPr>
              <a:buNone/>
            </a:pP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 a bottleneck </a:t>
            </a:r>
            <a:r>
              <a:rPr lang="en-US" sz="4400" dirty="0" smtClean="0">
                <a:latin typeface="Comic Sans MS" pitchFamily="8" charset="0"/>
              </a:rPr>
              <a:t>::=   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| &gt; |N(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)|</a:t>
            </a:r>
            <a:endParaRPr lang="en-US" sz="4400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FEE5B55-4292-4FA8-AE67-B2EB2C03FE54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73040" y="3928314"/>
            <a:ext cx="3596640" cy="914400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700" y="2033197"/>
            <a:ext cx="8627638" cy="270015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If there </a:t>
            </a:r>
            <a:r>
              <a:rPr lang="en-US" sz="5400" dirty="0" smtClean="0">
                <a:solidFill>
                  <a:srgbClr val="FF0000"/>
                </a:solidFill>
              </a:rPr>
              <a:t>is 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FF0000"/>
                </a:solidFill>
              </a:rPr>
              <a:t> bottleneck</a:t>
            </a:r>
            <a:r>
              <a:rPr lang="en-US" sz="5400" dirty="0" smtClean="0"/>
              <a:t>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FF0000"/>
                </a:solidFill>
              </a:rPr>
              <a:t>no match</a:t>
            </a:r>
            <a:r>
              <a:rPr lang="en-US" sz="5400" dirty="0" smtClean="0"/>
              <a:t> is possible,</a:t>
            </a:r>
          </a:p>
          <a:p>
            <a:pPr marL="0" algn="ctr">
              <a:spcBef>
                <a:spcPct val="0"/>
              </a:spcBef>
              <a:buFontTx/>
              <a:buNone/>
            </a:pPr>
            <a:r>
              <a:rPr lang="en-US" sz="5400" dirty="0" smtClean="0"/>
              <a:t>obviously.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FEE5B55-4292-4FA8-AE67-B2EB2C03FE54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74850"/>
            <a:ext cx="8310563" cy="28384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Conversely,</a:t>
            </a:r>
            <a:r>
              <a:rPr lang="en-US" sz="5400" dirty="0" smtClean="0"/>
              <a:t> if there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no bottlenecks</a:t>
            </a:r>
            <a:r>
              <a:rPr lang="en-US" sz="5400" dirty="0" smtClean="0"/>
              <a:t>,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EE815EBE-A80C-4F04-9B8C-61CDAF6F5EB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00824" y="1668359"/>
            <a:ext cx="7797245" cy="309281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  <a:defRPr/>
            </a:pPr>
            <a:r>
              <a:rPr lang="en-US" sz="5400" dirty="0" smtClean="0"/>
              <a:t>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|S|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|N(S)| </a:t>
            </a:r>
            <a:r>
              <a:rPr lang="en-US" sz="5400" dirty="0" smtClean="0"/>
              <a:t>for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all</a:t>
            </a:r>
          </a:p>
          <a:p>
            <a:pPr marL="0">
              <a:spcBef>
                <a:spcPts val="2400"/>
              </a:spcBef>
              <a:buFontTx/>
              <a:buNone/>
              <a:defRPr/>
            </a:pPr>
            <a:r>
              <a:rPr lang="en-US" sz="5400" dirty="0" smtClean="0"/>
              <a:t>sets of girls,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S,</a:t>
            </a:r>
            <a:r>
              <a:rPr lang="en-US" sz="5400" dirty="0" smtClean="0"/>
              <a:t> then</a:t>
            </a:r>
          </a:p>
          <a:p>
            <a:pPr marL="0">
              <a:spcBef>
                <a:spcPct val="0"/>
              </a:spcBef>
              <a:buFontTx/>
              <a:buNone/>
              <a:defRPr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3" y="53975"/>
            <a:ext cx="5113337" cy="1128713"/>
          </a:xfrm>
          <a:noFill/>
        </p:spPr>
        <p:txBody>
          <a:bodyPr/>
          <a:lstStyle/>
          <a:p>
            <a:r>
              <a:rPr lang="en-US" sz="48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EB9B9B79-C8D9-48F2-B6B6-031FF048EA6F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3038" y="1027344"/>
            <a:ext cx="390683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33CC"/>
                </a:solidFill>
                <a:latin typeface="+mj-lt"/>
              </a:rPr>
              <a:t>Hall’s condition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9645" y="4900320"/>
            <a:ext cx="5984875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+mj-lt"/>
              </a:rPr>
              <a:t>(proof in Notes)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380605" y="1760728"/>
            <a:ext cx="7029104" cy="1828800"/>
          </a:xfrm>
          <a:custGeom>
            <a:avLst/>
            <a:gdLst>
              <a:gd name="connsiteX0" fmla="*/ 938140 w 7029104"/>
              <a:gd name="connsiteY0" fmla="*/ 182880 h 1828800"/>
              <a:gd name="connsiteX1" fmla="*/ 916625 w 7029104"/>
              <a:gd name="connsiteY1" fmla="*/ 849854 h 1828800"/>
              <a:gd name="connsiteX2" fmla="*/ 884352 w 7029104"/>
              <a:gd name="connsiteY2" fmla="*/ 1000461 h 1828800"/>
              <a:gd name="connsiteX3" fmla="*/ 324954 w 7029104"/>
              <a:gd name="connsiteY3" fmla="*/ 1075764 h 1828800"/>
              <a:gd name="connsiteX4" fmla="*/ 152832 w 7029104"/>
              <a:gd name="connsiteY4" fmla="*/ 1086522 h 1828800"/>
              <a:gd name="connsiteX5" fmla="*/ 34498 w 7029104"/>
              <a:gd name="connsiteY5" fmla="*/ 1484555 h 1828800"/>
              <a:gd name="connsiteX6" fmla="*/ 77528 w 7029104"/>
              <a:gd name="connsiteY6" fmla="*/ 1742738 h 1828800"/>
              <a:gd name="connsiteX7" fmla="*/ 1411476 w 7029104"/>
              <a:gd name="connsiteY7" fmla="*/ 1828800 h 1828800"/>
              <a:gd name="connsiteX8" fmla="*/ 4810893 w 7029104"/>
              <a:gd name="connsiteY8" fmla="*/ 1785769 h 1828800"/>
              <a:gd name="connsiteX9" fmla="*/ 4972258 w 7029104"/>
              <a:gd name="connsiteY9" fmla="*/ 1495313 h 1828800"/>
              <a:gd name="connsiteX10" fmla="*/ 5176653 w 7029104"/>
              <a:gd name="connsiteY10" fmla="*/ 989703 h 1828800"/>
              <a:gd name="connsiteX11" fmla="*/ 5208926 w 7029104"/>
              <a:gd name="connsiteY11" fmla="*/ 935915 h 1828800"/>
              <a:gd name="connsiteX12" fmla="*/ 6930149 w 7029104"/>
              <a:gd name="connsiteY12" fmla="*/ 903642 h 1828800"/>
              <a:gd name="connsiteX13" fmla="*/ 6962422 w 7029104"/>
              <a:gd name="connsiteY13" fmla="*/ 860611 h 1828800"/>
              <a:gd name="connsiteX14" fmla="*/ 7026968 w 7029104"/>
              <a:gd name="connsiteY14" fmla="*/ 268941 h 1828800"/>
              <a:gd name="connsiteX15" fmla="*/ 6951665 w 7029104"/>
              <a:gd name="connsiteY15" fmla="*/ 10757 h 1828800"/>
              <a:gd name="connsiteX16" fmla="*/ 1067232 w 7029104"/>
              <a:gd name="connsiteY16" fmla="*/ 0 h 1828800"/>
              <a:gd name="connsiteX17" fmla="*/ 938140 w 7029104"/>
              <a:gd name="connsiteY17" fmla="*/ 18288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29104" h="1828800">
                <a:moveTo>
                  <a:pt x="938140" y="182880"/>
                </a:moveTo>
                <a:lnTo>
                  <a:pt x="916625" y="849854"/>
                </a:lnTo>
                <a:lnTo>
                  <a:pt x="884352" y="1000461"/>
                </a:lnTo>
                <a:lnTo>
                  <a:pt x="324954" y="1075764"/>
                </a:lnTo>
                <a:cubicBezTo>
                  <a:pt x="155589" y="1064474"/>
                  <a:pt x="187696" y="1016790"/>
                  <a:pt x="152832" y="1086522"/>
                </a:cubicBezTo>
                <a:lnTo>
                  <a:pt x="34498" y="1484555"/>
                </a:lnTo>
                <a:cubicBezTo>
                  <a:pt x="56931" y="1731324"/>
                  <a:pt x="0" y="1665210"/>
                  <a:pt x="77528" y="1742738"/>
                </a:cubicBezTo>
                <a:cubicBezTo>
                  <a:pt x="522147" y="1771894"/>
                  <a:pt x="965902" y="1828800"/>
                  <a:pt x="1411476" y="1828800"/>
                </a:cubicBezTo>
                <a:lnTo>
                  <a:pt x="4810893" y="1785769"/>
                </a:lnTo>
                <a:lnTo>
                  <a:pt x="4972258" y="1495313"/>
                </a:lnTo>
                <a:cubicBezTo>
                  <a:pt x="5040390" y="1326776"/>
                  <a:pt x="5109139" y="1158488"/>
                  <a:pt x="5176653" y="989703"/>
                </a:cubicBezTo>
                <a:cubicBezTo>
                  <a:pt x="5195273" y="943154"/>
                  <a:pt x="5175230" y="969611"/>
                  <a:pt x="5208926" y="935915"/>
                </a:cubicBezTo>
                <a:lnTo>
                  <a:pt x="6930149" y="903642"/>
                </a:lnTo>
                <a:cubicBezTo>
                  <a:pt x="6943957" y="903216"/>
                  <a:pt x="6957706" y="870044"/>
                  <a:pt x="6962422" y="860611"/>
                </a:cubicBezTo>
                <a:cubicBezTo>
                  <a:pt x="7029104" y="304927"/>
                  <a:pt x="7026968" y="503309"/>
                  <a:pt x="7026968" y="268941"/>
                </a:cubicBezTo>
                <a:lnTo>
                  <a:pt x="6951665" y="10757"/>
                </a:lnTo>
                <a:lnTo>
                  <a:pt x="1067232" y="0"/>
                </a:lnTo>
                <a:lnTo>
                  <a:pt x="938140" y="182880"/>
                </a:lnTo>
                <a:close/>
              </a:path>
            </a:pathLst>
          </a:cu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Hall’s Theorem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234950" y="1223963"/>
            <a:ext cx="8699500" cy="40576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8" charset="0"/>
              </a:rPr>
              <a:t>Given: no bottlenecks.</a:t>
            </a:r>
          </a:p>
          <a:p>
            <a:pPr>
              <a:spcBef>
                <a:spcPct val="50000"/>
              </a:spcBef>
            </a:pPr>
            <a:r>
              <a:rPr lang="en-US" sz="4800" i="1" dirty="0">
                <a:solidFill>
                  <a:srgbClr val="008000"/>
                </a:solidFill>
                <a:latin typeface="Comic Sans MS" pitchFamily="8" charset="0"/>
              </a:rPr>
              <a:t>Lemma: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If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 a set of girls with</a:t>
            </a:r>
          </a:p>
          <a:p>
            <a:pPr algn="ctr">
              <a:spcBef>
                <a:spcPct val="50000"/>
              </a:spcBef>
            </a:pP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>
                <a:latin typeface="Comic Sans MS" pitchFamily="8" charset="0"/>
              </a:rPr>
              <a:t>|N(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)|,</a:t>
            </a:r>
          </a:p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8" charset="0"/>
              </a:rPr>
              <a:t>then no bottlenecks within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i="1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27350" y="5219700"/>
            <a:ext cx="319881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8" charset="0"/>
              </a:rPr>
              <a:t>(</a:t>
            </a:r>
            <a:r>
              <a:rPr lang="en-US" sz="4800" i="1">
                <a:latin typeface="Comic Sans MS" pitchFamily="8" charset="0"/>
              </a:rPr>
              <a:t>obviously</a:t>
            </a:r>
            <a:r>
              <a:rPr lang="en-US" sz="4800">
                <a:latin typeface="Comic Sans MS" pitchFamily="8" charset="0"/>
              </a:rPr>
              <a:t>)</a:t>
            </a:r>
            <a:endParaRPr lang="en-US" sz="480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7C9C615-E7E3-4AD6-976A-E20C9A49FB18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Hall’s Theorem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34950" y="777725"/>
            <a:ext cx="8699500" cy="531222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4400" dirty="0">
                <a:latin typeface="Comic Sans MS" pitchFamily="8" charset="0"/>
              </a:rPr>
              <a:t>Given: no bottlenecks.</a:t>
            </a:r>
          </a:p>
          <a:p>
            <a:pPr>
              <a:spcBef>
                <a:spcPct val="50000"/>
              </a:spcBef>
              <a:buNone/>
            </a:pPr>
            <a:r>
              <a:rPr lang="en-US" sz="4800" i="1" dirty="0">
                <a:solidFill>
                  <a:srgbClr val="008000"/>
                </a:solidFill>
                <a:latin typeface="Comic Sans MS" pitchFamily="8" charset="0"/>
              </a:rPr>
              <a:t>Lemma: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If S a set of girls with</a:t>
            </a:r>
          </a:p>
          <a:p>
            <a:pPr algn="ctr">
              <a:spcBef>
                <a:spcPct val="50000"/>
              </a:spcBef>
              <a:buNone/>
            </a:pPr>
            <a:r>
              <a:rPr lang="en-US" sz="4800" dirty="0">
                <a:latin typeface="Comic Sans MS" pitchFamily="8" charset="0"/>
              </a:rPr>
              <a:t>|S|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>
                <a:latin typeface="Comic Sans MS" pitchFamily="8" charset="0"/>
              </a:rPr>
              <a:t>|N(S)|,</a:t>
            </a:r>
          </a:p>
          <a:p>
            <a:pPr>
              <a:buNone/>
            </a:pPr>
            <a:r>
              <a:rPr lang="en-US" sz="6000" i="1" dirty="0">
                <a:latin typeface="Comic Sans MS" pitchFamily="8" charset="0"/>
              </a:rPr>
              <a:t>and also</a:t>
            </a:r>
            <a:r>
              <a:rPr lang="en-US" sz="6000" dirty="0">
                <a:latin typeface="Comic Sans MS" pitchFamily="8" charset="0"/>
              </a:rPr>
              <a:t>  no bottlenecks</a:t>
            </a:r>
          </a:p>
          <a:p>
            <a:pPr>
              <a:buNone/>
            </a:pPr>
            <a:r>
              <a:rPr lang="en-US" sz="6000" dirty="0">
                <a:latin typeface="Comic Sans MS" pitchFamily="8" charset="0"/>
              </a:rPr>
              <a:t>between     and</a:t>
            </a:r>
            <a:r>
              <a:rPr lang="en-US" sz="6600" dirty="0">
                <a:latin typeface="Comic Sans MS" pitchFamily="8" charset="0"/>
              </a:rPr>
              <a:t> 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524250" y="4850868"/>
          <a:ext cx="798513" cy="1238250"/>
        </p:xfrm>
        <a:graphic>
          <a:graphicData uri="http://schemas.openxmlformats.org/presentationml/2006/ole">
            <p:oleObj spid="_x0000_s246786" name="Equation" r:id="rId4" imgW="139680" imgH="215640" progId="Equation.DSMT4">
              <p:embed/>
            </p:oleObj>
          </a:graphicData>
        </a:graphic>
      </p:graphicFrame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DB4C273-92AE-481E-AECF-EA4BFBEC410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894916" y="4944534"/>
          <a:ext cx="1651000" cy="1155700"/>
        </p:xfrm>
        <a:graphic>
          <a:graphicData uri="http://schemas.openxmlformats.org/presentationml/2006/ole">
            <p:oleObj spid="_x0000_s246787" name="Equation" r:id="rId5" imgW="381000" imgH="2667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Hall’s Theorem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838200" y="869950"/>
            <a:ext cx="7391400" cy="41148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Comic Sans MS" pitchFamily="8" charset="0"/>
              </a:rPr>
              <a:t>Assume no bottlenecks.</a:t>
            </a:r>
          </a:p>
          <a:p>
            <a:pPr>
              <a:spcBef>
                <a:spcPct val="50000"/>
              </a:spcBef>
            </a:pPr>
            <a:r>
              <a:rPr lang="en-US" sz="3200" i="1">
                <a:latin typeface="Comic Sans MS" pitchFamily="8" charset="0"/>
              </a:rPr>
              <a:t>Lemma:</a:t>
            </a:r>
            <a:r>
              <a:rPr lang="en-US" sz="3600">
                <a:latin typeface="Comic Sans MS" pitchFamily="8" charset="0"/>
              </a:rPr>
              <a:t> If S is a set of girls and</a:t>
            </a:r>
          </a:p>
          <a:p>
            <a:pPr algn="ctr">
              <a:spcBef>
                <a:spcPct val="50000"/>
              </a:spcBef>
            </a:pPr>
            <a:r>
              <a:rPr lang="en-US" sz="4400">
                <a:latin typeface="Comic Sans MS" pitchFamily="8" charset="0"/>
              </a:rPr>
              <a:t>|S|</a:t>
            </a:r>
            <a:r>
              <a:rPr lang="en-US" sz="440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400">
                <a:latin typeface="Comic Sans MS" pitchFamily="8" charset="0"/>
              </a:rPr>
              <a:t>|N(S)|,</a:t>
            </a:r>
          </a:p>
          <a:p>
            <a:r>
              <a:rPr lang="en-US" sz="5400">
                <a:solidFill>
                  <a:srgbClr val="0000CC"/>
                </a:solidFill>
                <a:latin typeface="Comic Sans MS" pitchFamily="8" charset="0"/>
              </a:rPr>
              <a:t>and</a:t>
            </a:r>
            <a:r>
              <a:rPr lang="en-US" sz="5400">
                <a:latin typeface="Comic Sans MS" pitchFamily="8" charset="0"/>
              </a:rPr>
              <a:t> no bottlenecks</a:t>
            </a:r>
          </a:p>
          <a:p>
            <a:r>
              <a:rPr lang="en-US" sz="5400">
                <a:latin typeface="Comic Sans MS" pitchFamily="8" charset="0"/>
              </a:rPr>
              <a:t>between      and</a:t>
            </a:r>
            <a:r>
              <a:rPr lang="en-US" sz="6000">
                <a:latin typeface="Comic Sans MS" pitchFamily="8" charset="0"/>
              </a:rPr>
              <a:t> 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886200" y="3886200"/>
          <a:ext cx="785813" cy="1219200"/>
        </p:xfrm>
        <a:graphic>
          <a:graphicData uri="http://schemas.openxmlformats.org/presentationml/2006/ole">
            <p:oleObj spid="_x0000_s248834" name="Equation" r:id="rId4" imgW="139680" imgH="215640" progId="Equation.DSMT4">
              <p:embed/>
            </p:oleObj>
          </a:graphicData>
        </a:graphic>
      </p:graphicFrame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621DF60-52FF-4794-9A68-8AE2B9653E90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6137804" y="3971416"/>
          <a:ext cx="1651000" cy="1155700"/>
        </p:xfrm>
        <a:graphic>
          <a:graphicData uri="http://schemas.openxmlformats.org/presentationml/2006/ole">
            <p:oleObj spid="_x0000_s248835" name="Equation" r:id="rId5" imgW="381000" imgH="2667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val 27"/>
          <p:cNvSpPr>
            <a:spLocks noChangeArrowheads="1"/>
          </p:cNvSpPr>
          <p:nvPr/>
        </p:nvSpPr>
        <p:spPr bwMode="auto">
          <a:xfrm>
            <a:off x="7053263" y="1295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28"/>
          <p:cNvSpPr>
            <a:spLocks noChangeArrowheads="1"/>
          </p:cNvSpPr>
          <p:nvPr/>
        </p:nvSpPr>
        <p:spPr bwMode="auto">
          <a:xfrm>
            <a:off x="7205663" y="1828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6"/>
          <p:cNvSpPr>
            <a:spLocks noChangeArrowheads="1"/>
          </p:cNvSpPr>
          <p:nvPr/>
        </p:nvSpPr>
        <p:spPr bwMode="auto">
          <a:xfrm>
            <a:off x="1185863" y="1524000"/>
            <a:ext cx="1219200" cy="396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25"/>
          <p:cNvSpPr>
            <a:spLocks noChangeArrowheads="1"/>
          </p:cNvSpPr>
          <p:nvPr/>
        </p:nvSpPr>
        <p:spPr bwMode="auto">
          <a:xfrm>
            <a:off x="6519863" y="1066800"/>
            <a:ext cx="1143000" cy="4953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21"/>
          <p:cNvCxnSpPr>
            <a:cxnSpLocks noChangeShapeType="1"/>
          </p:cNvCxnSpPr>
          <p:nvPr/>
        </p:nvCxnSpPr>
        <p:spPr bwMode="auto">
          <a:xfrm flipV="1">
            <a:off x="1784350" y="3276600"/>
            <a:ext cx="5334000" cy="669925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8" name="AutoShape 22"/>
          <p:cNvCxnSpPr>
            <a:cxnSpLocks noChangeShapeType="1"/>
          </p:cNvCxnSpPr>
          <p:nvPr/>
        </p:nvCxnSpPr>
        <p:spPr bwMode="auto">
          <a:xfrm>
            <a:off x="1643063" y="2868613"/>
            <a:ext cx="5421312" cy="1039812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9" name="AutoShape 23"/>
          <p:cNvCxnSpPr>
            <a:cxnSpLocks noChangeShapeType="1"/>
          </p:cNvCxnSpPr>
          <p:nvPr/>
        </p:nvCxnSpPr>
        <p:spPr bwMode="auto">
          <a:xfrm flipV="1">
            <a:off x="1719263" y="3935413"/>
            <a:ext cx="5334000" cy="1093787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30" name="AutoShape 24"/>
          <p:cNvCxnSpPr>
            <a:cxnSpLocks noChangeShapeType="1"/>
          </p:cNvCxnSpPr>
          <p:nvPr/>
        </p:nvCxnSpPr>
        <p:spPr bwMode="auto">
          <a:xfrm flipV="1">
            <a:off x="1757363" y="3908425"/>
            <a:ext cx="5360987" cy="26988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31" name="Oval 40"/>
          <p:cNvSpPr>
            <a:spLocks noChangeArrowheads="1"/>
          </p:cNvSpPr>
          <p:nvPr/>
        </p:nvSpPr>
        <p:spPr bwMode="auto">
          <a:xfrm>
            <a:off x="1871663" y="22860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42"/>
          <p:cNvSpPr>
            <a:spLocks noChangeArrowheads="1"/>
          </p:cNvSpPr>
          <p:nvPr/>
        </p:nvSpPr>
        <p:spPr bwMode="auto">
          <a:xfrm>
            <a:off x="1795463" y="1676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43"/>
          <p:cNvSpPr>
            <a:spLocks noChangeArrowheads="1"/>
          </p:cNvSpPr>
          <p:nvPr/>
        </p:nvSpPr>
        <p:spPr bwMode="auto">
          <a:xfrm>
            <a:off x="1795463" y="2057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1719263" y="39243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1643063" y="2819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1719263" y="50292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6"/>
          <p:cNvSpPr>
            <a:spLocks noChangeArrowheads="1"/>
          </p:cNvSpPr>
          <p:nvPr/>
        </p:nvSpPr>
        <p:spPr bwMode="auto">
          <a:xfrm>
            <a:off x="7102475" y="146685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9"/>
          <p:cNvSpPr>
            <a:spLocks noChangeArrowheads="1"/>
          </p:cNvSpPr>
          <p:nvPr/>
        </p:nvSpPr>
        <p:spPr bwMode="auto">
          <a:xfrm>
            <a:off x="7053263" y="3200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30"/>
          <p:cNvSpPr>
            <a:spLocks noChangeArrowheads="1"/>
          </p:cNvSpPr>
          <p:nvPr/>
        </p:nvSpPr>
        <p:spPr bwMode="auto">
          <a:xfrm>
            <a:off x="7053263" y="38862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38"/>
          <p:cNvSpPr>
            <a:spLocks noChangeArrowheads="1"/>
          </p:cNvSpPr>
          <p:nvPr/>
        </p:nvSpPr>
        <p:spPr bwMode="auto">
          <a:xfrm>
            <a:off x="6900863" y="4876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6291" name="Freeform 3"/>
          <p:cNvSpPr>
            <a:spLocks/>
          </p:cNvSpPr>
          <p:nvPr/>
        </p:nvSpPr>
        <p:spPr bwMode="auto">
          <a:xfrm>
            <a:off x="7005638" y="1665288"/>
            <a:ext cx="457200" cy="685800"/>
          </a:xfrm>
          <a:custGeom>
            <a:avLst/>
            <a:gdLst>
              <a:gd name="T0" fmla="*/ 70320270 w 408"/>
              <a:gd name="T1" fmla="*/ 207239633 h 632"/>
              <a:gd name="T2" fmla="*/ 10046075 w 408"/>
              <a:gd name="T3" fmla="*/ 320279463 h 632"/>
              <a:gd name="T4" fmla="*/ 10046075 w 408"/>
              <a:gd name="T5" fmla="*/ 546360074 h 632"/>
              <a:gd name="T6" fmla="*/ 70320270 w 408"/>
              <a:gd name="T7" fmla="*/ 659399972 h 632"/>
              <a:gd name="T8" fmla="*/ 190868686 w 408"/>
              <a:gd name="T9" fmla="*/ 715919853 h 632"/>
              <a:gd name="T10" fmla="*/ 371692423 w 408"/>
              <a:gd name="T11" fmla="*/ 715919853 h 632"/>
              <a:gd name="T12" fmla="*/ 492241908 w 408"/>
              <a:gd name="T13" fmla="*/ 546360074 h 632"/>
              <a:gd name="T14" fmla="*/ 492241908 w 408"/>
              <a:gd name="T15" fmla="*/ 376800430 h 632"/>
              <a:gd name="T16" fmla="*/ 492241908 w 408"/>
              <a:gd name="T17" fmla="*/ 263759514 h 632"/>
              <a:gd name="T18" fmla="*/ 371692423 w 408"/>
              <a:gd name="T19" fmla="*/ 37679938 h 632"/>
              <a:gd name="T20" fmla="*/ 251143989 w 408"/>
              <a:gd name="T21" fmla="*/ 37679938 h 632"/>
              <a:gd name="T22" fmla="*/ 130594469 w 408"/>
              <a:gd name="T23" fmla="*/ 94199836 h 632"/>
              <a:gd name="T24" fmla="*/ 70320270 w 408"/>
              <a:gd name="T25" fmla="*/ 207239633 h 6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8"/>
              <a:gd name="T40" fmla="*/ 0 h 632"/>
              <a:gd name="T41" fmla="*/ 408 w 408"/>
              <a:gd name="T42" fmla="*/ 632 h 6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8" h="632">
                <a:moveTo>
                  <a:pt x="56" y="176"/>
                </a:moveTo>
                <a:cubicBezTo>
                  <a:pt x="40" y="208"/>
                  <a:pt x="16" y="224"/>
                  <a:pt x="8" y="272"/>
                </a:cubicBezTo>
                <a:cubicBezTo>
                  <a:pt x="0" y="320"/>
                  <a:pt x="0" y="416"/>
                  <a:pt x="8" y="464"/>
                </a:cubicBezTo>
                <a:cubicBezTo>
                  <a:pt x="16" y="512"/>
                  <a:pt x="32" y="536"/>
                  <a:pt x="56" y="560"/>
                </a:cubicBezTo>
                <a:cubicBezTo>
                  <a:pt x="80" y="584"/>
                  <a:pt x="112" y="600"/>
                  <a:pt x="152" y="608"/>
                </a:cubicBezTo>
                <a:cubicBezTo>
                  <a:pt x="192" y="616"/>
                  <a:pt x="256" y="632"/>
                  <a:pt x="296" y="608"/>
                </a:cubicBezTo>
                <a:cubicBezTo>
                  <a:pt x="336" y="584"/>
                  <a:pt x="376" y="512"/>
                  <a:pt x="392" y="464"/>
                </a:cubicBezTo>
                <a:cubicBezTo>
                  <a:pt x="408" y="416"/>
                  <a:pt x="392" y="360"/>
                  <a:pt x="392" y="320"/>
                </a:cubicBezTo>
                <a:cubicBezTo>
                  <a:pt x="392" y="280"/>
                  <a:pt x="408" y="272"/>
                  <a:pt x="392" y="224"/>
                </a:cubicBezTo>
                <a:cubicBezTo>
                  <a:pt x="376" y="176"/>
                  <a:pt x="328" y="64"/>
                  <a:pt x="296" y="32"/>
                </a:cubicBezTo>
                <a:cubicBezTo>
                  <a:pt x="264" y="0"/>
                  <a:pt x="232" y="24"/>
                  <a:pt x="200" y="32"/>
                </a:cubicBezTo>
                <a:cubicBezTo>
                  <a:pt x="168" y="40"/>
                  <a:pt x="128" y="56"/>
                  <a:pt x="104" y="80"/>
                </a:cubicBezTo>
                <a:cubicBezTo>
                  <a:pt x="80" y="104"/>
                  <a:pt x="72" y="144"/>
                  <a:pt x="56" y="176"/>
                </a:cubicBezTo>
                <a:close/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2" name="Oval 4"/>
          <p:cNvSpPr>
            <a:spLocks noChangeArrowheads="1"/>
          </p:cNvSpPr>
          <p:nvPr/>
        </p:nvSpPr>
        <p:spPr bwMode="auto">
          <a:xfrm>
            <a:off x="7205663" y="2144713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06575" y="1763713"/>
            <a:ext cx="5464175" cy="1512887"/>
            <a:chOff x="1255" y="1063"/>
            <a:chExt cx="3442" cy="953"/>
          </a:xfrm>
        </p:grpSpPr>
        <p:cxnSp>
          <p:nvCxnSpPr>
            <p:cNvPr id="9266" name="AutoShape 6"/>
            <p:cNvCxnSpPr>
              <a:cxnSpLocks noChangeShapeType="1"/>
            </p:cNvCxnSpPr>
            <p:nvPr/>
          </p:nvCxnSpPr>
          <p:spPr bwMode="auto">
            <a:xfrm>
              <a:off x="1272" y="1063"/>
              <a:ext cx="3425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7" name="AutoShape 7"/>
            <p:cNvCxnSpPr>
              <a:cxnSpLocks noChangeShapeType="1"/>
            </p:cNvCxnSpPr>
            <p:nvPr/>
          </p:nvCxnSpPr>
          <p:spPr bwMode="auto">
            <a:xfrm>
              <a:off x="1289" y="1289"/>
              <a:ext cx="3374" cy="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8" name="AutoShape 8"/>
            <p:cNvCxnSpPr>
              <a:cxnSpLocks noChangeShapeType="1"/>
            </p:cNvCxnSpPr>
            <p:nvPr/>
          </p:nvCxnSpPr>
          <p:spPr bwMode="auto">
            <a:xfrm flipV="1">
              <a:off x="1320" y="1344"/>
              <a:ext cx="3336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9" name="AutoShape 9"/>
            <p:cNvCxnSpPr>
              <a:cxnSpLocks noChangeShapeType="1"/>
            </p:cNvCxnSpPr>
            <p:nvPr/>
          </p:nvCxnSpPr>
          <p:spPr bwMode="auto">
            <a:xfrm>
              <a:off x="1255" y="1289"/>
              <a:ext cx="3305" cy="7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9244" name="AutoShape 39"/>
          <p:cNvCxnSpPr>
            <a:cxnSpLocks noChangeShapeType="1"/>
            <a:stCxn id="9236" idx="4"/>
            <a:endCxn id="9240" idx="3"/>
          </p:cNvCxnSpPr>
          <p:nvPr/>
        </p:nvCxnSpPr>
        <p:spPr bwMode="auto">
          <a:xfrm flipV="1">
            <a:off x="1757363" y="4941888"/>
            <a:ext cx="5154612" cy="163512"/>
          </a:xfrm>
          <a:prstGeom prst="straightConnector1">
            <a:avLst/>
          </a:prstGeom>
          <a:noFill/>
          <a:ln w="381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45" name="Rectangle 14"/>
          <p:cNvSpPr>
            <a:spLocks noGrp="1" noChangeArrowheads="1"/>
          </p:cNvSpPr>
          <p:nvPr>
            <p:ph type="title"/>
          </p:nvPr>
        </p:nvSpPr>
        <p:spPr>
          <a:xfrm>
            <a:off x="1290638" y="0"/>
            <a:ext cx="7654925" cy="1247775"/>
          </a:xfrm>
        </p:spPr>
        <p:txBody>
          <a:bodyPr/>
          <a:lstStyle/>
          <a:p>
            <a:r>
              <a:rPr lang="en-US" sz="3600" smtClean="0"/>
              <a:t>bottleneck between   &amp;          </a:t>
            </a:r>
            <a:r>
              <a:rPr lang="en-US" sz="3600" smtClean="0">
                <a:solidFill>
                  <a:srgbClr val="FF0000"/>
                </a:solidFill>
              </a:rPr>
              <a:t>?</a:t>
            </a:r>
            <a:r>
              <a:rPr lang="en-US" sz="4000" smtClean="0"/>
              <a:t> </a:t>
            </a:r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3808413" y="3235325"/>
          <a:ext cx="114300" cy="177800"/>
        </p:xfrm>
        <a:graphic>
          <a:graphicData uri="http://schemas.openxmlformats.org/presentationml/2006/ole">
            <p:oleObj spid="_x0000_s250882" name="Equation" r:id="rId4" imgW="114120" imgH="177480" progId="Equation.DSMT4">
              <p:embed/>
            </p:oleObj>
          </a:graphicData>
        </a:graphic>
      </p:graphicFrame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465263" y="1104900"/>
            <a:ext cx="923925" cy="1485900"/>
            <a:chOff x="1048" y="696"/>
            <a:chExt cx="582" cy="936"/>
          </a:xfrm>
        </p:grpSpPr>
        <p:sp>
          <p:nvSpPr>
            <p:cNvPr id="9264" name="Freeform 45"/>
            <p:cNvSpPr>
              <a:spLocks/>
            </p:cNvSpPr>
            <p:nvPr/>
          </p:nvSpPr>
          <p:spPr bwMode="auto">
            <a:xfrm>
              <a:off x="1048" y="1000"/>
              <a:ext cx="408" cy="632"/>
            </a:xfrm>
            <a:custGeom>
              <a:avLst/>
              <a:gdLst>
                <a:gd name="T0" fmla="*/ 56 w 408"/>
                <a:gd name="T1" fmla="*/ 176 h 632"/>
                <a:gd name="T2" fmla="*/ 8 w 408"/>
                <a:gd name="T3" fmla="*/ 272 h 632"/>
                <a:gd name="T4" fmla="*/ 8 w 408"/>
                <a:gd name="T5" fmla="*/ 464 h 632"/>
                <a:gd name="T6" fmla="*/ 56 w 408"/>
                <a:gd name="T7" fmla="*/ 560 h 632"/>
                <a:gd name="T8" fmla="*/ 152 w 408"/>
                <a:gd name="T9" fmla="*/ 608 h 632"/>
                <a:gd name="T10" fmla="*/ 296 w 408"/>
                <a:gd name="T11" fmla="*/ 608 h 632"/>
                <a:gd name="T12" fmla="*/ 392 w 408"/>
                <a:gd name="T13" fmla="*/ 464 h 632"/>
                <a:gd name="T14" fmla="*/ 392 w 408"/>
                <a:gd name="T15" fmla="*/ 320 h 632"/>
                <a:gd name="T16" fmla="*/ 392 w 408"/>
                <a:gd name="T17" fmla="*/ 224 h 632"/>
                <a:gd name="T18" fmla="*/ 296 w 408"/>
                <a:gd name="T19" fmla="*/ 32 h 632"/>
                <a:gd name="T20" fmla="*/ 200 w 408"/>
                <a:gd name="T21" fmla="*/ 32 h 632"/>
                <a:gd name="T22" fmla="*/ 104 w 408"/>
                <a:gd name="T23" fmla="*/ 80 h 632"/>
                <a:gd name="T24" fmla="*/ 56 w 408"/>
                <a:gd name="T25" fmla="*/ 176 h 6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8"/>
                <a:gd name="T40" fmla="*/ 0 h 632"/>
                <a:gd name="T41" fmla="*/ 408 w 408"/>
                <a:gd name="T42" fmla="*/ 632 h 6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8" h="632">
                  <a:moveTo>
                    <a:pt x="56" y="176"/>
                  </a:moveTo>
                  <a:cubicBezTo>
                    <a:pt x="40" y="208"/>
                    <a:pt x="16" y="224"/>
                    <a:pt x="8" y="272"/>
                  </a:cubicBezTo>
                  <a:cubicBezTo>
                    <a:pt x="0" y="320"/>
                    <a:pt x="0" y="416"/>
                    <a:pt x="8" y="464"/>
                  </a:cubicBezTo>
                  <a:cubicBezTo>
                    <a:pt x="16" y="512"/>
                    <a:pt x="32" y="536"/>
                    <a:pt x="56" y="560"/>
                  </a:cubicBezTo>
                  <a:cubicBezTo>
                    <a:pt x="80" y="584"/>
                    <a:pt x="112" y="600"/>
                    <a:pt x="152" y="608"/>
                  </a:cubicBezTo>
                  <a:cubicBezTo>
                    <a:pt x="192" y="616"/>
                    <a:pt x="256" y="632"/>
                    <a:pt x="296" y="608"/>
                  </a:cubicBezTo>
                  <a:cubicBezTo>
                    <a:pt x="336" y="584"/>
                    <a:pt x="376" y="512"/>
                    <a:pt x="392" y="464"/>
                  </a:cubicBezTo>
                  <a:cubicBezTo>
                    <a:pt x="408" y="416"/>
                    <a:pt x="392" y="360"/>
                    <a:pt x="392" y="320"/>
                  </a:cubicBezTo>
                  <a:cubicBezTo>
                    <a:pt x="392" y="280"/>
                    <a:pt x="408" y="272"/>
                    <a:pt x="392" y="224"/>
                  </a:cubicBezTo>
                  <a:cubicBezTo>
                    <a:pt x="376" y="176"/>
                    <a:pt x="328" y="64"/>
                    <a:pt x="296" y="32"/>
                  </a:cubicBezTo>
                  <a:cubicBezTo>
                    <a:pt x="264" y="0"/>
                    <a:pt x="232" y="24"/>
                    <a:pt x="200" y="32"/>
                  </a:cubicBezTo>
                  <a:cubicBezTo>
                    <a:pt x="168" y="40"/>
                    <a:pt x="128" y="56"/>
                    <a:pt x="104" y="80"/>
                  </a:cubicBezTo>
                  <a:cubicBezTo>
                    <a:pt x="80" y="104"/>
                    <a:pt x="72" y="144"/>
                    <a:pt x="56" y="176"/>
                  </a:cubicBez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1296" y="696"/>
              <a:ext cx="334" cy="4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CC"/>
                  </a:solidFill>
                  <a:latin typeface="Comic Sans MS" pitchFamily="8" charset="0"/>
                </a:rPr>
                <a:t>T</a:t>
              </a:r>
            </a:p>
          </p:txBody>
        </p:sp>
      </p:grp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2446338" y="5103813"/>
            <a:ext cx="4473575" cy="144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8" charset="0"/>
              </a:rPr>
              <a:t>then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 T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Symbol" pitchFamily="18" charset="2"/>
              </a:rPr>
              <a:t>∪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</a:p>
          <a:p>
            <a:r>
              <a:rPr lang="en-US" sz="4400" dirty="0">
                <a:latin typeface="Comic Sans MS" pitchFamily="8" charset="0"/>
              </a:rPr>
              <a:t>is a bottleneck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510463" y="5410200"/>
            <a:ext cx="838200" cy="1098550"/>
            <a:chOff x="4848" y="3408"/>
            <a:chExt cx="528" cy="692"/>
          </a:xfrm>
        </p:grpSpPr>
        <p:sp>
          <p:nvSpPr>
            <p:cNvPr id="9262" name="Text Box 51"/>
            <p:cNvSpPr txBox="1">
              <a:spLocks noChangeArrowheads="1"/>
            </p:cNvSpPr>
            <p:nvPr/>
          </p:nvSpPr>
          <p:spPr bwMode="auto">
            <a:xfrm>
              <a:off x="4848" y="3408"/>
              <a:ext cx="498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>
                  <a:solidFill>
                    <a:schemeClr val="accent2"/>
                  </a:solidFill>
                  <a:latin typeface="Comic Sans MS" pitchFamily="8" charset="0"/>
                </a:rPr>
                <a:t>X</a:t>
              </a:r>
            </a:p>
          </p:txBody>
        </p:sp>
        <p:sp>
          <p:nvSpPr>
            <p:cNvPr id="9263" name="Line 52"/>
            <p:cNvSpPr>
              <a:spLocks noChangeShapeType="1"/>
            </p:cNvSpPr>
            <p:nvPr/>
          </p:nvSpPr>
          <p:spPr bwMode="auto">
            <a:xfrm>
              <a:off x="4848" y="3744"/>
              <a:ext cx="528" cy="0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36575" y="1528763"/>
            <a:ext cx="722313" cy="1154112"/>
            <a:chOff x="535790" y="1528011"/>
            <a:chExt cx="722645" cy="1155031"/>
          </a:xfrm>
        </p:grpSpPr>
        <p:graphicFrame>
          <p:nvGraphicFramePr>
            <p:cNvPr id="9222" name="Object 49"/>
            <p:cNvGraphicFramePr>
              <a:graphicFrameLocks noChangeAspect="1"/>
            </p:cNvGraphicFramePr>
            <p:nvPr/>
          </p:nvGraphicFramePr>
          <p:xfrm>
            <a:off x="535790" y="1564105"/>
            <a:ext cx="655720" cy="1018841"/>
          </p:xfrm>
          <a:graphic>
            <a:graphicData uri="http://schemas.openxmlformats.org/presentationml/2006/ole">
              <p:oleObj spid="_x0000_s250886" name="Equation" r:id="rId5" imgW="139680" imgH="215640" progId="Equation.DSMT4">
                <p:embed/>
              </p:oleObj>
            </a:graphicData>
          </a:graphic>
        </p:graphicFrame>
        <p:sp>
          <p:nvSpPr>
            <p:cNvPr id="9261" name="Left Brace 52"/>
            <p:cNvSpPr>
              <a:spLocks/>
            </p:cNvSpPr>
            <p:nvPr/>
          </p:nvSpPr>
          <p:spPr bwMode="auto">
            <a:xfrm>
              <a:off x="1090019" y="1528011"/>
              <a:ext cx="168416" cy="1155031"/>
            </a:xfrm>
            <a:prstGeom prst="leftBrace">
              <a:avLst>
                <a:gd name="adj1" fmla="val 8319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370763" y="1143000"/>
            <a:ext cx="1476904" cy="1408113"/>
            <a:chOff x="7370473" y="1143000"/>
            <a:chExt cx="1860026" cy="1407695"/>
          </a:xfrm>
        </p:grpSpPr>
        <p:graphicFrame>
          <p:nvGraphicFramePr>
            <p:cNvPr id="9221" name="Object 11"/>
            <p:cNvGraphicFramePr>
              <a:graphicFrameLocks noChangeAspect="1"/>
            </p:cNvGraphicFramePr>
            <p:nvPr/>
          </p:nvGraphicFramePr>
          <p:xfrm>
            <a:off x="7752308" y="1507525"/>
            <a:ext cx="1478191" cy="666710"/>
          </p:xfrm>
          <a:graphic>
            <a:graphicData uri="http://schemas.openxmlformats.org/presentationml/2006/ole">
              <p:oleObj spid="_x0000_s250885" name="Equation" r:id="rId6" imgW="380880" imgH="241200" progId="Equation.DSMT4">
                <p:embed/>
              </p:oleObj>
            </a:graphicData>
          </a:graphic>
        </p:graphicFrame>
        <p:sp>
          <p:nvSpPr>
            <p:cNvPr id="9260" name="Right Brace 53"/>
            <p:cNvSpPr>
              <a:spLocks/>
            </p:cNvSpPr>
            <p:nvPr/>
          </p:nvSpPr>
          <p:spPr bwMode="auto">
            <a:xfrm>
              <a:off x="7370473" y="1143000"/>
              <a:ext cx="336884" cy="1407695"/>
            </a:xfrm>
            <a:prstGeom prst="rightBrace">
              <a:avLst>
                <a:gd name="adj1" fmla="val 8338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7364413" y="2805113"/>
            <a:ext cx="1592262" cy="2582862"/>
            <a:chOff x="7364627" y="2804984"/>
            <a:chExt cx="1592083" cy="2582562"/>
          </a:xfrm>
        </p:grpSpPr>
        <p:sp>
          <p:nvSpPr>
            <p:cNvPr id="9258" name="AutoShape 35"/>
            <p:cNvSpPr>
              <a:spLocks/>
            </p:cNvSpPr>
            <p:nvPr/>
          </p:nvSpPr>
          <p:spPr bwMode="auto">
            <a:xfrm>
              <a:off x="7364627" y="2804984"/>
              <a:ext cx="148281" cy="2582562"/>
            </a:xfrm>
            <a:prstGeom prst="rightBrace">
              <a:avLst>
                <a:gd name="adj1" fmla="val 141672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Text Box 36"/>
            <p:cNvSpPr txBox="1">
              <a:spLocks noChangeArrowheads="1"/>
            </p:cNvSpPr>
            <p:nvPr/>
          </p:nvSpPr>
          <p:spPr bwMode="auto">
            <a:xfrm>
              <a:off x="7643847" y="3581400"/>
              <a:ext cx="131286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B5C01"/>
                  </a:solidFill>
                  <a:latin typeface="Comic Sans MS" pitchFamily="8" charset="0"/>
                </a:rPr>
                <a:t>N(S)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15925" y="2790825"/>
            <a:ext cx="914400" cy="2514600"/>
            <a:chOff x="415215" y="2791326"/>
            <a:chExt cx="915407" cy="2514599"/>
          </a:xfrm>
        </p:grpSpPr>
        <p:sp>
          <p:nvSpPr>
            <p:cNvPr id="9256" name="Text Box 33"/>
            <p:cNvSpPr txBox="1">
              <a:spLocks noChangeArrowheads="1"/>
            </p:cNvSpPr>
            <p:nvPr/>
          </p:nvSpPr>
          <p:spPr bwMode="auto">
            <a:xfrm>
              <a:off x="415215" y="3573963"/>
              <a:ext cx="607093" cy="8239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solidFill>
                    <a:srgbClr val="0000CC"/>
                  </a:solidFill>
                  <a:latin typeface="Comic Sans MS" pitchFamily="8" charset="0"/>
                </a:rPr>
                <a:t>S</a:t>
              </a:r>
            </a:p>
          </p:txBody>
        </p:sp>
        <p:sp>
          <p:nvSpPr>
            <p:cNvPr id="9257" name="Left Brace 54"/>
            <p:cNvSpPr>
              <a:spLocks/>
            </p:cNvSpPr>
            <p:nvPr/>
          </p:nvSpPr>
          <p:spPr bwMode="auto">
            <a:xfrm>
              <a:off x="1037874" y="2791326"/>
              <a:ext cx="292748" cy="2514599"/>
            </a:xfrm>
            <a:prstGeom prst="leftBrace">
              <a:avLst>
                <a:gd name="adj1" fmla="val 8351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53"/>
          <p:cNvGraphicFramePr>
            <a:graphicFrameLocks noChangeAspect="1"/>
          </p:cNvGraphicFramePr>
          <p:nvPr/>
        </p:nvGraphicFramePr>
        <p:xfrm>
          <a:off x="5707063" y="0"/>
          <a:ext cx="612775" cy="976313"/>
        </p:xfrm>
        <a:graphic>
          <a:graphicData uri="http://schemas.openxmlformats.org/presentationml/2006/ole">
            <p:oleObj spid="_x0000_s250883" name="Equation" r:id="rId7" imgW="139680" imgH="215640" progId="Equation.DSMT4">
              <p:embed/>
            </p:oleObj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/>
        </p:nvGraphicFramePr>
        <p:xfrm>
          <a:off x="6686551" y="136525"/>
          <a:ext cx="1409700" cy="847725"/>
        </p:xfrm>
        <a:graphic>
          <a:graphicData uri="http://schemas.openxmlformats.org/presentationml/2006/ole">
            <p:oleObj spid="_x0000_s250884" name="Equation" r:id="rId8" imgW="380880" imgH="241200" progId="Equation.DSMT4">
              <p:embed/>
            </p:oleObj>
          </a:graphicData>
        </a:graphic>
      </p:graphicFrame>
      <p:sp>
        <p:nvSpPr>
          <p:cNvPr id="9253" name="Oval 18"/>
          <p:cNvSpPr>
            <a:spLocks noChangeArrowheads="1"/>
          </p:cNvSpPr>
          <p:nvPr/>
        </p:nvSpPr>
        <p:spPr bwMode="auto">
          <a:xfrm>
            <a:off x="1919288" y="2638425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7913" y="1335088"/>
            <a:ext cx="1965325" cy="51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33CC"/>
                </a:solidFill>
                <a:latin typeface="+mj-lt"/>
              </a:rPr>
              <a:t>bottl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eneck</a:t>
            </a:r>
          </a:p>
        </p:txBody>
      </p:sp>
      <p:sp>
        <p:nvSpPr>
          <p:cNvPr id="5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4AAEBA2A-95BF-4762-8C1D-64230527675F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/>
      <p:bldP spid="396336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</a:t>
            </a:r>
            <a:r>
              <a:rPr lang="en-US" sz="3600" smtClean="0">
                <a:solidFill>
                  <a:schemeClr val="tx1"/>
                </a:solidFill>
              </a:rPr>
              <a:t>Ritual</a:t>
            </a:r>
          </a:p>
        </p:txBody>
      </p:sp>
      <p:pic>
        <p:nvPicPr>
          <p:cNvPr id="32771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2913" y="37084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8" descr="j0135033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50408" y="4806950"/>
            <a:ext cx="6808788" cy="1447800"/>
            <a:chOff x="718" y="3028"/>
            <a:chExt cx="4289" cy="912"/>
          </a:xfrm>
        </p:grpSpPr>
        <p:sp>
          <p:nvSpPr>
            <p:cNvPr id="32779" name="Text Box 6"/>
            <p:cNvSpPr txBox="1">
              <a:spLocks noChangeArrowheads="1"/>
            </p:cNvSpPr>
            <p:nvPr/>
          </p:nvSpPr>
          <p:spPr bwMode="auto">
            <a:xfrm>
              <a:off x="718" y="3202"/>
              <a:ext cx="115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  <p:sp>
          <p:nvSpPr>
            <p:cNvPr id="32780" name="Text Box 7"/>
            <p:cNvSpPr txBox="1">
              <a:spLocks noChangeArrowheads="1"/>
            </p:cNvSpPr>
            <p:nvPr/>
          </p:nvSpPr>
          <p:spPr bwMode="auto">
            <a:xfrm>
              <a:off x="2566" y="3572"/>
              <a:ext cx="6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Brad</a:t>
              </a:r>
            </a:p>
          </p:txBody>
        </p:sp>
        <p:sp>
          <p:nvSpPr>
            <p:cNvPr id="32781" name="Text Box 9"/>
            <p:cNvSpPr txBox="1">
              <a:spLocks noChangeArrowheads="1"/>
            </p:cNvSpPr>
            <p:nvPr/>
          </p:nvSpPr>
          <p:spPr bwMode="auto">
            <a:xfrm>
              <a:off x="3877" y="3028"/>
              <a:ext cx="113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Angelina</a:t>
              </a:r>
            </a:p>
          </p:txBody>
        </p:sp>
      </p:grpSp>
      <p:pic>
        <p:nvPicPr>
          <p:cNvPr id="32775" name="Picture 15" descr="EN00388_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17" descr="EN00388_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71713" y="31353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Rectangle 19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</p:txBody>
      </p:sp>
      <p:sp>
        <p:nvSpPr>
          <p:cNvPr id="327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D3E4F8F-AF81-4EA5-A2B2-7885C090B741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663" y="1539875"/>
            <a:ext cx="8524875" cy="37988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smtClean="0"/>
              <a:t>No bottlenecks implies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smtClean="0"/>
              <a:t>there is a perfect match.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800" i="1" smtClean="0"/>
              <a:t>proof: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smtClean="0"/>
              <a:t>by induction on # girls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800" i="1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8EBA7E70-4927-4AE5-8E4E-EB022A4D632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361950" y="1133475"/>
            <a:ext cx="8412163" cy="52149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Case 1: there is a </a:t>
            </a:r>
          </a:p>
          <a:p>
            <a:r>
              <a:rPr lang="en-US" sz="4800" dirty="0">
                <a:latin typeface="Comic Sans MS" pitchFamily="8" charset="0"/>
              </a:rPr>
              <a:t>proper subset S of girls with</a:t>
            </a:r>
          </a:p>
          <a:p>
            <a:r>
              <a:rPr lang="en-US" sz="4800" dirty="0">
                <a:latin typeface="Comic Sans MS" pitchFamily="8" charset="0"/>
              </a:rPr>
              <a:t>            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>
                <a:latin typeface="Comic Sans MS" pitchFamily="8" charset="0"/>
              </a:rPr>
              <a:t>|N(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)|.</a:t>
            </a:r>
          </a:p>
          <a:p>
            <a:r>
              <a:rPr lang="en-US" sz="4800" dirty="0">
                <a:latin typeface="Comic Sans MS" pitchFamily="8" charset="0"/>
              </a:rPr>
              <a:t>by </a:t>
            </a:r>
            <a:r>
              <a:rPr lang="en-US" sz="4800" i="1" dirty="0">
                <a:solidFill>
                  <a:srgbClr val="008000"/>
                </a:solidFill>
                <a:latin typeface="Comic Sans MS" pitchFamily="8" charset="0"/>
              </a:rPr>
              <a:t>Lemma</a:t>
            </a:r>
            <a:r>
              <a:rPr lang="en-US" sz="4800" dirty="0">
                <a:latin typeface="Comic Sans MS" pitchFamily="8" charset="0"/>
              </a:rPr>
              <a:t>, no bottlenecks in</a:t>
            </a:r>
          </a:p>
          <a:p>
            <a:r>
              <a:rPr lang="en-US" sz="4800" dirty="0">
                <a:latin typeface="Comic Sans MS" pitchFamily="8" charset="0"/>
              </a:rPr>
              <a:t>bipartite graph 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, 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)),</a:t>
            </a:r>
          </a:p>
          <a:p>
            <a:endParaRPr lang="en-US" sz="4800" dirty="0">
              <a:latin typeface="Comic Sans MS" pitchFamily="8" charset="0"/>
            </a:endParaRPr>
          </a:p>
          <a:p>
            <a:r>
              <a:rPr lang="en-US" sz="4800" dirty="0">
                <a:latin typeface="Comic Sans MS" pitchFamily="8" charset="0"/>
              </a:rPr>
              <a:t>and none in </a:t>
            </a:r>
          </a:p>
        </p:txBody>
      </p:sp>
      <p:graphicFrame>
        <p:nvGraphicFramePr>
          <p:cNvPr id="279556" name="Object 4"/>
          <p:cNvGraphicFramePr>
            <a:graphicFrameLocks noChangeAspect="1"/>
          </p:cNvGraphicFramePr>
          <p:nvPr/>
        </p:nvGraphicFramePr>
        <p:xfrm>
          <a:off x="3815209" y="5270496"/>
          <a:ext cx="3571945" cy="1172105"/>
        </p:xfrm>
        <a:graphic>
          <a:graphicData uri="http://schemas.openxmlformats.org/presentationml/2006/ole">
            <p:oleObj spid="_x0000_s254978" name="Equation" r:id="rId4" imgW="647640" imgH="241200" progId="Equation.DSMT4">
              <p:embed/>
            </p:oleObj>
          </a:graphicData>
        </a:graphic>
      </p:graphicFrame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199D156-BED7-4ABA-8C84-A9EB6CBBA76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11200" y="1522413"/>
            <a:ext cx="7797800" cy="3749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6000">
                <a:latin typeface="Comic Sans MS" pitchFamily="8" charset="0"/>
              </a:rPr>
              <a:t>by induction, match</a:t>
            </a:r>
          </a:p>
          <a:p>
            <a:r>
              <a:rPr lang="en-US" sz="6000">
                <a:latin typeface="Comic Sans MS" pitchFamily="8" charset="0"/>
              </a:rPr>
              <a:t>           (</a:t>
            </a:r>
            <a:r>
              <a:rPr lang="en-US" sz="600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>
                <a:latin typeface="Comic Sans MS" pitchFamily="8" charset="0"/>
              </a:rPr>
              <a:t>, N(</a:t>
            </a:r>
            <a:r>
              <a:rPr lang="en-US" sz="600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>
                <a:latin typeface="Comic Sans MS" pitchFamily="8" charset="0"/>
              </a:rPr>
              <a:t>))</a:t>
            </a:r>
          </a:p>
          <a:p>
            <a:endParaRPr lang="en-US" sz="6000">
              <a:latin typeface="Comic Sans MS" pitchFamily="8" charset="0"/>
            </a:endParaRPr>
          </a:p>
          <a:p>
            <a:r>
              <a:rPr lang="en-US" sz="6000">
                <a:latin typeface="Comic Sans MS" pitchFamily="8" charset="0"/>
              </a:rPr>
              <a:t>separately.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3220505" y="3386613"/>
          <a:ext cx="3499912" cy="1161575"/>
        </p:xfrm>
        <a:graphic>
          <a:graphicData uri="http://schemas.openxmlformats.org/presentationml/2006/ole">
            <p:oleObj spid="_x0000_s257026" name="Equation" r:id="rId4" imgW="647640" imgH="241200" progId="Equation.DSMT4">
              <p:embed/>
            </p:oleObj>
          </a:graphicData>
        </a:graphic>
      </p:graphicFrame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DDF95B9-153B-49A1-A27F-80A6A108AF08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457358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N(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 always.</a:t>
            </a:r>
          </a:p>
          <a:p>
            <a:r>
              <a:rPr lang="en-US" sz="4800" dirty="0">
                <a:latin typeface="Comic Sans MS" pitchFamily="8" charset="0"/>
              </a:rPr>
              <a:t>match 1st girl with a boy.</a:t>
            </a:r>
          </a:p>
          <a:p>
            <a:r>
              <a:rPr lang="en-US" sz="4800" dirty="0">
                <a:latin typeface="Comic Sans MS" pitchFamily="8" charset="0"/>
              </a:rPr>
              <a:t>remaining girls &amp; boys won’t have any bottlenecks, so</a:t>
            </a:r>
          </a:p>
          <a:p>
            <a:r>
              <a:rPr lang="en-US" sz="4800" dirty="0">
                <a:latin typeface="Comic Sans MS" pitchFamily="8" charset="0"/>
              </a:rPr>
              <a:t>by induction can match them</a:t>
            </a:r>
          </a:p>
          <a:p>
            <a:pPr algn="ctr"/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QED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376FF74-F1ED-4A97-A79B-860D4C23FD6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9877" y="1104057"/>
            <a:ext cx="8180445" cy="341632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8" charset="0"/>
              </a:rPr>
              <a:t>fairly efficient matching</a:t>
            </a:r>
          </a:p>
          <a:p>
            <a:r>
              <a:rPr lang="en-US" sz="5400" dirty="0" smtClean="0">
                <a:latin typeface="Comic Sans MS" pitchFamily="8" charset="0"/>
              </a:rPr>
              <a:t>procedure is known</a:t>
            </a:r>
          </a:p>
          <a:p>
            <a:r>
              <a:rPr lang="en-US" sz="5400" dirty="0" smtClean="0">
                <a:latin typeface="Comic Sans MS" pitchFamily="8" charset="0"/>
              </a:rPr>
              <a:t>(explained in algorithms</a:t>
            </a:r>
          </a:p>
          <a:p>
            <a:r>
              <a:rPr lang="en-US" sz="5400" dirty="0" smtClean="0">
                <a:latin typeface="Comic Sans MS" pitchFamily="8" charset="0"/>
              </a:rPr>
              <a:t> subjects)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261122" name="Equation" r:id="rId4" imgW="914400" imgH="198720" progId="Equation.DSMT4">
              <p:embed/>
            </p:oleObj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261123" name="Equation" r:id="rId5" imgW="914400" imgH="198720" progId="Equation.DSMT4">
              <p:embed/>
            </p:oleObj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F4B27A8-4FA1-4DF7-89DB-09404700A23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8612" y="4586413"/>
            <a:ext cx="78229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…but there is a </a:t>
            </a:r>
            <a:r>
              <a:rPr lang="en-US" dirty="0" smtClean="0">
                <a:solidFill>
                  <a:srgbClr val="008000"/>
                </a:solidFill>
                <a:latin typeface="+mj-lt"/>
              </a:rPr>
              <a:t>special situation</a:t>
            </a:r>
          </a:p>
          <a:p>
            <a:r>
              <a:rPr lang="en-US" dirty="0" smtClean="0">
                <a:latin typeface="+mj-lt"/>
              </a:rPr>
              <a:t>which ensures a match: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57552" cy="212365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d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latin typeface="Comic Sans MS" pitchFamily="8" charset="0"/>
              </a:rPr>
              <a:t> d  girls,</a:t>
            </a:r>
            <a:endParaRPr lang="en-US" sz="4400" dirty="0">
              <a:latin typeface="Comic Sans MS" pitchFamily="8" charset="0"/>
            </a:endParaRPr>
          </a:p>
          <a:p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263170" name="Equation" r:id="rId4" imgW="914400" imgH="198720" progId="Equation.DSMT4">
              <p:embed/>
            </p:oleObj>
          </a:graphicData>
        </a:graphic>
      </p:graphicFrame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533400" y="3048000"/>
            <a:ext cx="8077200" cy="144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i="1" dirty="0">
                <a:latin typeface="Comic Sans MS" pitchFamily="8" charset="0"/>
              </a:rPr>
              <a:t>proof:</a:t>
            </a:r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say set </a:t>
            </a:r>
            <a:r>
              <a:rPr lang="en-US" sz="4400" dirty="0">
                <a:solidFill>
                  <a:srgbClr val="0000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 of girls </a:t>
            </a:r>
            <a:r>
              <a:rPr lang="en-US" sz="4400" dirty="0" smtClean="0">
                <a:latin typeface="Comic Sans MS" pitchFamily="8" charset="0"/>
              </a:rPr>
              <a:t>has</a:t>
            </a:r>
          </a:p>
          <a:p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e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incident edges:</a:t>
            </a:r>
            <a:endParaRPr lang="en-US" sz="44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1798869" y="4427522"/>
            <a:ext cx="5623920" cy="211312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latin typeface="Comic Sans MS" pitchFamily="8" charset="0"/>
              </a:rPr>
              <a:t>d</a:t>
            </a:r>
            <a:r>
              <a:rPr lang="en-US" sz="4400" b="1" dirty="0" err="1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err="1" smtClean="0">
                <a:latin typeface="Comic Sans MS" pitchFamily="8" charset="0"/>
              </a:rPr>
              <a:t>|</a:t>
            </a:r>
            <a:r>
              <a:rPr lang="en-US" sz="4400" dirty="0" err="1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e</a:t>
            </a:r>
            <a:r>
              <a:rPr lang="en-US" sz="4400" dirty="0">
                <a:solidFill>
                  <a:srgbClr val="0000CC"/>
                </a:solidFill>
                <a:sym typeface="Euclid Symbol" pitchFamily="18" charset="2"/>
              </a:rPr>
              <a:t>           </a:t>
            </a:r>
            <a:endParaRPr lang="en-US" sz="4400" dirty="0">
              <a:latin typeface="Comic Sans MS" pitchFamily="8" charset="0"/>
              <a:sym typeface="Euclid Symbol" pitchFamily="18" charset="2"/>
            </a:endParaRPr>
          </a:p>
          <a:p>
            <a:r>
              <a:rPr lang="en-US" sz="4400" dirty="0">
                <a:latin typeface="Comic Sans MS" pitchFamily="8" charset="0"/>
              </a:rPr>
              <a:t>      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|N(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S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)|</a:t>
            </a:r>
          </a:p>
          <a:p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so </a:t>
            </a:r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no bottleneck</a:t>
            </a:r>
          </a:p>
        </p:txBody>
      </p:sp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263171" name="Equation" r:id="rId5" imgW="914400" imgH="198720" progId="Equation.DSMT4">
              <p:embed/>
            </p:oleObj>
          </a:graphicData>
        </a:graphic>
      </p:graphicFrame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4613260" y="4406885"/>
            <a:ext cx="3595916" cy="7656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err="1" smtClean="0">
                <a:latin typeface="Comic Sans MS" pitchFamily="8" charset="0"/>
                <a:sym typeface="Euclid Symbol" pitchFamily="18" charset="2"/>
              </a:rPr>
              <a:t>d</a:t>
            </a:r>
            <a:r>
              <a:rPr lang="en-US" sz="4400" b="1" dirty="0" err="1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err="1" smtClean="0">
                <a:latin typeface="Comic Sans MS" pitchFamily="8" charset="0"/>
                <a:sym typeface="Euclid Symbol" pitchFamily="18" charset="2"/>
              </a:rPr>
              <a:t>|N</a:t>
            </a:r>
            <a:r>
              <a:rPr lang="en-US" sz="4400" dirty="0" err="1">
                <a:latin typeface="Comic Sans MS" pitchFamily="8" charset="0"/>
                <a:sym typeface="Euclid Symbol" pitchFamily="18" charset="2"/>
              </a:rPr>
              <a:t>(</a:t>
            </a:r>
            <a:r>
              <a:rPr lang="en-US" sz="4400" dirty="0" err="1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S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)|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833794" y="4411647"/>
            <a:ext cx="4030506" cy="646209"/>
            <a:chOff x="2177715" y="4315322"/>
            <a:chExt cx="3473213" cy="677784"/>
          </a:xfrm>
        </p:grpSpPr>
        <p:cxnSp>
          <p:nvCxnSpPr>
            <p:cNvPr id="12299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2105526" y="4391527"/>
              <a:ext cx="673768" cy="529389"/>
            </a:xfrm>
            <a:prstGeom prst="line">
              <a:avLst/>
            </a:prstGeom>
            <a:noFill/>
            <a:ln w="31750" algn="ctr">
              <a:solidFill>
                <a:srgbClr val="FF0000"/>
              </a:solidFill>
              <a:prstDash val="sysDash"/>
              <a:round/>
              <a:headEnd/>
              <a:tailEnd type="none" w="lg" len="lg"/>
            </a:ln>
          </p:spPr>
        </p:cxnSp>
        <p:cxnSp>
          <p:nvCxnSpPr>
            <p:cNvPr id="12300" name="Straight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5049350" y="4387511"/>
              <a:ext cx="673768" cy="529389"/>
            </a:xfrm>
            <a:prstGeom prst="line">
              <a:avLst/>
            </a:prstGeom>
            <a:noFill/>
            <a:ln w="31750" algn="ctr">
              <a:solidFill>
                <a:srgbClr val="FF0000"/>
              </a:solidFill>
              <a:prstDash val="sysDash"/>
              <a:round/>
              <a:headEnd/>
              <a:tailEnd type="none" w="lg" len="lg"/>
            </a:ln>
          </p:spPr>
        </p:cxnSp>
      </p:grpSp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F4B27A8-4FA1-4DF7-89DB-09404700A23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build="allAtOnce"/>
      <p:bldP spid="285702" grpId="0" build="allAtOnce"/>
      <p:bldP spid="28570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57552" cy="212365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d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latin typeface="Comic Sans MS" pitchFamily="8" charset="0"/>
              </a:rPr>
              <a:t> d  girls,</a:t>
            </a:r>
            <a:endParaRPr lang="en-US" sz="4400" dirty="0">
              <a:latin typeface="Comic Sans MS" pitchFamily="8" charset="0"/>
            </a:endParaRPr>
          </a:p>
          <a:p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265218" name="Equation" r:id="rId4" imgW="914400" imgH="198720" progId="Equation.DSMT4">
              <p:embed/>
            </p:oleObj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265219" name="Equation" r:id="rId5" imgW="914400" imgH="198720" progId="Equation.DSMT4">
              <p:embed/>
            </p:oleObj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F4B27A8-4FA1-4DF7-89DB-09404700A23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835572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414" y="3720663"/>
            <a:ext cx="78213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degree-constrained</a:t>
            </a:r>
          </a:p>
          <a:p>
            <a:r>
              <a:rPr lang="en-US" sz="6000" dirty="0" smtClean="0">
                <a:latin typeface="+mj-lt"/>
              </a:rPr>
              <a:t>bipartite graph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7BB76824-9F76-4ADE-AC6C-0508E1575FA2}" type="slidenum">
              <a:rPr lang="en-US" smtClean="0"/>
              <a:pPr/>
              <a:t>57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0" descr="j0135033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6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</a:t>
            </a:r>
            <a:r>
              <a:rPr lang="en-US" sz="3200" dirty="0">
                <a:solidFill>
                  <a:schemeClr val="hlink"/>
                </a:solidFill>
                <a:latin typeface="Comic Sans MS" pitchFamily="66" charset="0"/>
              </a:rPr>
              <a:t>rejects</a:t>
            </a:r>
            <a:r>
              <a:rPr lang="en-US" sz="3200" dirty="0">
                <a:latin typeface="Comic Sans MS" pitchFamily="66" charset="0"/>
              </a:rPr>
              <a:t> all but favorite</a:t>
            </a:r>
          </a:p>
        </p:txBody>
      </p:sp>
      <p:pic>
        <p:nvPicPr>
          <p:cNvPr id="33796" name="Picture 27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29" descr="EN00388_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/>
          <p:nvPr/>
        </p:nvGrpSpPr>
        <p:grpSpPr>
          <a:xfrm>
            <a:off x="1139825" y="3708400"/>
            <a:ext cx="1837362" cy="1959551"/>
            <a:chOff x="1139825" y="3708400"/>
            <a:chExt cx="1837362" cy="1959551"/>
          </a:xfrm>
        </p:grpSpPr>
        <p:pic>
          <p:nvPicPr>
            <p:cNvPr id="33805" name="Picture 17" descr="j0232890[1]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4" name="Text Box 35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3799" name="Text Box 36"/>
          <p:cNvSpPr txBox="1">
            <a:spLocks noChangeArrowheads="1"/>
          </p:cNvSpPr>
          <p:nvPr/>
        </p:nvSpPr>
        <p:spPr bwMode="auto">
          <a:xfrm>
            <a:off x="4073525" y="5670550"/>
            <a:ext cx="109156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Brad</a:t>
            </a:r>
          </a:p>
        </p:txBody>
      </p:sp>
      <p:sp>
        <p:nvSpPr>
          <p:cNvPr id="33800" name="Text Box 37"/>
          <p:cNvSpPr txBox="1">
            <a:spLocks noChangeArrowheads="1"/>
          </p:cNvSpPr>
          <p:nvPr/>
        </p:nvSpPr>
        <p:spPr bwMode="auto">
          <a:xfrm>
            <a:off x="6154738" y="4806950"/>
            <a:ext cx="179448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Angelina</a:t>
            </a:r>
          </a:p>
        </p:txBody>
      </p:sp>
      <p:sp>
        <p:nvSpPr>
          <p:cNvPr id="33801" name="Rectangle 4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38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6A7B380C-F93D-44F2-B7B5-D6607D442191}" type="slidenum">
              <a:rPr lang="en-US" smtClean="0"/>
              <a:pPr/>
              <a:t>6</a:t>
            </a:fld>
            <a:endParaRPr lang="en-US" dirty="0" smtClean="0"/>
          </a:p>
        </p:txBody>
      </p:sp>
      <p:grpSp>
        <p:nvGrpSpPr>
          <p:cNvPr id="3" name="Group 22"/>
          <p:cNvGrpSpPr/>
          <p:nvPr/>
        </p:nvGrpSpPr>
        <p:grpSpPr>
          <a:xfrm>
            <a:off x="4968607" y="2291508"/>
            <a:ext cx="3756752" cy="1416891"/>
            <a:chOff x="4968607" y="2291508"/>
            <a:chExt cx="3756752" cy="141689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4968607" y="2291508"/>
              <a:ext cx="3756752" cy="113431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None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9793" y="2348607"/>
              <a:ext cx="3545762" cy="1175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3200" dirty="0" smtClean="0">
                  <a:latin typeface="Comic Sans MS" pitchFamily="66" charset="0"/>
                </a:rPr>
                <a:t>if you’re not Brad</a:t>
              </a:r>
            </a:p>
            <a:p>
              <a:pPr>
                <a:buNone/>
              </a:pPr>
              <a:r>
                <a:rPr lang="en-US" sz="3200" dirty="0" smtClean="0">
                  <a:latin typeface="Comic Sans MS" pitchFamily="66" charset="0"/>
                </a:rPr>
                <a:t>take a hike!</a:t>
              </a:r>
              <a:endParaRPr lang="en-US" sz="3200" dirty="0">
                <a:latin typeface="Comic Sans MS" pitchFamily="66" charset="0"/>
              </a:endParaRPr>
            </a:p>
          </p:txBody>
        </p:sp>
        <p:cxnSp>
          <p:nvCxnSpPr>
            <p:cNvPr id="20" name="Straight Connector 19"/>
            <p:cNvCxnSpPr>
              <a:stCxn id="18" idx="2"/>
              <a:endCxn id="33794" idx="0"/>
            </p:cNvCxnSpPr>
            <p:nvPr/>
          </p:nvCxnSpPr>
          <p:spPr bwMode="auto">
            <a:xfrm rot="16200000" flipH="1">
              <a:off x="6796533" y="3476275"/>
              <a:ext cx="282575" cy="181674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502416" y="1092199"/>
            <a:ext cx="8215412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his</a:t>
            </a:r>
            <a:r>
              <a:rPr lang="en-US" sz="3200" dirty="0" smtClean="0">
                <a:latin typeface="Comic Sans MS" pitchFamily="66" charset="0"/>
              </a:rPr>
              <a:t> favorite </a:t>
            </a:r>
            <a:r>
              <a:rPr lang="en-US" sz="3200" dirty="0">
                <a:latin typeface="Comic Sans MS" pitchFamily="66" charset="0"/>
              </a:rPr>
              <a:t>girl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rejects all </a:t>
            </a:r>
            <a:r>
              <a:rPr lang="en-US" sz="3200" dirty="0" smtClean="0">
                <a:latin typeface="Comic Sans MS" pitchFamily="66" charset="0"/>
              </a:rPr>
              <a:t>but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her</a:t>
            </a:r>
            <a:r>
              <a:rPr lang="en-US" sz="3200" dirty="0" smtClean="0">
                <a:latin typeface="Comic Sans MS" pitchFamily="66" charset="0"/>
              </a:rPr>
              <a:t>    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dirty="0" smtClean="0"/>
              <a:t>    </a:t>
            </a:r>
            <a:r>
              <a:rPr lang="en-US" sz="3200" dirty="0" smtClean="0">
                <a:latin typeface="Comic Sans MS" pitchFamily="66" charset="0"/>
              </a:rPr>
              <a:t>favorite boy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Evening</a:t>
            </a:r>
            <a:r>
              <a:rPr lang="en-US" sz="3200" dirty="0">
                <a:latin typeface="Comic Sans MS" pitchFamily="66" charset="0"/>
              </a:rPr>
              <a:t>: rejected boy writes off girl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1905840" y="3552825"/>
            <a:ext cx="1758950" cy="2379472"/>
            <a:chOff x="1905840" y="3552825"/>
            <a:chExt cx="1758950" cy="2379472"/>
          </a:xfrm>
        </p:grpSpPr>
        <p:pic>
          <p:nvPicPr>
            <p:cNvPr id="34819" name="Picture 3" descr="j025587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05840" y="3870135"/>
              <a:ext cx="1758950" cy="206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1945610" y="3552825"/>
              <a:ext cx="1190801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  <a:p>
              <a:pPr>
                <a:buNone/>
              </a:pPr>
              <a:r>
                <a:rPr lang="en-US" sz="2000" dirty="0">
                  <a:latin typeface="Comic Sans MS" pitchFamily="66" charset="0"/>
                </a:rPr>
                <a:t>Angelina</a:t>
              </a:r>
            </a:p>
            <a:p>
              <a:endParaRPr lang="en-US" sz="4000" dirty="0">
                <a:latin typeface="Comic Sans MS" pitchFamily="66" charset="0"/>
              </a:endParaRPr>
            </a:p>
          </p:txBody>
        </p:sp>
        <p:sp>
          <p:nvSpPr>
            <p:cNvPr id="34822" name="Text Box 8"/>
            <p:cNvSpPr txBox="1">
              <a:spLocks noChangeArrowheads="1"/>
            </p:cNvSpPr>
            <p:nvPr/>
          </p:nvSpPr>
          <p:spPr bwMode="auto">
            <a:xfrm>
              <a:off x="1956722" y="4391025"/>
              <a:ext cx="5309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</p:txBody>
        </p:sp>
      </p:grpSp>
      <p:sp>
        <p:nvSpPr>
          <p:cNvPr id="358409" name="Line 9"/>
          <p:cNvSpPr>
            <a:spLocks noChangeShapeType="1"/>
          </p:cNvSpPr>
          <p:nvPr/>
        </p:nvSpPr>
        <p:spPr bwMode="auto">
          <a:xfrm flipV="1">
            <a:off x="1972597" y="4367602"/>
            <a:ext cx="1041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6890630" y="3598232"/>
            <a:ext cx="1837362" cy="1959551"/>
            <a:chOff x="1139825" y="3708400"/>
            <a:chExt cx="1837362" cy="1959551"/>
          </a:xfrm>
        </p:grpSpPr>
        <p:pic>
          <p:nvPicPr>
            <p:cNvPr id="34828" name="Picture 17" descr="j0232890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48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458F57A3-D5E9-4C0D-8B53-D5CCF6F8BBAC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7014" y="1805548"/>
            <a:ext cx="8729700" cy="32401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Stop </a:t>
            </a:r>
            <a:r>
              <a:rPr lang="en-US" sz="5400" dirty="0" smtClean="0"/>
              <a:t>when no girl rejects.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Each girl marries her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favorite suitor (if any).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216A7BE4-5A84-4D5D-AF98-C18DC8FD704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Mating Ritual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5" y="1047789"/>
            <a:ext cx="8386233" cy="209546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3366FF"/>
                </a:solidFill>
              </a:rPr>
              <a:t>Termination</a:t>
            </a:r>
            <a:r>
              <a:rPr lang="en-US" sz="48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 there exists a Wedding Day.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04834" y="2762281"/>
            <a:ext cx="6817191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solidFill>
                  <a:srgbClr val="3366FF"/>
                </a:solidFill>
                <a:latin typeface="Comic Sans MS"/>
                <a:cs typeface="Comic Sans MS"/>
              </a:rPr>
              <a:t>Partial Correctness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everyone </a:t>
            </a:r>
            <a:r>
              <a:rPr lang="en-US" sz="4800" dirty="0" smtClean="0">
                <a:latin typeface="Comic Sans MS"/>
                <a:cs typeface="Comic Sans MS"/>
              </a:rPr>
              <a:t>is married.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marriages </a:t>
            </a:r>
            <a:r>
              <a:rPr lang="en-US" sz="4800" dirty="0" smtClean="0">
                <a:latin typeface="Comic Sans MS"/>
                <a:cs typeface="Comic Sans MS"/>
              </a:rPr>
              <a:t>are stable.</a:t>
            </a:r>
          </a:p>
        </p:txBody>
      </p:sp>
      <p:sp>
        <p:nvSpPr>
          <p:cNvPr id="368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AC784AFF-BB15-4810-8501-384A0A77827F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  <p:bldP spid="3686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8052</TotalTime>
  <Words>1811</Words>
  <Application>Microsoft Macintosh PowerPoint</Application>
  <PresentationFormat>On-screen Show (4:3)</PresentationFormat>
  <Paragraphs>412</Paragraphs>
  <Slides>57</Slides>
  <Notes>52</Notes>
  <HiddenSlides>20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Comic Sans MS</vt:lpstr>
      <vt:lpstr>SimSun</vt:lpstr>
      <vt:lpstr>Euclid Symbol</vt:lpstr>
      <vt:lpstr>1_6.042 Lecture Template</vt:lpstr>
      <vt:lpstr>Equation</vt:lpstr>
      <vt:lpstr>MathType 6.0 Equation</vt:lpstr>
      <vt:lpstr>Slide 1</vt:lpstr>
      <vt:lpstr>Stable Marriage</vt:lpstr>
      <vt:lpstr>Stable Marriage</vt:lpstr>
      <vt:lpstr>Slide 4</vt:lpstr>
      <vt:lpstr>Mating Ritual</vt:lpstr>
      <vt:lpstr>Mating Ritual</vt:lpstr>
      <vt:lpstr>Mating Ritual</vt:lpstr>
      <vt:lpstr>Mating Ritual</vt:lpstr>
      <vt:lpstr>Mating Ritual</vt:lpstr>
      <vt:lpstr>Stable Marriage: termination</vt:lpstr>
      <vt:lpstr>Mating Ritual: variables</vt:lpstr>
      <vt:lpstr>Mating Ritual</vt:lpstr>
      <vt:lpstr>Mating Ritual</vt:lpstr>
      <vt:lpstr>Mating Ritual: girls improve</vt:lpstr>
      <vt:lpstr>Mating Ritual: girls improve</vt:lpstr>
      <vt:lpstr>Mating Ritual: boys get worse</vt:lpstr>
      <vt:lpstr>Mating Ritual: boys get worse</vt:lpstr>
      <vt:lpstr>Mating Ritual: invariant</vt:lpstr>
      <vt:lpstr>Mating Ritual: invariant</vt:lpstr>
      <vt:lpstr>On Wedding Day</vt:lpstr>
      <vt:lpstr>Mating Ritual: everyone marries </vt:lpstr>
      <vt:lpstr>Mating Ritual: stable marriages</vt:lpstr>
      <vt:lpstr>Mating Ritual: stable marriages</vt:lpstr>
      <vt:lpstr>Mating Ritual</vt:lpstr>
      <vt:lpstr>Boy Optimal</vt:lpstr>
      <vt:lpstr>Boy Optimal</vt:lpstr>
      <vt:lpstr>Boy Optimal</vt:lpstr>
      <vt:lpstr>Boy Optimal</vt:lpstr>
      <vt:lpstr>Boy Optimal</vt:lpstr>
      <vt:lpstr>Girl Pessimal</vt:lpstr>
      <vt:lpstr>Stable Marriage</vt:lpstr>
      <vt:lpstr>Slide 32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 Not enough boys for these girls!</vt:lpstr>
      <vt:lpstr> No match is possible!</vt:lpstr>
      <vt:lpstr> No match is possible!</vt:lpstr>
      <vt:lpstr>Bottleneck Lemma</vt:lpstr>
      <vt:lpstr>Bottleneck Lemma</vt:lpstr>
      <vt:lpstr>Hall’s Theorem</vt:lpstr>
      <vt:lpstr>Hall’s Theorem</vt:lpstr>
      <vt:lpstr>Hall’s Theorem</vt:lpstr>
      <vt:lpstr>Hall’s Theorem</vt:lpstr>
      <vt:lpstr>Hall’s Theorem</vt:lpstr>
      <vt:lpstr>bottleneck between   &amp;          ? </vt:lpstr>
      <vt:lpstr>Hall’s Theorem</vt:lpstr>
      <vt:lpstr>Hall’s Theorem</vt:lpstr>
      <vt:lpstr>Hall’s Theorem</vt:lpstr>
      <vt:lpstr>Hall’s Theorem</vt:lpstr>
      <vt:lpstr>Slide 54</vt:lpstr>
      <vt:lpstr>Slide 55</vt:lpstr>
      <vt:lpstr>Slide 56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1230</cp:revision>
  <cp:lastPrinted>2011-03-15T22:47:54Z</cp:lastPrinted>
  <dcterms:created xsi:type="dcterms:W3CDTF">2011-03-15T21:42:30Z</dcterms:created>
  <dcterms:modified xsi:type="dcterms:W3CDTF">2011-03-15T23:12:07Z</dcterms:modified>
</cp:coreProperties>
</file>