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74" r:id="rId3"/>
    <p:sldId id="366" r:id="rId4"/>
    <p:sldId id="397" r:id="rId5"/>
    <p:sldId id="400" r:id="rId6"/>
    <p:sldId id="396" r:id="rId7"/>
    <p:sldId id="407" r:id="rId8"/>
    <p:sldId id="375" r:id="rId9"/>
    <p:sldId id="401" r:id="rId10"/>
    <p:sldId id="402" r:id="rId11"/>
    <p:sldId id="403" r:id="rId12"/>
    <p:sldId id="404" r:id="rId13"/>
    <p:sldId id="405" r:id="rId14"/>
    <p:sldId id="408" r:id="rId15"/>
    <p:sldId id="376" r:id="rId16"/>
    <p:sldId id="409" r:id="rId17"/>
    <p:sldId id="406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24" d="100"/>
          <a:sy n="124" d="100"/>
        </p:scale>
        <p:origin x="-968" y="-104"/>
      </p:cViewPr>
      <p:guideLst>
        <p:guide orient="horz" pos="2153"/>
        <p:guide pos="29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ZF.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2130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Theory: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ZFC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360458"/>
              </p:ext>
            </p:extLst>
          </p:nvPr>
        </p:nvGraphicFramePr>
        <p:xfrm>
          <a:off x="531971" y="3254375"/>
          <a:ext cx="8139944" cy="1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name="Equation" r:id="rId5" imgW="1828800" imgH="431800" progId="Equation.DSMT4">
                  <p:embed/>
                </p:oleObj>
              </mc:Choice>
              <mc:Fallback>
                <p:oleObj name="Equation" r:id="rId5" imgW="1828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971" y="3254375"/>
                        <a:ext cx="8139944" cy="1917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932" y="1927603"/>
            <a:ext cx="746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9933FF"/>
                </a:solidFill>
                <a:latin typeface="Comic Sans MS"/>
                <a:cs typeface="Comic Sans MS"/>
              </a:rPr>
              <a:t>Def</a:t>
            </a:r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:</a:t>
            </a:r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x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5400" dirty="0" smtClean="0">
                <a:latin typeface="Comic Sans MS"/>
                <a:cs typeface="Comic Sans MS"/>
              </a:rPr>
              <a:t>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30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3048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88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588525"/>
              </p:ext>
            </p:extLst>
          </p:nvPr>
        </p:nvGraphicFramePr>
        <p:xfrm>
          <a:off x="667902" y="4117975"/>
          <a:ext cx="8001871" cy="181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Equation" r:id="rId5" imgW="2019300" imgH="457200" progId="Equation.DSMT4">
                  <p:embed/>
                </p:oleObj>
              </mc:Choice>
              <mc:Fallback>
                <p:oleObj name="Equation" r:id="rId5" imgW="2019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902" y="4117975"/>
                        <a:ext cx="8001871" cy="1811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177020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1" y="1388810"/>
            <a:ext cx="8298638" cy="455815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657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1" y="1388810"/>
            <a:ext cx="8298638" cy="455815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  If </a:t>
            </a:r>
            <a:r>
              <a:rPr lang="en-US" sz="4800" dirty="0" smtClean="0">
                <a:solidFill>
                  <a:srgbClr val="0000FF"/>
                </a:solidFill>
              </a:rPr>
              <a:t>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 then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R has</a:t>
            </a:r>
            <a:r>
              <a:rPr lang="en-US" sz="4800" dirty="0" smtClean="0"/>
              <a:t> no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</a:rPr>
              <a:t>-minimal element.</a:t>
            </a:r>
          </a:p>
          <a:p>
            <a:r>
              <a:rPr lang="en-US" sz="4800" dirty="0">
                <a:solidFill>
                  <a:srgbClr val="000000"/>
                </a:solidFill>
              </a:rPr>
              <a:t>I</a:t>
            </a:r>
            <a:r>
              <a:rPr lang="en-US" sz="4800" dirty="0" smtClean="0">
                <a:solidFill>
                  <a:srgbClr val="000000"/>
                </a:solidFill>
              </a:rPr>
              <a:t>f it exists, it must be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</a:t>
            </a:r>
            <a:endParaRPr lang="en-US" sz="4800" dirty="0"/>
          </a:p>
          <a:p>
            <a:r>
              <a:rPr lang="en-US" sz="4800" dirty="0" smtClean="0">
                <a:solidFill>
                  <a:srgbClr val="000000"/>
                </a:solidFill>
              </a:rPr>
              <a:t>but     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is not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-minimal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201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99" y="1450507"/>
            <a:ext cx="8644544" cy="429466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                                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1912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77" y="1450507"/>
            <a:ext cx="8630965" cy="453056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(2)                                  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</a:t>
            </a:r>
            <a:endParaRPr lang="en-US" dirty="0" smtClean="0"/>
          </a:p>
          <a:p>
            <a:r>
              <a:rPr lang="en-US" dirty="0" smtClean="0"/>
              <a:t>  collection </a:t>
            </a:r>
            <a:r>
              <a:rPr lang="en-US" dirty="0" smtClean="0"/>
              <a:t>of all sets </a:t>
            </a:r>
            <a:r>
              <a:rPr lang="en-US" dirty="0" smtClean="0">
                <a:sym typeface="Euclid Symbol"/>
              </a:rPr>
              <a:t>-- which is why it’s not a set.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94200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464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19621"/>
              </p:ext>
            </p:extLst>
          </p:nvPr>
        </p:nvGraphicFramePr>
        <p:xfrm>
          <a:off x="682549" y="1416925"/>
          <a:ext cx="7889522" cy="247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778000" imgH="558800" progId="Equation.DSMT4">
                  <p:embed/>
                </p:oleObj>
              </mc:Choice>
              <mc:Fallback>
                <p:oleObj name="Equation" r:id="rId3" imgW="17780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49" y="1416925"/>
                        <a:ext cx="7889522" cy="2476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47783"/>
              </p:ext>
            </p:extLst>
          </p:nvPr>
        </p:nvGraphicFramePr>
        <p:xfrm>
          <a:off x="188691" y="3820584"/>
          <a:ext cx="8798077" cy="88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2019300" imgH="203200" progId="Equation.DSMT4">
                  <p:embed/>
                </p:oleObj>
              </mc:Choice>
              <mc:Fallback>
                <p:oleObj name="Equation" r:id="rId5" imgW="2019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691" y="3820584"/>
                        <a:ext cx="8798077" cy="88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389" y="4843036"/>
            <a:ext cx="6596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violating 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315863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1254"/>
            <a:ext cx="9008984" cy="3750979"/>
          </a:xfrm>
        </p:spPr>
        <p:txBody>
          <a:bodyPr/>
          <a:lstStyle/>
          <a:p>
            <a:r>
              <a:rPr lang="en-US" sz="5400" dirty="0" smtClean="0"/>
              <a:t>Axioms of </a:t>
            </a:r>
            <a:r>
              <a:rPr lang="en-US" sz="5400" dirty="0" err="1" smtClean="0"/>
              <a:t>Zermelo</a:t>
            </a:r>
            <a:r>
              <a:rPr lang="en-US" sz="5400" dirty="0" smtClean="0"/>
              <a:t>-Frankel with the Choice axiom (ZFC) define the standard Theory of Sets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776" y="2206955"/>
            <a:ext cx="847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 smtClean="0">
                <a:latin typeface="Comic Sans MS"/>
                <a:cs typeface="Comic Sans MS"/>
              </a:rPr>
              <a:t> and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 smtClean="0">
                <a:latin typeface="Comic Sans MS"/>
                <a:cs typeface="Comic Sans MS"/>
              </a:rPr>
              <a:t> have the same elements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70512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287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>
                <a:latin typeface="Comic Sans MS"/>
                <a:cs typeface="Comic Sans MS"/>
              </a:rPr>
              <a:t> and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are members of the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same sets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43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9226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01696"/>
              </p:ext>
            </p:extLst>
          </p:nvPr>
        </p:nvGraphicFramePr>
        <p:xfrm>
          <a:off x="1091188" y="3963048"/>
          <a:ext cx="520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Equation" r:id="rId7" imgW="1308100" imgH="215900" progId="Equation.DSMT4">
                  <p:embed/>
                </p:oleObj>
              </mc:Choice>
              <mc:Fallback>
                <p:oleObj name="Equation" r:id="rId7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188" y="3963048"/>
                        <a:ext cx="5208588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836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525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81656"/>
              </p:ext>
            </p:extLst>
          </p:nvPr>
        </p:nvGraphicFramePr>
        <p:xfrm>
          <a:off x="802542" y="342900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5" imgW="1549400" imgH="215900" progId="Equation.DSMT4">
                  <p:embed/>
                </p:oleObj>
              </mc:Choice>
              <mc:Fallback>
                <p:oleObj name="Equation" r:id="rId5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42" y="342900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390" y="2302816"/>
            <a:ext cx="758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set has a power set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49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325301"/>
            <a:ext cx="3741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Comprehension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116" y="1899235"/>
            <a:ext cx="84564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is a set, and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P(x)</a:t>
            </a:r>
            <a:r>
              <a:rPr lang="en-US" sz="5400" dirty="0" smtClean="0">
                <a:latin typeface="Comic Sans MS"/>
                <a:cs typeface="Comic Sans MS"/>
              </a:rPr>
              <a:t> is a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predicate of set theory,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then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is a set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81841"/>
              </p:ext>
            </p:extLst>
          </p:nvPr>
        </p:nvGraphicFramePr>
        <p:xfrm>
          <a:off x="2148991" y="4063033"/>
          <a:ext cx="5039694" cy="127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5" imgW="901700" imgH="228600" progId="Equation.DSMT4">
                  <p:embed/>
                </p:oleObj>
              </mc:Choice>
              <mc:Fallback>
                <p:oleObj name="Equation" r:id="rId5" imgW="901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91" y="4063033"/>
                        <a:ext cx="5039694" cy="12785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473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81141" cy="457705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no set is a member of itself,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or a member of a member…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932" y="1927603"/>
            <a:ext cx="746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9933FF"/>
                </a:solidFill>
                <a:latin typeface="Comic Sans MS"/>
                <a:cs typeface="Comic Sans MS"/>
              </a:rPr>
              <a:t>Def</a:t>
            </a:r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:</a:t>
            </a:r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x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5400" dirty="0" smtClean="0">
                <a:latin typeface="Comic Sans MS"/>
                <a:cs typeface="Comic Sans MS"/>
              </a:rPr>
              <a:t>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706" y="3371132"/>
            <a:ext cx="78535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 is in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y,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but no element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 is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4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5575</TotalTime>
  <Words>375</Words>
  <Application>Microsoft Macintosh PowerPoint</Application>
  <PresentationFormat>On-screen Show (4:3)</PresentationFormat>
  <Paragraphs>79</Paragraphs>
  <Slides>17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1_Custom Design</vt:lpstr>
      <vt:lpstr>Equation</vt:lpstr>
      <vt:lpstr>MathType 6.0 Equation</vt:lpstr>
      <vt:lpstr>PowerPoint Presentation</vt:lpstr>
      <vt:lpstr>Zermelo-Frankel Set Theory</vt:lpstr>
      <vt:lpstr>Some Axioms of Set Theory</vt:lpstr>
      <vt:lpstr>Some Axioms of Set Theory</vt:lpstr>
      <vt:lpstr>Some Axioms of Set Theory</vt:lpstr>
      <vt:lpstr>Some Axioms of Set Theory</vt:lpstr>
      <vt:lpstr>Some Axioms of Set Theory</vt:lpstr>
      <vt:lpstr>Sets are Well Founded</vt:lpstr>
      <vt:lpstr>Sets are Well Founded</vt:lpstr>
      <vt:lpstr>Sets are Well Founded</vt:lpstr>
      <vt:lpstr>Some Axioms of Set Theory</vt:lpstr>
      <vt:lpstr>Some Axioms of Set Theory</vt:lpstr>
      <vt:lpstr>S ∉ S</vt:lpstr>
      <vt:lpstr>S ∉ S</vt:lpstr>
      <vt:lpstr>Zermelo-Frankel Set Theory</vt:lpstr>
      <vt:lpstr>Zermelo-Frankel Set Theory</vt:lpstr>
      <vt:lpstr>S ∉ 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499</cp:revision>
  <cp:lastPrinted>2015-03-01T22:28:43Z</cp:lastPrinted>
  <dcterms:created xsi:type="dcterms:W3CDTF">2011-02-18T03:43:54Z</dcterms:created>
  <dcterms:modified xsi:type="dcterms:W3CDTF">2015-03-03T04:12:34Z</dcterms:modified>
</cp:coreProperties>
</file>