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E25771-3773-4019-9559-620EAD07A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40E1B-FC0A-4B76-8559-D22B4DBB49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92AE-1C1A-4B85-B4AF-C9F99BFC8A5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5AECE-0FC2-4642-A489-33BB14C708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 of CSE., SOE-Dayananda Sagar University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E295D-3469-4D9D-BA96-1D1C2CAAD7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D6479-CBCE-4E42-9340-4610B1EE3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92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3A5D5-FE13-4977-B20F-4109CA97D9AD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Dept of CSE., SOE-Dayananda Sagar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E0FD-A822-47E5-9836-44FCEF01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0327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E475-D2C5-4C35-A17B-F6EFD6425860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07B7-DA25-45F8-9C06-73E1191F394E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E418-2501-498A-BE1E-A85E7DFDE35D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3BF4-B256-40C9-A146-28D95A678308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C0DB-45A5-400A-89FA-2B17323F4115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4EA7-E040-4D3F-8A48-C68DFE8BC0F7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DB69-EE45-400F-A66B-F7CF72815A54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2A4-BB67-4070-866D-87ED6ACCD951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C0AF-CDF5-4A07-B154-FABA0BD28D41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22BBB3FC-DF0F-4149-BA30-89919CFE6C50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34EB-1961-44F5-97A4-C82C2F148874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6BDE50-A65B-4A1E-8BD8-3FC1E99B2C77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1634143"/>
            <a:ext cx="10993549" cy="43400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Department of Computer Science and Engineering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B7399-A1C0-4E16-B459-A995DC15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30171"/>
            <a:ext cx="1044076" cy="10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D7D6B-5557-4BF0-9CB5-B4042545B1E5}"/>
              </a:ext>
            </a:extLst>
          </p:cNvPr>
          <p:cNvSpPr txBox="1"/>
          <p:nvPr/>
        </p:nvSpPr>
        <p:spPr>
          <a:xfrm>
            <a:off x="1625267" y="676519"/>
            <a:ext cx="10084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</a:rPr>
              <a:t>DAYANANDA SAGAR UNIVERSITY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E5672"/>
                </a:solidFill>
                <a:effectLst/>
                <a:latin typeface="Cambria" panose="02040503050406030204" pitchFamily="18" charset="0"/>
              </a:rPr>
              <a:t>SCHOOL OF ENGINEERING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74AF5-0361-4577-9512-4913F3A9D60D}"/>
              </a:ext>
            </a:extLst>
          </p:cNvPr>
          <p:cNvSpPr txBox="1"/>
          <p:nvPr/>
        </p:nvSpPr>
        <p:spPr>
          <a:xfrm>
            <a:off x="7196668" y="3938370"/>
            <a:ext cx="308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2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 the Supervision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21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Dr. Meenakshi Malhotra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31BA2-D089-4A60-85C5-A85548AA3A89}"/>
              </a:ext>
            </a:extLst>
          </p:cNvPr>
          <p:cNvSpPr txBox="1"/>
          <p:nvPr/>
        </p:nvSpPr>
        <p:spPr>
          <a:xfrm>
            <a:off x="4490900" y="2104949"/>
            <a:ext cx="3205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 Project Stage-II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07811-1714-46E0-8403-54C919288942}"/>
              </a:ext>
            </a:extLst>
          </p:cNvPr>
          <p:cNvSpPr txBox="1"/>
          <p:nvPr/>
        </p:nvSpPr>
        <p:spPr>
          <a:xfrm>
            <a:off x="5689601" y="504324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Presented By: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Chatterjee Keshav (ENG19CS0071)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Harshita 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Chaurasia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(ENG19CS0115)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Shushant Rishav (ENG19CS0306)</a:t>
            </a:r>
            <a:endParaRPr lang="en-IN" b="0" dirty="0">
              <a:effectLst/>
            </a:endParaRPr>
          </a:p>
          <a:p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406CF-0DFB-478E-826F-F64838745C72}"/>
              </a:ext>
            </a:extLst>
          </p:cNvPr>
          <p:cNvSpPr txBox="1"/>
          <p:nvPr/>
        </p:nvSpPr>
        <p:spPr>
          <a:xfrm>
            <a:off x="6667333" y="2946848"/>
            <a:ext cx="47374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42040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NEWS SUMMARIZER</a:t>
            </a:r>
            <a:endParaRPr lang="en-IN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E6E13E7-07A0-446D-AF4C-A406EEF8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0226CF-E8BF-4266-8EB7-86E838C91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9" t="3103"/>
          <a:stretch/>
        </p:blipFill>
        <p:spPr>
          <a:xfrm>
            <a:off x="510743" y="2866460"/>
            <a:ext cx="5407270" cy="35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1865-518C-4A56-B9A5-6D45ADFD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09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Design- Screen Design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0BDE29D-7704-4357-B650-52DB3C3D3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/>
          <a:stretch/>
        </p:blipFill>
        <p:spPr bwMode="auto">
          <a:xfrm>
            <a:off x="255876" y="1556238"/>
            <a:ext cx="11354932" cy="518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F7C9-1D4C-4E52-AC8A-3AAE6463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BBA0-FAD0-4937-84D9-B23BF30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C92E-FF75-435A-B155-920FE273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548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Design (Desktop)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0E77DD-A3AE-4FA1-95B5-FBDE71F6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535392"/>
            <a:ext cx="11029615" cy="48885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BE508-97F1-4571-AF2B-EE4B3703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FB92-3979-430A-9CA5-18879DD7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5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C15-850E-499B-9DB1-5BAF797D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548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Design (Tablet And Phone)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787D825-CE1C-4542-805F-1CC3BBA2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670538"/>
            <a:ext cx="7059323" cy="48885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5ABB86-2CD1-4584-A0EF-9AC7CB12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20" y="1670537"/>
            <a:ext cx="3294488" cy="48885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7D32-88F5-4A9B-9DC0-D87FC167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55E4A9-884D-48D0-AAAD-DE63F65F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7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A267-67BE-46BF-A4A6-86110FBF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Implementation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E7C8-14B5-4BE7-AECA-F067DEDA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6769"/>
            <a:ext cx="11029615" cy="4568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Dataset: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being used in this project is taken from Kaggle, comprises two CSV files that contain a collection of news articles and their corresponding headlines.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44,000 news articles from various sources were collected, such as The Times of India, NDTV, and Hindustan Times, among others, are included in the first file named "news_summary.csv" Each article encompasses Author name, Headlines, URL of Article, Short text and Complete Article.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A51A4-DDBE-4C9C-A030-541D6968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AD85-EABF-495B-87C7-021CF637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0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F63A-9405-4A37-917D-236FC1E9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065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Implementation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343D-16D4-4BBC-B637-BEFD49BA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2615"/>
            <a:ext cx="11029615" cy="291025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was implemented using  three models namely:</a:t>
            </a:r>
          </a:p>
          <a:p>
            <a:pPr lvl="1" algn="just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Build_seq2seq_model_with_lstm - using LSTM networks for both the encoder and decoder.</a:t>
            </a:r>
          </a:p>
          <a:p>
            <a:pPr lvl="1" algn="just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Build_seq2seq_model_with_bidirectional_lstm - using Bidirectional LSTM networks for both the encoder and decoder.</a:t>
            </a:r>
          </a:p>
          <a:p>
            <a:pPr lvl="1" algn="just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Build_hybrid_seq2seq_model - using Bidirectional LSTM networks for the encoder and LSTM networks for the decoder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2D32-2F44-431C-9A0A-1D025B02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93B5-D12C-4081-9627-B4EA1CF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11DB-B04D-4B68-8246-2355E0A2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Implementation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A619-8C81-4633-A62C-844DF6D5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62808"/>
            <a:ext cx="10901562" cy="495886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for model training 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required libraries including pandas,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TPUClusterResolver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use TPUs for distributed computing.</a:t>
            </a: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TPUStrategy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 to distribute the computation across multiple TPU cores.</a:t>
            </a: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the dataset from the CSV file using pandas.</a:t>
            </a: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the text data using 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clean_text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defined in the code</a:t>
            </a: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 the text data using the Tokenizer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pad_sequences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functions to convert the text data into sequences of integers and pad the sequences to a fixed length.</a:t>
            </a: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the model using 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functional API and compile it with 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rmsprop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optimizer and 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sparse_categorical_crossentropy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loss function.</a:t>
            </a: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defining the model, train it using the fit() function and 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early_stopping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callback to prevent overfitting.</a:t>
            </a:r>
          </a:p>
          <a:p>
            <a:pPr lvl="1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the accuracy and loss history of the model during training using matplotlib.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6327-FD7D-4745-8025-D6CA20D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278E3F-6A69-45D2-A235-1429F0BD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7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ABB5-6F9D-42BC-BA06-E103769B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7559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Implementation and Testing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BAF5512-6C7E-463A-83A4-908E45A59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69" y="2140940"/>
            <a:ext cx="7154245" cy="178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61FB5-7B37-4DB9-900A-EA63CD296AA2}"/>
              </a:ext>
            </a:extLst>
          </p:cNvPr>
          <p:cNvSpPr txBox="1"/>
          <p:nvPr/>
        </p:nvSpPr>
        <p:spPr>
          <a:xfrm>
            <a:off x="581192" y="1459495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the dataset on Bi-directional model:</a:t>
            </a:r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DD0C-B35C-48A8-BB5B-D08E2B5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70A08B-6145-4DAE-B3F3-5AFCCDFE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1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2CA5-936F-4859-9F06-4379BEE6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3406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Implementation and Testing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C1C45F-B3B7-4A2A-B15A-221A6021DC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34" y="2477054"/>
            <a:ext cx="487900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D9E9E-DF72-4492-9EBA-DBEC4C760625}"/>
              </a:ext>
            </a:extLst>
          </p:cNvPr>
          <p:cNvSpPr txBox="1"/>
          <p:nvPr/>
        </p:nvSpPr>
        <p:spPr>
          <a:xfrm>
            <a:off x="581192" y="1746253"/>
            <a:ext cx="6097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Accuracy and Loss for Bi-directional LSTM.</a:t>
            </a:r>
            <a:endParaRPr lang="en-IN" sz="20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0A7E675-09B8-4ABE-BF89-8C470E41E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40" y="2477054"/>
            <a:ext cx="4543556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3307-E91B-4BBD-AC10-A8AF1DA3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C56800-2B63-4639-84F9-FC4D5F99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9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2941-5187-4A89-92C4-A3760AE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54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B0962-B759-4846-9E89-815516FC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8793"/>
            <a:ext cx="11029616" cy="15210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has been trained on 100 epochs having metrics such as batch size =128, maximum length of the input text = 300, maximum summary length = 80, and which have achieved accuracy of 90% followed by the loss 2.86 as shown in the given example.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99C8B-8235-414D-A184-2C8833E3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2495850"/>
            <a:ext cx="11029616" cy="39567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0CDA-8E25-4873-9254-79EC61D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FFD212-6DCE-4726-AFF6-9802E0AF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8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A8D6-1F97-4059-AA5D-5A13544E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722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507FA-602F-4CA8-9357-71F5C423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283676"/>
            <a:ext cx="10954318" cy="494127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conclusion, the news summarizer is a tool that uses advanced algorithms to condense news articles into shorter summaries and was implemented using Seq2seq with Bi-directional LSTM, with an accuracy of 90% and the validation accuracy 86.04%. 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news summarizer will be integrated with the Front-end designed which will serve the news in 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categorised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manner.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leveraging machine learning and natural language processing techniques, this tool can help readers save time and quickly understand the key points of a news story. 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scope for this technology is promising with natural language processing and machine learning algorithms continuing to improve, we can expect news summarizers to become even more accurate and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E5CC6-A1CA-47BF-8B00-B69CEB5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2779-1030-48C2-9747-E45BB8FD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49FC8-D1F2-417A-942A-0BA264A7CF03}"/>
              </a:ext>
            </a:extLst>
          </p:cNvPr>
          <p:cNvSpPr txBox="1"/>
          <p:nvPr/>
        </p:nvSpPr>
        <p:spPr>
          <a:xfrm>
            <a:off x="736600" y="812800"/>
            <a:ext cx="776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+mj-lt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35AA3-0329-4310-AE5B-23DFE6ADC5B4}"/>
              </a:ext>
            </a:extLst>
          </p:cNvPr>
          <p:cNvSpPr txBox="1"/>
          <p:nvPr/>
        </p:nvSpPr>
        <p:spPr>
          <a:xfrm>
            <a:off x="1035863" y="1645790"/>
            <a:ext cx="6584137" cy="482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of the Art work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250AD-5357-492B-B4A3-56F039D3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93CA-0DD2-43AB-BB86-09E75041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0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B79C-BBC3-44DD-A423-166D5146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635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C336-4040-4C3A-9EE6-4349B894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8315"/>
            <a:ext cx="11029615" cy="4791808"/>
          </a:xfrm>
        </p:spPr>
        <p:txBody>
          <a:bodyPr>
            <a:normAutofit/>
          </a:bodyPr>
          <a:lstStyle/>
          <a:p>
            <a:pPr mar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  Ji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Lee, Hyun Soo Park, Kyung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Joong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Kim, Jae Chun No (2013). "Learning to Predict the Need of Summarization on News Articles 2013" </a:t>
            </a:r>
            <a:r>
              <a:rPr lang="en-IN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17th Asia Pacific Symposium on Intelligent and Evolutionary Systems, IES2013,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Procedia Computer Science 24:274 – 279: 2013.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Laxmi B.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Rananavare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P. Venkata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Subba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Reddy (2018), “Automatic News Article Summarization 2018</a:t>
            </a:r>
            <a:r>
              <a:rPr lang="en-IN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International Journal of Computer Sciences and Engineering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6, Issue-2: 2018.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  Hao Zheng and Mirella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Lapata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(2019). “Sentence Centrality Revisited for Unsupervised Summarization, 2019”;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 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K. S. Deepthi,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Janni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Ramdhar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Thanmayi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Sharon, Sai Teja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Alubelli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(2020).” Multi-Document Bi-Lingual News Summarization 2020”. </a:t>
            </a:r>
            <a:r>
              <a:rPr lang="en-IN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IJRAR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2019, Volume 6, Issue 1; 2020.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Sara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Tarannum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Piyush Sonar,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Aashi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Agrawal,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Krishnai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Khairnar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(2020). “NLP based Text Summarization Techniques for News Articles: Approaches and Challenges 2020”. </a:t>
            </a:r>
            <a:r>
              <a:rPr lang="en-IN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Research Journal of Engineering and Technology (IRJET);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Volume: 08 Issue: 12; Dec 2021.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8A90-3DAE-4925-905F-40663A32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D36B-C136-4D15-9F15-E26B61E5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4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01D9-7513-4EC4-9189-F69AB1FF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669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0243-EBC4-48E0-B24B-5A9EBF308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85"/>
            <a:ext cx="11029615" cy="3437791"/>
          </a:xfrm>
        </p:spPr>
        <p:txBody>
          <a:bodyPr/>
          <a:lstStyle/>
          <a:p>
            <a:pPr mar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 Xin Zheng,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Aixin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Sun, Karthik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Muthuswamy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(2021). “Tweet-aware News Summarization with Dual-Attention Mechanism 2021”; </a:t>
            </a:r>
            <a:r>
              <a:rPr lang="en-IN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Companion Proceedings of the Web Conference 2021 (WWW '21).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Association for Computing Machinery: 2021.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[7]   Yang Liu,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Chenguang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Zhu, Michael Zeng (2022). “End-to-End Segmentation-based News Summarization 2022”; </a:t>
            </a:r>
            <a:r>
              <a:rPr lang="en-IN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 of the Association for Computational Linguistics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ACL 2022.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[8]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Nayeon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Lee,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Yejin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Bang,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Tiezheng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Yu, Andrea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Madotto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 Pascale Fung (2022).”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NeuS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Neutral Multi-News Summarization for Mitigating Framing Bias” </a:t>
            </a:r>
            <a:r>
              <a:rPr lang="en-IN" sz="16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conference  of the North American Chapter of the Association for Computational Linguistics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2022.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BD98-040E-459B-B6ED-690845C0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68AA-32D5-441A-9F56-6BC2769A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0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00DB-225A-4332-920F-A2FD0043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5821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50251-EB8F-49B7-A55C-6E4A0EAD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BE9C-7948-4ADF-97E0-2B2BDEBB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CAFB8D-B4FB-41B1-98B9-509D760E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821" y="1937258"/>
            <a:ext cx="3633787" cy="36337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F31EF7-0212-4E76-8CB6-0C0EF0FE6735}"/>
              </a:ext>
            </a:extLst>
          </p:cNvPr>
          <p:cNvSpPr txBox="1"/>
          <p:nvPr/>
        </p:nvSpPr>
        <p:spPr>
          <a:xfrm>
            <a:off x="5147715" y="3279312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dirty="0">
                <a:solidFill>
                  <a:srgbClr val="002060"/>
                </a:solidFill>
                <a:effectLst/>
                <a:latin typeface="Söhne"/>
              </a:rPr>
              <a:t>https://www.newsselect.live/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5FBDB-1600-49C5-A250-FB9C5956EF4F}"/>
              </a:ext>
            </a:extLst>
          </p:cNvPr>
          <p:cNvSpPr txBox="1"/>
          <p:nvPr/>
        </p:nvSpPr>
        <p:spPr>
          <a:xfrm>
            <a:off x="4987091" y="2523125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 our app on :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1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14E53-5974-4770-B247-4E675786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9A8BB-3520-4B09-9C5C-C5FDB898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9AACE-9505-4A8B-8ABA-051911A1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68961"/>
            <a:ext cx="12045461" cy="67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4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8BC1-FD48-4A27-AD1C-EF0ECE13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92666"/>
            <a:ext cx="11029616" cy="88434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Abstract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7888-A6EC-4A97-B76D-3F6E1801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7009"/>
            <a:ext cx="10330062" cy="4498341"/>
          </a:xfrm>
        </p:spPr>
        <p:txBody>
          <a:bodyPr>
            <a:normAutofit lnSpcReduction="10000"/>
          </a:bodyPr>
          <a:lstStyle/>
          <a:p>
            <a:pPr algn="just" rtl="0" fontAlgn="base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Recent years the quantity of text data available has increased exponentially from a variety of sources.</a:t>
            </a:r>
          </a:p>
          <a:p>
            <a:pPr algn="just" rtl="0" fontAlgn="base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225088" algn="l"/>
              </a:tabLst>
            </a:pPr>
            <a:r>
              <a:rPr lang="en-US" sz="1600" i="0" u="none" strike="noStrike" dirty="0">
                <a:solidFill>
                  <a:srgbClr val="43434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85 to 90% of news is kept in the unstructured form, making it difficult for a user to get all the information manually.</a:t>
            </a:r>
          </a:p>
          <a:p>
            <a:pPr algn="just" rtl="0" fontAlgn="base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objective of this project is to develop an efficient news article summarization model.</a:t>
            </a:r>
            <a:endParaRPr lang="en-US" sz="1600" i="0" u="none" strike="noStrike" dirty="0">
              <a:solidFill>
                <a:srgbClr val="35353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an app to show the news in a categorized manner (i.e., Sports, Politics, Crime, etc.)</a:t>
            </a:r>
            <a:endParaRPr lang="en-US" sz="1600" i="0" u="none" strike="noStrike" dirty="0">
              <a:solidFill>
                <a:srgbClr val="35353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give the user freedom to pick the news from multiple publishers.</a:t>
            </a:r>
            <a:endParaRPr lang="en-US" sz="1600" i="0" u="none" strike="noStrike" dirty="0">
              <a:solidFill>
                <a:srgbClr val="35353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will be able to summarize the content by reducing it to 70-80% while preserving the actual context of the news article.</a:t>
            </a:r>
            <a:endParaRPr lang="en-US" sz="1600" i="0" u="none" strike="noStrike" dirty="0">
              <a:solidFill>
                <a:srgbClr val="35353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provide news from all the major categories i.e., Crime, Sports, and Politics.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C13EF-BE5A-468D-A35C-DCDAD3F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7887-6102-4605-BF16-781B5722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D296-DB40-4FA8-B2CB-DA19EB86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340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0100-24CC-42A4-B7A8-9C88275B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5563"/>
            <a:ext cx="11029615" cy="45597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plenty of news articles but it has a small amount of useful information in the articles and it is hard to read the whole article and find informative news manually.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in today's quick-paced society usually don't have the patience or time to read in-depth articles, resulting in a lack of focus and enthusiasm for the news.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 we are looking into the problem of the enormous amount of readable articles whether it be a crime, sports, or politics.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solution to this problem is the use of text summarization to reduce the length of documents or reports while preserving crucial information.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65CD5-43FA-4630-880A-A525A2F5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A580-4C6C-4625-9112-868C8AFF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13963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EDB7-1836-4226-AC34-A683D544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789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6C26-A34C-489A-B724-A60F450F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36133"/>
            <a:ext cx="11029615" cy="343437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 summarization is the process of reducing the length of an article into a shorter form and still providing all the important information of the article.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just reading the summary of the article a user will be able to get all information present in the article.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many reasons why news summaries are important it saves time because they provide a quick and concise overview of the latest events.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objective of this model is to provide users with a quick and efficient way to stay informed about current events.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use of the Machine learning and Natural Language a Model can be developed to summarize news.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72450-4EBB-4133-90DF-CB9B3D2D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CE1B5-1943-4277-84C3-5FE91D08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3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FE22-C502-434D-9610-14F80360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78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State of the Art-work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05139A-7A86-4505-8C0C-29B063E9F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635215"/>
              </p:ext>
            </p:extLst>
          </p:nvPr>
        </p:nvGraphicFramePr>
        <p:xfrm>
          <a:off x="590158" y="1462549"/>
          <a:ext cx="11029616" cy="4866533"/>
        </p:xfrm>
        <a:graphic>
          <a:graphicData uri="http://schemas.openxmlformats.org/drawingml/2006/table">
            <a:tbl>
              <a:tblPr/>
              <a:tblGrid>
                <a:gridCol w="2298344">
                  <a:extLst>
                    <a:ext uri="{9D8B030D-6E8A-4147-A177-3AD203B41FA5}">
                      <a16:colId xmlns:a16="http://schemas.microsoft.com/office/drawing/2014/main" val="1535079192"/>
                    </a:ext>
                  </a:extLst>
                </a:gridCol>
                <a:gridCol w="2322665">
                  <a:extLst>
                    <a:ext uri="{9D8B030D-6E8A-4147-A177-3AD203B41FA5}">
                      <a16:colId xmlns:a16="http://schemas.microsoft.com/office/drawing/2014/main" val="205030742"/>
                    </a:ext>
                  </a:extLst>
                </a:gridCol>
                <a:gridCol w="1933526">
                  <a:extLst>
                    <a:ext uri="{9D8B030D-6E8A-4147-A177-3AD203B41FA5}">
                      <a16:colId xmlns:a16="http://schemas.microsoft.com/office/drawing/2014/main" val="3377425446"/>
                    </a:ext>
                  </a:extLst>
                </a:gridCol>
                <a:gridCol w="2480751">
                  <a:extLst>
                    <a:ext uri="{9D8B030D-6E8A-4147-A177-3AD203B41FA5}">
                      <a16:colId xmlns:a16="http://schemas.microsoft.com/office/drawing/2014/main" val="3341261026"/>
                    </a:ext>
                  </a:extLst>
                </a:gridCol>
                <a:gridCol w="1994330">
                  <a:extLst>
                    <a:ext uri="{9D8B030D-6E8A-4147-A177-3AD203B41FA5}">
                      <a16:colId xmlns:a16="http://schemas.microsoft.com/office/drawing/2014/main" val="2296385829"/>
                    </a:ext>
                  </a:extLst>
                </a:gridCol>
              </a:tblGrid>
              <a:tr h="741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Author’s Name/ Paper Title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Conference/Journal Name and year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Technology/ Design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Results shared by author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you infer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16459"/>
                  </a:ext>
                </a:extLst>
              </a:tr>
              <a:tr h="13053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Learning to Predict the Need of Summarization on News Articles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(Lee J.E, Park H.S)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17th Asia Pacific Symposium on Intelligent and Evolutionary Systems(2013)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Naïve Bayes,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C4.5 algorithm, WEKA.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model predicts user’s desire whether news should be or should not be summarized.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Requirement for summarization of news articles.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528625"/>
                  </a:ext>
                </a:extLst>
              </a:tr>
              <a:tr h="14099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Automatic News Article Summarization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Rananavare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L, Reddy P.V.S)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International Journal of Computer Sciences and Engineering(2018)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Punkt sentence tokenizer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Automation in collection, collation and summarization of online articles based on a user submitted query.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Sentence tokenization technique and automation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79"/>
                  </a:ext>
                </a:extLst>
              </a:tr>
              <a:tr h="14099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Sentence Centrality Revisited for Unsupervised Summarization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(Zheng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H,Lapata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Proceedings of the 57th Annual Meeting of the Association for Computational Linguistics(2019)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BERT,Graph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Based Ranking Algorithm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 Unsupervised and portable summarization system which has very modest data requirements.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BERT machine learning technique and simplifying data requirements.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525" marR="66525" marT="33263" marB="3326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3066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21BDB3-B6D4-4A43-9915-E187D7C6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38290" y="0"/>
            <a:ext cx="207980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9B7C-7583-4EA4-8F33-ABE22D00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31F9C9-9347-4FC6-80F0-BA825A86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117D9B-34E9-42BB-ACCC-5B8BF2B5C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39160"/>
              </p:ext>
            </p:extLst>
          </p:nvPr>
        </p:nvGraphicFramePr>
        <p:xfrm>
          <a:off x="403412" y="824753"/>
          <a:ext cx="11232776" cy="5310042"/>
        </p:xfrm>
        <a:graphic>
          <a:graphicData uri="http://schemas.openxmlformats.org/drawingml/2006/table">
            <a:tbl>
              <a:tblPr/>
              <a:tblGrid>
                <a:gridCol w="2221027">
                  <a:extLst>
                    <a:ext uri="{9D8B030D-6E8A-4147-A177-3AD203B41FA5}">
                      <a16:colId xmlns:a16="http://schemas.microsoft.com/office/drawing/2014/main" val="400654521"/>
                    </a:ext>
                  </a:extLst>
                </a:gridCol>
                <a:gridCol w="2055087">
                  <a:extLst>
                    <a:ext uri="{9D8B030D-6E8A-4147-A177-3AD203B41FA5}">
                      <a16:colId xmlns:a16="http://schemas.microsoft.com/office/drawing/2014/main" val="1097442870"/>
                    </a:ext>
                  </a:extLst>
                </a:gridCol>
                <a:gridCol w="2591197">
                  <a:extLst>
                    <a:ext uri="{9D8B030D-6E8A-4147-A177-3AD203B41FA5}">
                      <a16:colId xmlns:a16="http://schemas.microsoft.com/office/drawing/2014/main" val="3767653192"/>
                    </a:ext>
                  </a:extLst>
                </a:gridCol>
                <a:gridCol w="2310378">
                  <a:extLst>
                    <a:ext uri="{9D8B030D-6E8A-4147-A177-3AD203B41FA5}">
                      <a16:colId xmlns:a16="http://schemas.microsoft.com/office/drawing/2014/main" val="1403807141"/>
                    </a:ext>
                  </a:extLst>
                </a:gridCol>
                <a:gridCol w="2055087">
                  <a:extLst>
                    <a:ext uri="{9D8B030D-6E8A-4147-A177-3AD203B41FA5}">
                      <a16:colId xmlns:a16="http://schemas.microsoft.com/office/drawing/2014/main" val="2573551337"/>
                    </a:ext>
                  </a:extLst>
                </a:gridCol>
              </a:tblGrid>
              <a:tr h="820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Author’s Name/ Paper Title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Conference/Journal Name and year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Technology/ Design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Results shared by author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you infer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013800"/>
                  </a:ext>
                </a:extLst>
              </a:tr>
              <a:tr h="1412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Multi-Document Bi-Lingual News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Summarization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(Alubelli S.T,Dr. Deepthi K. S.)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International Journal of Research and Analytical Reviews (2020)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Implemented measures like Word overload, TF-IDF. Translates telugu language and then summaries of both languages are combined.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end user gets the information for the news articles which are been missed by the other papers.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Scraps Data from multiple sources and NLP approaches.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77254"/>
                  </a:ext>
                </a:extLst>
              </a:tr>
              <a:tr h="15159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NLP based Text Summarization Techniques for News Articles: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Approaches and Challenges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International Research Journal of Engineering and Technology(2020)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RSS Feed Crawling,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 Strategy: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➢Site based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➢String based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➢Timeline based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  extractive approach is more convenient since it assures grammar and accuracy by copying large portions of text from the source.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 directional LSTM and summarization parameters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9013"/>
                  </a:ext>
                </a:extLst>
              </a:tr>
              <a:tr h="14737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Tweet-aware News Summarization with Dual-Attention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Mechanism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(Zheng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X,Sun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Companion Proceedings of the Web Conference  Association for Computing Machinery(2021)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BERT,DAS,LexRank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Proposed an unsupervised extractive summarization model named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 scraping technique and Text ranking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006" marR="45006" marT="22503" marB="22503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915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7683624-E10A-48AE-9817-0AB145E90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2270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1AB9-ABE2-4E5E-B061-C7FA146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6828E5-93AC-46A9-9236-512B6D78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914B2C-8205-4CE1-AE06-84134226E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8915"/>
              </p:ext>
            </p:extLst>
          </p:nvPr>
        </p:nvGraphicFramePr>
        <p:xfrm>
          <a:off x="483577" y="703385"/>
          <a:ext cx="11254154" cy="5635869"/>
        </p:xfrm>
        <a:graphic>
          <a:graphicData uri="http://schemas.openxmlformats.org/drawingml/2006/table">
            <a:tbl>
              <a:tblPr/>
              <a:tblGrid>
                <a:gridCol w="2250831">
                  <a:extLst>
                    <a:ext uri="{9D8B030D-6E8A-4147-A177-3AD203B41FA5}">
                      <a16:colId xmlns:a16="http://schemas.microsoft.com/office/drawing/2014/main" val="375697743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3205719822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461188526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2146782976"/>
                    </a:ext>
                  </a:extLst>
                </a:gridCol>
                <a:gridCol w="2094127">
                  <a:extLst>
                    <a:ext uri="{9D8B030D-6E8A-4147-A177-3AD203B41FA5}">
                      <a16:colId xmlns:a16="http://schemas.microsoft.com/office/drawing/2014/main" val="2535226901"/>
                    </a:ext>
                  </a:extLst>
                </a:gridCol>
              </a:tblGrid>
              <a:tr h="11080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Author’s Name/ Paper Title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Conference/Journal Name and year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Technology/ Design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Results shared by author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you infer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5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413257"/>
                  </a:ext>
                </a:extLst>
              </a:tr>
              <a:tr h="19230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End-to-End Segmentation-based News Summarization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(Liu Y, Zhu C)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Findings of the Association for Computational Linguistics: ACL (2022)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Segmentation based news summarization.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Built a new benchmark dataset SEGNEWS to study and evaluate the task.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Segmentation based news summarization.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33109"/>
                  </a:ext>
                </a:extLst>
              </a:tr>
              <a:tr h="2604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Neutral Multi-News Summarization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Mitigating Framing Bias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(Bang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Y,Yu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Conference of the North American Chapter of the Association for Computational Linguistics(2022)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Multi-task learning (MTL),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BART autoencoder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Introduced Neutral Multi-News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Summarization to mitigate media framing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bias by providing a neutral summary of articles.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Methods to implement neutral summary of articles.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147" marR="57147" marT="57147" marB="5714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59825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9E9656-497F-47E4-9ED3-3C6F9990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9D45-4998-4396-AF16-4304467F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5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F6C3-3E52-4456-8662-3A703738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6342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System Design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F04E78-45F6-4C37-9775-84EE92DA8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/>
          <a:stretch/>
        </p:blipFill>
        <p:spPr bwMode="auto">
          <a:xfrm>
            <a:off x="581190" y="1336430"/>
            <a:ext cx="11029616" cy="49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9E5FA-90A6-4B7A-BEFA-FBB11E79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B250-DD5B-497C-8A13-8F82294C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CSE., SOE-Dayananda Sagar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68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{E3328E4E-5434-4843-91D2-2FCBDBDAC509}tf33552983_win32</Template>
  <TotalTime>100</TotalTime>
  <Words>2071</Words>
  <Application>Microsoft Office PowerPoint</Application>
  <PresentationFormat>Widescreen</PresentationFormat>
  <Paragraphs>248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</vt:lpstr>
      <vt:lpstr>Franklin Gothic Book</vt:lpstr>
      <vt:lpstr>Franklin Gothic Demi</vt:lpstr>
      <vt:lpstr>Söhne</vt:lpstr>
      <vt:lpstr>Wingdings</vt:lpstr>
      <vt:lpstr>Wingdings 2</vt:lpstr>
      <vt:lpstr>DividendVTI</vt:lpstr>
      <vt:lpstr>Department of Computer Science and Engineering</vt:lpstr>
      <vt:lpstr>PowerPoint Presentation</vt:lpstr>
      <vt:lpstr>Abstract</vt:lpstr>
      <vt:lpstr>Problem Statement</vt:lpstr>
      <vt:lpstr>Introduction</vt:lpstr>
      <vt:lpstr>State of the Art-work</vt:lpstr>
      <vt:lpstr>PowerPoint Presentation</vt:lpstr>
      <vt:lpstr>PowerPoint Presentation</vt:lpstr>
      <vt:lpstr>System Design</vt:lpstr>
      <vt:lpstr>Design- Screen Design</vt:lpstr>
      <vt:lpstr>Design (Desktop)</vt:lpstr>
      <vt:lpstr>Design (Tablet And Phone)</vt:lpstr>
      <vt:lpstr>Implementation and Testing</vt:lpstr>
      <vt:lpstr>Implementation and Testing</vt:lpstr>
      <vt:lpstr>Implementation and Testing</vt:lpstr>
      <vt:lpstr>Implementation and Testing</vt:lpstr>
      <vt:lpstr>Implementation and Testing</vt:lpstr>
      <vt:lpstr>Results</vt:lpstr>
      <vt:lpstr>Conclusion</vt:lpstr>
      <vt:lpstr>References</vt:lpstr>
      <vt:lpstr>References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Shushant Rishav</dc:creator>
  <cp:lastModifiedBy>Shushant Rishav</cp:lastModifiedBy>
  <cp:revision>10</cp:revision>
  <dcterms:created xsi:type="dcterms:W3CDTF">2023-05-03T16:55:50Z</dcterms:created>
  <dcterms:modified xsi:type="dcterms:W3CDTF">2023-05-03T18:37:35Z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