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8" r:id="rId8"/>
    <p:sldId id="267" r:id="rId9"/>
    <p:sldId id="262" r:id="rId10"/>
    <p:sldId id="269"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14/11/2023</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PROJECT </a:t>
            </a:r>
            <a:r>
              <a:rPr lang="en-GB" dirty="0"/>
              <a:t>TITLE : Analytics of Scanned            </a:t>
            </a:r>
            <a:r>
              <a:rPr lang="en-GB" dirty="0" smtClean="0"/>
              <a:t>       Prescriptions </a:t>
            </a:r>
            <a:r>
              <a:rPr lang="en-GB" dirty="0"/>
              <a:t>and Notes.</a:t>
            </a:r>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CSE-G25</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endParaRPr lang="en-GB" dirty="0"/>
          </a:p>
          <a:p>
            <a:endParaRPr lang="en-GB" dirty="0"/>
          </a:p>
          <a:p>
            <a:pPr algn="l"/>
            <a:r>
              <a:rPr lang="en-GB" sz="1700" dirty="0"/>
              <a:t>Mr. Ramesh T</a:t>
            </a:r>
          </a:p>
          <a:p>
            <a:pPr algn="l"/>
            <a:r>
              <a:rPr lang="en-GB" sz="1700" dirty="0"/>
              <a:t>Assistant Professor</a:t>
            </a:r>
          </a:p>
          <a:p>
            <a:pPr algn="l"/>
            <a:r>
              <a:rPr lang="en-GB" sz="1700" dirty="0"/>
              <a:t>School of Computer Science &amp; Engineering</a:t>
            </a:r>
          </a:p>
          <a:p>
            <a:pPr algn="l"/>
            <a:r>
              <a:rPr lang="en-GB" sz="1700" dirty="0"/>
              <a:t>Presidency University</a:t>
            </a:r>
          </a:p>
          <a:p>
            <a:endParaRPr lang="en-GB" dirty="0" smtClean="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389810237"/>
              </p:ext>
            </p:extLst>
          </p:nvPr>
        </p:nvGraphicFramePr>
        <p:xfrm>
          <a:off x="420915" y="3274140"/>
          <a:ext cx="5917473" cy="1854200"/>
        </p:xfrm>
        <a:graphic>
          <a:graphicData uri="http://schemas.openxmlformats.org/drawingml/2006/table">
            <a:tbl>
              <a:tblPr firstRow="1" bandRow="1">
                <a:tableStyleId>{2D5ABB26-0587-4C30-8999-92F81FD0307C}</a:tableStyleId>
              </a:tblPr>
              <a:tblGrid>
                <a:gridCol w="2276932">
                  <a:extLst>
                    <a:ext uri="{9D8B030D-6E8A-4147-A177-3AD203B41FA5}">
                      <a16:colId xmlns:a16="http://schemas.microsoft.com/office/drawing/2014/main" val="886119819"/>
                    </a:ext>
                  </a:extLst>
                </a:gridCol>
                <a:gridCol w="3640541">
                  <a:extLst>
                    <a:ext uri="{9D8B030D-6E8A-4147-A177-3AD203B41FA5}">
                      <a16:colId xmlns:a16="http://schemas.microsoft.com/office/drawing/2014/main" val="2515341221"/>
                    </a:ext>
                  </a:extLst>
                </a:gridCol>
              </a:tblGrid>
              <a:tr h="370840">
                <a:tc>
                  <a:txBody>
                    <a:bodyPr/>
                    <a:lstStyle/>
                    <a:p>
                      <a:pPr algn="ctr"/>
                      <a:r>
                        <a:rPr lang="en-GB" b="1" dirty="0" smtClean="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04669257"/>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          </a:t>
                      </a:r>
                      <a:r>
                        <a:rPr kumimoji="0" lang="en-GB" sz="1800" b="0" i="0" u="none" strike="noStrike" kern="1200" cap="none" spc="0" normalizeH="0" baseline="0" noProof="0" dirty="0" smtClean="0">
                          <a:ln>
                            <a:noFill/>
                          </a:ln>
                          <a:solidFill>
                            <a:prstClr val="black"/>
                          </a:solidFill>
                          <a:effectLst/>
                          <a:uLnTx/>
                          <a:uFillTx/>
                          <a:latin typeface="+mn-lt"/>
                          <a:ea typeface="+mn-ea"/>
                          <a:cs typeface="+mn-cs"/>
                        </a:rPr>
                        <a:t>20201CSE0095                </a:t>
                      </a: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dirty="0" smtClean="0"/>
                        <a:t>            G RISHIKESH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89422364"/>
                  </a:ext>
                </a:extLst>
              </a:tr>
              <a:tr h="370840">
                <a:tc>
                  <a:txBody>
                    <a:bodyPr/>
                    <a:lstStyle/>
                    <a:p>
                      <a:pPr algn="ctr"/>
                      <a:r>
                        <a:rPr lang="en-GB" dirty="0" smtClean="0"/>
                        <a:t>  20201CSE0120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MANGAMURI RAMU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42493030"/>
                  </a:ext>
                </a:extLst>
              </a:tr>
              <a:tr h="370840">
                <a:tc>
                  <a:txBody>
                    <a:bodyPr/>
                    <a:lstStyle/>
                    <a:p>
                      <a:pPr algn="ctr"/>
                      <a:r>
                        <a:rPr lang="en-GB" dirty="0" smtClean="0"/>
                        <a:t>  20201CSE0158</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TEJASWINI C</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5713161"/>
                  </a:ext>
                </a:extLst>
              </a:tr>
              <a:tr h="370840">
                <a:tc>
                  <a:txBody>
                    <a:bodyPr/>
                    <a:lstStyle/>
                    <a:p>
                      <a:pPr algn="ctr"/>
                      <a:r>
                        <a:rPr lang="en-GB" dirty="0" smtClean="0"/>
                        <a:t>  20201CSE0166</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SAMSON S</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39788913"/>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OCR in action</a:t>
            </a:r>
            <a:endParaRPr lang="en-IN" dirty="0"/>
          </a:p>
        </p:txBody>
      </p:sp>
      <p:sp>
        <p:nvSpPr>
          <p:cNvPr id="7" name="Content Placeholder 6"/>
          <p:cNvSpPr>
            <a:spLocks noGrp="1"/>
          </p:cNvSpPr>
          <p:nvPr>
            <p:ph idx="1"/>
          </p:nvPr>
        </p:nvSpPr>
        <p:spPr>
          <a:xfrm>
            <a:off x="7276010" y="1143001"/>
            <a:ext cx="4204789" cy="4952997"/>
          </a:xfrm>
        </p:spPr>
        <p:txBody>
          <a:bodyPr/>
          <a:lstStyle/>
          <a:p>
            <a:r>
              <a:rPr lang="en-US" dirty="0" smtClean="0"/>
              <a:t>Here, contours (segments) are formed around recognized handwritten text in 2 stages :</a:t>
            </a:r>
          </a:p>
          <a:p>
            <a:pPr marL="457200" indent="-457200">
              <a:buAutoNum type="arabicParenR"/>
            </a:pPr>
            <a:r>
              <a:rPr lang="en-US" dirty="0" smtClean="0"/>
              <a:t>For lines</a:t>
            </a:r>
          </a:p>
          <a:p>
            <a:pPr marL="457200" indent="-457200">
              <a:buAutoNum type="arabicParenR"/>
            </a:pPr>
            <a:r>
              <a:rPr lang="en-US" dirty="0" smtClean="0"/>
              <a:t>For words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54" y="1005840"/>
            <a:ext cx="4852751" cy="5355771"/>
          </a:xfrm>
          <a:prstGeom prst="rect">
            <a:avLst/>
          </a:prstGeom>
        </p:spPr>
      </p:pic>
    </p:spTree>
    <p:extLst>
      <p:ext uri="{BB962C8B-B14F-4D97-AF65-F5344CB8AC3E}">
        <p14:creationId xmlns:p14="http://schemas.microsoft.com/office/powerpoint/2010/main" val="72582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Technologies to be used</a:t>
            </a:r>
            <a:endParaRPr lang="en-GB" dirty="0"/>
          </a:p>
        </p:txBody>
      </p:sp>
      <p:graphicFrame>
        <p:nvGraphicFramePr>
          <p:cNvPr id="4" name="Content Placeholder 3"/>
          <p:cNvGraphicFramePr>
            <a:graphicFrameLocks noGrp="1"/>
          </p:cNvGraphicFramePr>
          <p:nvPr>
            <p:ph idx="1"/>
          </p:nvPr>
        </p:nvGraphicFramePr>
        <p:xfrm>
          <a:off x="1636892" y="1143000"/>
          <a:ext cx="9019816" cy="4953001"/>
        </p:xfrm>
        <a:graphic>
          <a:graphicData uri="http://schemas.openxmlformats.org/drawingml/2006/table">
            <a:tbl>
              <a:tblPr firstRow="1" firstCol="1"/>
              <a:tblGrid>
                <a:gridCol w="1722717">
                  <a:extLst>
                    <a:ext uri="{9D8B030D-6E8A-4147-A177-3AD203B41FA5}">
                      <a16:colId xmlns:a16="http://schemas.microsoft.com/office/drawing/2014/main" val="4217364743"/>
                    </a:ext>
                  </a:extLst>
                </a:gridCol>
                <a:gridCol w="7297099">
                  <a:extLst>
                    <a:ext uri="{9D8B030D-6E8A-4147-A177-3AD203B41FA5}">
                      <a16:colId xmlns:a16="http://schemas.microsoft.com/office/drawing/2014/main" val="1735511382"/>
                    </a:ext>
                  </a:extLst>
                </a:gridCol>
              </a:tblGrid>
              <a:tr h="451367">
                <a:tc>
                  <a:txBody>
                    <a:bodyPr/>
                    <a:lstStyle/>
                    <a:p>
                      <a:pPr algn="ctr">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Name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Description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296389"/>
                  </a:ext>
                </a:extLst>
              </a:tr>
              <a:tr h="794406">
                <a:tc>
                  <a:txBody>
                    <a:bodyPr/>
                    <a:lstStyle/>
                    <a:p>
                      <a:pPr algn="ct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Flutter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Flutter is an open-source UI software development kit created by Google. It is used to develop applications for Android, iOS, Linux, Mac, Windows, Google Fuchsia, and the web from a single codebase.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077271"/>
                  </a:ext>
                </a:extLst>
              </a:tr>
              <a:tr h="529604">
                <a:tc>
                  <a:txBody>
                    <a:bodyPr/>
                    <a:lstStyle/>
                    <a:p>
                      <a:pPr algn="ct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Cloud Firestore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Cloud Firestore is a flexible, scalable database for mobile, web, and server development by Firebase and Google Cloud.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327939"/>
                  </a:ext>
                </a:extLst>
              </a:tr>
              <a:tr h="529604">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Firebase Storage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Cloud Storage for Firebase is a powerful, simple, and cost-effective object storage service built for Google scale.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266326"/>
                  </a:ext>
                </a:extLst>
              </a:tr>
              <a:tr h="1059208">
                <a:tc>
                  <a:txBody>
                    <a:bodyPr/>
                    <a:lstStyle/>
                    <a:p>
                      <a:pPr>
                        <a:lnSpc>
                          <a:spcPct val="107000"/>
                        </a:lnSpc>
                        <a:spcAft>
                          <a:spcPts val="0"/>
                        </a:spcAft>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TensorFlow</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TensorFlow is an open-source software library for machine learning.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TensorFlow Lite is a set of tools that enables on-device machine learning by helping developers run their models on mobile, embedded, and IoT devices.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We are going to use TensorFlow Lite for Android during the project.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3899053"/>
                  </a:ext>
                </a:extLst>
              </a:tr>
              <a:tr h="529604">
                <a:tc>
                  <a:txBody>
                    <a:bodyPr/>
                    <a:lstStyle/>
                    <a:p>
                      <a:pPr>
                        <a:lnSpc>
                          <a:spcPct val="107000"/>
                        </a:lnSpc>
                        <a:spcAft>
                          <a:spcPts val="0"/>
                        </a:spcAft>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Keras is an open-source software library that provides a Python interface for artificial neural networks.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299054"/>
                  </a:ext>
                </a:extLst>
              </a:tr>
              <a:tr h="529604">
                <a:tc>
                  <a:txBody>
                    <a:bodyPr/>
                    <a:lstStyle/>
                    <a:p>
                      <a:pPr>
                        <a:lnSpc>
                          <a:spcPct val="107000"/>
                        </a:lnSpc>
                        <a:spcAft>
                          <a:spcPts val="0"/>
                        </a:spcAft>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CV</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OpenCV is a library of programming functions mainly aimed at real-time computer vision.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419708"/>
                  </a:ext>
                </a:extLst>
              </a:tr>
              <a:tr h="529604">
                <a:tc>
                  <a:txBody>
                    <a:bodyPr/>
                    <a:lstStyle/>
                    <a:p>
                      <a:pPr>
                        <a:lnSpc>
                          <a:spcPct val="107000"/>
                        </a:lnSpc>
                        <a:spcAft>
                          <a:spcPts val="0"/>
                        </a:spcAft>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Android Studio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Android Studio is an Integrated Development Environment (IDE) for developing apps to be run on Google’s Android operating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64" marR="541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587529"/>
                  </a:ext>
                </a:extLst>
              </a:tr>
            </a:tbl>
          </a:graphicData>
        </a:graphic>
      </p:graphicFrame>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Timeline of the project</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1351"/>
              </p:ext>
            </p:extLst>
          </p:nvPr>
        </p:nvGraphicFramePr>
        <p:xfrm>
          <a:off x="1058862" y="1536700"/>
          <a:ext cx="8956675" cy="4632960"/>
        </p:xfrm>
        <a:graphic>
          <a:graphicData uri="http://schemas.openxmlformats.org/drawingml/2006/table">
            <a:tbl>
              <a:tblPr firstRow="1" firstCol="1"/>
              <a:tblGrid>
                <a:gridCol w="4616535">
                  <a:extLst>
                    <a:ext uri="{9D8B030D-6E8A-4147-A177-3AD203B41FA5}">
                      <a16:colId xmlns:a16="http://schemas.microsoft.com/office/drawing/2014/main" val="1673530201"/>
                    </a:ext>
                  </a:extLst>
                </a:gridCol>
                <a:gridCol w="4340140">
                  <a:extLst>
                    <a:ext uri="{9D8B030D-6E8A-4147-A177-3AD203B41FA5}">
                      <a16:colId xmlns:a16="http://schemas.microsoft.com/office/drawing/2014/main" val="3496992178"/>
                    </a:ext>
                  </a:extLst>
                </a:gridCol>
              </a:tblGrid>
              <a:tr h="609600">
                <a:tc>
                  <a:txBody>
                    <a:bodyPr/>
                    <a:lstStyle/>
                    <a:p>
                      <a:pPr algn="ctr">
                        <a:spcAft>
                          <a:spcPts val="0"/>
                        </a:spcAft>
                      </a:pPr>
                      <a:r>
                        <a:rPr lang="en-US" sz="2200" b="1" dirty="0">
                          <a:effectLst/>
                          <a:latin typeface="Arial" panose="020B0604020202020204" pitchFamily="34" charset="0"/>
                          <a:ea typeface="Arial" panose="020B0604020202020204" pitchFamily="34" charset="0"/>
                          <a:cs typeface="Times New Roman" panose="02020603050405020304" pitchFamily="18" charset="0"/>
                        </a:rPr>
                        <a:t>Timeline</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200" b="1" dirty="0">
                          <a:effectLst/>
                          <a:latin typeface="Arial" panose="020B0604020202020204" pitchFamily="34" charset="0"/>
                          <a:ea typeface="Arial" panose="020B0604020202020204" pitchFamily="34" charset="0"/>
                          <a:cs typeface="Times New Roman" panose="02020603050405020304" pitchFamily="18" charset="0"/>
                        </a:rPr>
                        <a:t>Events</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285928"/>
                  </a:ext>
                </a:extLst>
              </a:tr>
              <a:tr h="1000783">
                <a:tc>
                  <a:txBody>
                    <a:bodyPr/>
                    <a:lstStyle/>
                    <a:p>
                      <a:pPr algn="ctr">
                        <a:spcAft>
                          <a:spcPts val="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Month 1</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Planning about methodology, hardware &amp; software details, modules in the software</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036023"/>
                  </a:ext>
                </a:extLst>
              </a:tr>
              <a:tr h="1000783">
                <a:tc>
                  <a:txBody>
                    <a:bodyPr/>
                    <a:lstStyle/>
                    <a:p>
                      <a:pPr algn="ctr">
                        <a:spcAft>
                          <a:spcPts val="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Month 2</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Framing the algorithm, writing the code, implementing the backend code (50%)</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132173"/>
                  </a:ext>
                </a:extLst>
              </a:tr>
              <a:tr h="1334377">
                <a:tc>
                  <a:txBody>
                    <a:bodyPr/>
                    <a:lstStyle/>
                    <a:p>
                      <a:pPr algn="ctr">
                        <a:spcAft>
                          <a:spcPts val="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Month 3</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Finishing the backend code, UI development, checking the code for proper functionality, finishing the report work.</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230733"/>
                  </a:ext>
                </a:extLst>
              </a:tr>
              <a:tr h="667189">
                <a:tc>
                  <a:txBody>
                    <a:bodyPr/>
                    <a:lstStyle/>
                    <a:p>
                      <a:pPr algn="ctr">
                        <a:spcAft>
                          <a:spcPts val="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Month 4</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Testing the finished software.</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61" marR="64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070726"/>
                  </a:ext>
                </a:extLst>
              </a:tr>
            </a:tbl>
          </a:graphicData>
        </a:graphic>
      </p:graphicFrame>
      <p:sp>
        <p:nvSpPr>
          <p:cNvPr id="5" name="Rectangle 1"/>
          <p:cNvSpPr>
            <a:spLocks noChangeArrowheads="1"/>
          </p:cNvSpPr>
          <p:nvPr/>
        </p:nvSpPr>
        <p:spPr bwMode="auto">
          <a:xfrm>
            <a:off x="1231900" y="889925"/>
            <a:ext cx="9423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project is expected to take 4 months (tentatively) for completion.</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a:bodyPr>
          <a:lstStyle/>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Medical Prescription Recognition using Machine Learning; by Esraa Hassan, Habiba Tarek, Mai Hazem, Shaza Bahnacy, Lobna Shaheen, Walaa H. Elashmwai</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Medical Prescription Identification Solution, by W.R.A.D Wijewardena under the supervision of Prof. N.D. Kodikara</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Medical prescription recognition using Machine Learning – A survey; by Neha Nayak, Prarthana T, Rohit Joshi, Vaibhavi S, Dr Swathi K</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OCR Optical Character Recognition by Line </a:t>
            </a:r>
            <a:r>
              <a:rPr lang="en-US" sz="1800" dirty="0" smtClean="0">
                <a:latin typeface="Times New Roman" panose="02020603050405020304" pitchFamily="18" charset="0"/>
                <a:ea typeface="Times New Roman" panose="02020603050405020304" pitchFamily="18" charset="0"/>
              </a:rPr>
              <a:t>Eikvil</a:t>
            </a: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Machine Printed Text and Handwriting Identification in Noisy Document Images; by Yefeng Zheng, Student Member, IEEE, Huiping Li and David Doermann, Members of IEEE.</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An online cursive handwritten medical words recognition system for busy doctors in developing countries for ensuring efficient healthcare service delivery; by ShairaTabassum, Nuren Abedin, Md Mahmudur Rahman, Md Moshiur Rahman, Mostafa TaufqAhmed, Rafqul Islam &amp; Ashir Ahmed</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Identification of Handwritten Text in Machine Printed Document Images; by Sandipan Banerjee</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Looking Beyond Text: Extracting Figures, Tables and Captions from Computer Science Papers Christopher Clark and Santosh Divvala</a:t>
            </a:r>
            <a:endParaRPr lang="en-IN" sz="18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800" dirty="0">
                <a:latin typeface="Times New Roman" panose="02020603050405020304" pitchFamily="18" charset="0"/>
                <a:ea typeface="Times New Roman" panose="02020603050405020304" pitchFamily="18" charset="0"/>
              </a:rPr>
              <a:t>Automatic Indexing of Scanned Documents - a Layout-based Approach; by Daniel Essera, Daniel Schustera, Klemens Muthmanna, Michael Bergerb, Alexander Schilla aTU Dresden, Computer Networks Group, 01062 Dresden, Germany bDocuWare AG, Therese-Giehse-Platz 2, 82110 Germering, Germany</a:t>
            </a:r>
            <a:endParaRPr lang="en-IN" sz="1800" dirty="0">
              <a:latin typeface="Times New Roman" panose="02020603050405020304" pitchFamily="18" charset="0"/>
              <a:ea typeface="Times New Roman" panose="02020603050405020304" pitchFamily="18" charset="0"/>
            </a:endParaRPr>
          </a:p>
          <a:p>
            <a:pPr marL="0" indent="0">
              <a:spcAft>
                <a:spcPts val="0"/>
              </a:spcAft>
              <a:buNone/>
            </a:pPr>
            <a:endParaRPr lang="en-IN" sz="1800" dirty="0">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idx="1"/>
          </p:nvPr>
        </p:nvSpPr>
        <p:spPr>
          <a:xfrm>
            <a:off x="812800" y="1129939"/>
            <a:ext cx="10668000" cy="5336176"/>
          </a:xfrm>
        </p:spPr>
        <p:txBody>
          <a:bodyPr>
            <a:noAutofit/>
          </a:bodyPr>
          <a:lstStyle/>
          <a:p>
            <a:r>
              <a:rPr lang="en-GB" sz="2300" dirty="0" smtClean="0"/>
              <a:t>A medical prescription given by a doctor contains the names of the medications, dosages and instructions for use for a specific patient.</a:t>
            </a:r>
          </a:p>
          <a:p>
            <a:r>
              <a:rPr lang="en-GB" sz="2300" dirty="0" smtClean="0"/>
              <a:t>It is generally handwritten by the busy doctor in an illegible way; which may be difficult for patients or sometimes even pharmacists to interpret the name of one or more medication(s) written in it.</a:t>
            </a:r>
          </a:p>
          <a:p>
            <a:r>
              <a:rPr lang="en-GB" sz="2300" dirty="0" smtClean="0"/>
              <a:t>Sometimes, the doctor may even write abbreviations for the directions of use of the medicines; which are commonly known to pharmacists nearby that hospital. The major criteria lies in identifying the name of the medicine correctly.</a:t>
            </a:r>
            <a:endParaRPr lang="en-GB" sz="2300" dirty="0"/>
          </a:p>
          <a:p>
            <a:r>
              <a:rPr lang="en-GB" sz="2300" dirty="0" smtClean="0"/>
              <a:t>Hence, we are in need of a solution which uses CNN, NLP, OCR and machine learning techniques for handwriting recognition to identify the names of the medications in the prescription; given an image of the prescription.</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GB" dirty="0" smtClean="0"/>
              <a:t>Survey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465094"/>
              </p:ext>
            </p:extLst>
          </p:nvPr>
        </p:nvGraphicFramePr>
        <p:xfrm>
          <a:off x="812799" y="1025437"/>
          <a:ext cx="10668001" cy="5120640"/>
        </p:xfrm>
        <a:graphic>
          <a:graphicData uri="http://schemas.openxmlformats.org/drawingml/2006/table">
            <a:tbl>
              <a:tblPr firstRow="1" bandRow="1">
                <a:tableStyleId>{5C22544A-7EE6-4342-B048-85BDC9FD1C3A}</a:tableStyleId>
              </a:tblPr>
              <a:tblGrid>
                <a:gridCol w="1504406">
                  <a:extLst>
                    <a:ext uri="{9D8B030D-6E8A-4147-A177-3AD203B41FA5}">
                      <a16:colId xmlns:a16="http://schemas.microsoft.com/office/drawing/2014/main" val="3720272428"/>
                    </a:ext>
                  </a:extLst>
                </a:gridCol>
                <a:gridCol w="3829594">
                  <a:extLst>
                    <a:ext uri="{9D8B030D-6E8A-4147-A177-3AD203B41FA5}">
                      <a16:colId xmlns:a16="http://schemas.microsoft.com/office/drawing/2014/main" val="1699632859"/>
                    </a:ext>
                  </a:extLst>
                </a:gridCol>
                <a:gridCol w="1220878">
                  <a:extLst>
                    <a:ext uri="{9D8B030D-6E8A-4147-A177-3AD203B41FA5}">
                      <a16:colId xmlns:a16="http://schemas.microsoft.com/office/drawing/2014/main" val="1178158080"/>
                    </a:ext>
                  </a:extLst>
                </a:gridCol>
                <a:gridCol w="4113123">
                  <a:extLst>
                    <a:ext uri="{9D8B030D-6E8A-4147-A177-3AD203B41FA5}">
                      <a16:colId xmlns:a16="http://schemas.microsoft.com/office/drawing/2014/main" val="1051560216"/>
                    </a:ext>
                  </a:extLst>
                </a:gridCol>
              </a:tblGrid>
              <a:tr h="891539">
                <a:tc>
                  <a:txBody>
                    <a:bodyPr/>
                    <a:lstStyle/>
                    <a:p>
                      <a:pPr algn="ctr"/>
                      <a:r>
                        <a:rPr lang="en-US" dirty="0" smtClean="0"/>
                        <a:t>Paper</a:t>
                      </a:r>
                      <a:endParaRPr lang="en-IN" dirty="0"/>
                    </a:p>
                  </a:txBody>
                  <a:tcPr/>
                </a:tc>
                <a:tc>
                  <a:txBody>
                    <a:bodyPr/>
                    <a:lstStyle/>
                    <a:p>
                      <a:pPr algn="ctr"/>
                      <a:r>
                        <a:rPr lang="en-US" dirty="0" smtClean="0"/>
                        <a:t>Title</a:t>
                      </a:r>
                      <a:endParaRPr lang="en-IN" dirty="0"/>
                    </a:p>
                  </a:txBody>
                  <a:tcPr/>
                </a:tc>
                <a:tc>
                  <a:txBody>
                    <a:bodyPr/>
                    <a:lstStyle/>
                    <a:p>
                      <a:pPr algn="ctr"/>
                      <a:r>
                        <a:rPr lang="en-US" dirty="0" smtClean="0"/>
                        <a:t>Year</a:t>
                      </a:r>
                      <a:r>
                        <a:rPr lang="en-US" baseline="0" dirty="0" smtClean="0"/>
                        <a:t> of publication</a:t>
                      </a:r>
                      <a:endParaRPr lang="en-IN" dirty="0"/>
                    </a:p>
                  </a:txBody>
                  <a:tcPr/>
                </a:tc>
                <a:tc>
                  <a:txBody>
                    <a:bodyPr/>
                    <a:lstStyle/>
                    <a:p>
                      <a:pPr algn="ctr"/>
                      <a:r>
                        <a:rPr lang="en-US" dirty="0" smtClean="0"/>
                        <a:t>Proposed System</a:t>
                      </a:r>
                      <a:endParaRPr lang="en-IN" dirty="0"/>
                    </a:p>
                  </a:txBody>
                  <a:tcPr/>
                </a:tc>
                <a:extLst>
                  <a:ext uri="{0D108BD9-81ED-4DB2-BD59-A6C34878D82A}">
                    <a16:rowId xmlns:a16="http://schemas.microsoft.com/office/drawing/2014/main" val="1896678252"/>
                  </a:ext>
                </a:extLst>
              </a:tr>
              <a:tr h="1165859">
                <a:tc>
                  <a:txBody>
                    <a:bodyPr/>
                    <a:lstStyle/>
                    <a:p>
                      <a:pPr algn="ctr"/>
                      <a:r>
                        <a:rPr lang="en-US" dirty="0" smtClean="0"/>
                        <a:t>1</a:t>
                      </a:r>
                      <a:endParaRPr lang="en-IN" dirty="0"/>
                    </a:p>
                  </a:txBody>
                  <a:tcPr/>
                </a:tc>
                <a:tc>
                  <a:txBody>
                    <a:bodyPr/>
                    <a:lstStyle/>
                    <a:p>
                      <a:r>
                        <a:rPr lang="en-US" sz="1400" kern="1200" dirty="0" smtClean="0">
                          <a:solidFill>
                            <a:schemeClr val="dk1"/>
                          </a:solidFill>
                          <a:effectLst/>
                          <a:latin typeface="+mn-lt"/>
                          <a:ea typeface="+mn-ea"/>
                          <a:cs typeface="+mn-cs"/>
                        </a:rPr>
                        <a:t>Medical Prescription Recognition using Machine Learning</a:t>
                      </a:r>
                      <a:endParaRPr lang="en-IN" sz="1400" dirty="0"/>
                    </a:p>
                  </a:txBody>
                  <a:tcPr/>
                </a:tc>
                <a:tc>
                  <a:txBody>
                    <a:bodyPr/>
                    <a:lstStyle/>
                    <a:p>
                      <a:pPr algn="ctr"/>
                      <a:r>
                        <a:rPr lang="en-US" dirty="0" smtClean="0"/>
                        <a:t>2021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mn-lt"/>
                          <a:ea typeface="+mn-ea"/>
                          <a:cs typeface="+mn-cs"/>
                        </a:rPr>
                        <a:t>The proposed system uses a combination of image processing techniques and machine learning algorithms to recognize handwritten medicine names from images of prescription notes. </a:t>
                      </a:r>
                      <a:r>
                        <a:rPr lang="en-US" sz="1800" b="0" i="0" u="none" strike="noStrike" kern="1200" baseline="0" dirty="0" smtClean="0">
                          <a:solidFill>
                            <a:schemeClr val="dk1"/>
                          </a:solidFill>
                          <a:latin typeface="+mn-lt"/>
                          <a:ea typeface="+mn-ea"/>
                          <a:cs typeface="+mn-cs"/>
                        </a:rPr>
                        <a:t>	</a:t>
                      </a:r>
                    </a:p>
                    <a:p>
                      <a:endParaRPr lang="en-IN" dirty="0"/>
                    </a:p>
                  </a:txBody>
                  <a:tcPr/>
                </a:tc>
                <a:extLst>
                  <a:ext uri="{0D108BD9-81ED-4DB2-BD59-A6C34878D82A}">
                    <a16:rowId xmlns:a16="http://schemas.microsoft.com/office/drawing/2014/main" val="3425929544"/>
                  </a:ext>
                </a:extLst>
              </a:tr>
              <a:tr h="1097280">
                <a:tc>
                  <a:txBody>
                    <a:bodyPr/>
                    <a:lstStyle/>
                    <a:p>
                      <a:pPr algn="ctr"/>
                      <a:r>
                        <a:rPr lang="en-US" dirty="0" smtClean="0"/>
                        <a:t>2</a:t>
                      </a:r>
                      <a:endParaRPr lang="en-IN" dirty="0"/>
                    </a:p>
                  </a:txBody>
                  <a:tcPr/>
                </a:tc>
                <a:tc>
                  <a:txBody>
                    <a:bodyPr/>
                    <a:lstStyle/>
                    <a:p>
                      <a:r>
                        <a:rPr lang="en-US" sz="1400" dirty="0" smtClean="0"/>
                        <a:t>Medical Prescription recognition using machine learning:</a:t>
                      </a:r>
                      <a:r>
                        <a:rPr lang="en-US" sz="1400" baseline="0" dirty="0" smtClean="0"/>
                        <a:t> A survey</a:t>
                      </a:r>
                      <a:endParaRPr lang="en-IN" sz="1400" dirty="0"/>
                    </a:p>
                  </a:txBody>
                  <a:tcPr/>
                </a:tc>
                <a:tc>
                  <a:txBody>
                    <a:bodyPr/>
                    <a:lstStyle/>
                    <a:p>
                      <a:pPr algn="ctr"/>
                      <a:r>
                        <a:rPr lang="en-US" dirty="0" smtClean="0"/>
                        <a:t>2023</a:t>
                      </a:r>
                      <a:endParaRPr lang="en-IN" dirty="0"/>
                    </a:p>
                  </a:txBody>
                  <a:tcPr/>
                </a:tc>
                <a:tc>
                  <a:txBody>
                    <a:bodyPr/>
                    <a:lstStyle/>
                    <a:p>
                      <a:r>
                        <a:rPr lang="en-US" sz="1200" dirty="0" smtClean="0"/>
                        <a:t>The</a:t>
                      </a:r>
                      <a:r>
                        <a:rPr lang="en-US" sz="1200" baseline="0" dirty="0" smtClean="0"/>
                        <a:t> system </a:t>
                      </a:r>
                      <a:r>
                        <a:rPr lang="en-US" sz="1200" b="0" i="0" u="none" strike="noStrike" kern="1200" baseline="0" dirty="0" smtClean="0">
                          <a:solidFill>
                            <a:schemeClr val="dk1"/>
                          </a:solidFill>
                          <a:latin typeface="+mn-lt"/>
                          <a:ea typeface="+mn-ea"/>
                          <a:cs typeface="+mn-cs"/>
                        </a:rPr>
                        <a:t>adopts the transformer model, a state-of-the-art approach for text recognition, to accurately identify the medication listed on the prescription </a:t>
                      </a:r>
                      <a:endParaRPr lang="en-IN" sz="1200" dirty="0"/>
                    </a:p>
                  </a:txBody>
                  <a:tcPr/>
                </a:tc>
                <a:extLst>
                  <a:ext uri="{0D108BD9-81ED-4DB2-BD59-A6C34878D82A}">
                    <a16:rowId xmlns:a16="http://schemas.microsoft.com/office/drawing/2014/main" val="4018104707"/>
                  </a:ext>
                </a:extLst>
              </a:tr>
              <a:tr h="960120">
                <a:tc>
                  <a:txBody>
                    <a:bodyPr/>
                    <a:lstStyle/>
                    <a:p>
                      <a:pPr algn="ctr"/>
                      <a:r>
                        <a:rPr lang="en-US"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dk1"/>
                          </a:solidFill>
                          <a:latin typeface="+mn-lt"/>
                          <a:ea typeface="+mn-ea"/>
                          <a:cs typeface="+mn-cs"/>
                        </a:rPr>
                        <a:t>Medical Prescription Identification Solution </a:t>
                      </a:r>
                      <a:r>
                        <a:rPr lang="en-IN" sz="1800" b="0" i="0" u="none" strike="noStrike" kern="1200" baseline="0" dirty="0" smtClean="0">
                          <a:solidFill>
                            <a:schemeClr val="dk1"/>
                          </a:solidFill>
                          <a:latin typeface="+mn-lt"/>
                          <a:ea typeface="+mn-ea"/>
                          <a:cs typeface="+mn-cs"/>
                        </a:rPr>
                        <a:t>	</a:t>
                      </a:r>
                    </a:p>
                  </a:txBody>
                  <a:tcPr/>
                </a:tc>
                <a:tc>
                  <a:txBody>
                    <a:bodyPr/>
                    <a:lstStyle/>
                    <a:p>
                      <a:pPr algn="ctr"/>
                      <a:r>
                        <a:rPr lang="en-US" dirty="0" smtClean="0"/>
                        <a:t>2021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mn-lt"/>
                          <a:ea typeface="+mn-ea"/>
                          <a:cs typeface="+mn-cs"/>
                        </a:rPr>
                        <a:t>This system uses a neural network approach for the character recognition process and a knowledge based matching to accurately output the result. 	</a:t>
                      </a:r>
                    </a:p>
                    <a:p>
                      <a:endParaRPr lang="en-IN" dirty="0"/>
                    </a:p>
                  </a:txBody>
                  <a:tcPr/>
                </a:tc>
                <a:extLst>
                  <a:ext uri="{0D108BD9-81ED-4DB2-BD59-A6C34878D82A}">
                    <a16:rowId xmlns:a16="http://schemas.microsoft.com/office/drawing/2014/main" val="4059839128"/>
                  </a:ext>
                </a:extLst>
              </a:tr>
              <a:tr h="960120">
                <a:tc>
                  <a:txBody>
                    <a:bodyPr/>
                    <a:lstStyle/>
                    <a:p>
                      <a:pPr algn="ctr"/>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An online cursive handwritten medical words recognition system 	</a:t>
                      </a:r>
                    </a:p>
                  </a:txBody>
                  <a:tcPr/>
                </a:tc>
                <a:tc>
                  <a:txBody>
                    <a:bodyPr/>
                    <a:lstStyle/>
                    <a:p>
                      <a:pPr algn="ctr"/>
                      <a:r>
                        <a:rPr lang="en-US" dirty="0" smtClean="0"/>
                        <a:t>2022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dk1"/>
                          </a:solidFill>
                          <a:latin typeface="+mn-lt"/>
                          <a:ea typeface="+mn-ea"/>
                          <a:cs typeface="+mn-cs"/>
                        </a:rPr>
                        <a:t>A bidirectional long short- term memory (LSTM) network is used to recognize the handwriting. it uses data augmentation techniques to improve the recognition efficiency. </a:t>
                      </a:r>
                    </a:p>
                  </a:txBody>
                  <a:tcPr/>
                </a:tc>
                <a:extLst>
                  <a:ext uri="{0D108BD9-81ED-4DB2-BD59-A6C34878D82A}">
                    <a16:rowId xmlns:a16="http://schemas.microsoft.com/office/drawing/2014/main" val="182615667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dirty="0" smtClean="0"/>
              <a:t>To </a:t>
            </a:r>
            <a:r>
              <a:rPr lang="en-US" dirty="0">
                <a:solidFill>
                  <a:schemeClr val="accent1">
                    <a:lumMod val="75000"/>
                  </a:schemeClr>
                </a:solidFill>
              </a:rPr>
              <a:t>assess the feasibility </a:t>
            </a:r>
            <a:r>
              <a:rPr lang="en-US" dirty="0"/>
              <a:t>of using scanned prescription and notes </a:t>
            </a:r>
            <a:r>
              <a:rPr lang="en-US" dirty="0" smtClean="0"/>
              <a:t>for analysis.</a:t>
            </a:r>
          </a:p>
          <a:p>
            <a:pPr marL="0" indent="0">
              <a:buNone/>
            </a:pPr>
            <a:endParaRPr lang="en-US" dirty="0" smtClean="0"/>
          </a:p>
          <a:p>
            <a:r>
              <a:rPr lang="en-US" dirty="0" smtClean="0"/>
              <a:t>To </a:t>
            </a:r>
            <a:r>
              <a:rPr lang="en-US" dirty="0"/>
              <a:t>investigate the potential of Optical Character Recognition (OCR) and Natural Language Processing (NLP) techniques in </a:t>
            </a:r>
            <a:r>
              <a:rPr lang="en-US" dirty="0" smtClean="0"/>
              <a:t>analyzing the patterns (characters) of the cursive handwriting and recognize the medication.</a:t>
            </a:r>
          </a:p>
          <a:p>
            <a:pPr marL="0" indent="0">
              <a:buNone/>
            </a:pPr>
            <a:endParaRPr lang="en-US" dirty="0" smtClean="0"/>
          </a:p>
          <a:p>
            <a:r>
              <a:rPr lang="en-US" dirty="0">
                <a:solidFill>
                  <a:schemeClr val="accent1">
                    <a:lumMod val="75000"/>
                  </a:schemeClr>
                </a:solidFill>
              </a:rPr>
              <a:t>designing a medication name recognizer for pharmacists or patients to enhance prescription-reading accuracy and patient safety</a:t>
            </a:r>
            <a:r>
              <a:rPr lang="en-US" dirty="0" smtClean="0">
                <a:solidFill>
                  <a:schemeClr val="accent1">
                    <a:lumMod val="75000"/>
                  </a:schemeClr>
                </a:solidFill>
              </a:rPr>
              <a:t>.</a:t>
            </a:r>
            <a:endParaRPr lang="en-GB" dirty="0" smtClean="0">
              <a:solidFill>
                <a:schemeClr val="accent1">
                  <a:lumMod val="75000"/>
                </a:schemeClr>
              </a:solidFill>
            </a:endParaRP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a:bodyPr>
          <a:lstStyle/>
          <a:p>
            <a:r>
              <a:rPr lang="en-US" dirty="0"/>
              <a:t>To develop a </a:t>
            </a:r>
            <a:r>
              <a:rPr lang="en-US" dirty="0">
                <a:solidFill>
                  <a:srgbClr val="FF0000"/>
                </a:solidFill>
              </a:rPr>
              <a:t>mobile application </a:t>
            </a:r>
            <a:r>
              <a:rPr lang="en-US" dirty="0"/>
              <a:t>which can take a cropped part of a medical prescription, containing only the doctor’s handwritten part as input; and recognize the names of the medications and it’s dosage accurately and return their names in a digital, readable form</a:t>
            </a:r>
            <a:r>
              <a:rPr lang="en-US" dirty="0" smtClean="0"/>
              <a:t>.</a:t>
            </a:r>
          </a:p>
          <a:p>
            <a:r>
              <a:rPr lang="en-US" dirty="0"/>
              <a:t>In order to achieve this, we implement a </a:t>
            </a:r>
            <a:r>
              <a:rPr lang="en-US" dirty="0">
                <a:solidFill>
                  <a:schemeClr val="accent1">
                    <a:lumMod val="75000"/>
                  </a:schemeClr>
                </a:solidFill>
              </a:rPr>
              <a:t>machine learning model </a:t>
            </a:r>
            <a:r>
              <a:rPr lang="en-US" dirty="0"/>
              <a:t>using python and train it on various data sources, including </a:t>
            </a:r>
            <a:r>
              <a:rPr lang="en-US" dirty="0" smtClean="0">
                <a:solidFill>
                  <a:srgbClr val="00B050"/>
                </a:solidFill>
              </a:rPr>
              <a:t>EMINIST</a:t>
            </a:r>
            <a:r>
              <a:rPr lang="en-US" dirty="0" smtClean="0"/>
              <a:t> and </a:t>
            </a:r>
            <a:r>
              <a:rPr lang="en-US" dirty="0" err="1" smtClean="0">
                <a:solidFill>
                  <a:srgbClr val="00B050"/>
                </a:solidFill>
              </a:rPr>
              <a:t>Kaggle</a:t>
            </a:r>
            <a:r>
              <a:rPr lang="en-US" dirty="0" smtClean="0">
                <a:solidFill>
                  <a:srgbClr val="00B050"/>
                </a:solidFill>
              </a:rPr>
              <a:t> (A_Z_dataset_</a:t>
            </a:r>
            <a:r>
              <a:rPr lang="en-US" dirty="0" smtClean="0">
                <a:solidFill>
                  <a:srgbClr val="00B050"/>
                </a:solidFill>
              </a:rPr>
              <a:t>medicines_dataset_of_India.csv)</a:t>
            </a:r>
            <a:r>
              <a:rPr lang="en-US" dirty="0" smtClean="0">
                <a:solidFill>
                  <a:srgbClr val="00B050"/>
                </a:solidFill>
              </a:rPr>
              <a:t> </a:t>
            </a:r>
            <a:r>
              <a:rPr lang="en-US" dirty="0" smtClean="0"/>
              <a:t>datasets. </a:t>
            </a:r>
          </a:p>
          <a:p>
            <a:r>
              <a:rPr lang="en-US" dirty="0"/>
              <a:t>In order to ensure seamless integration, we utilize </a:t>
            </a:r>
            <a:r>
              <a:rPr lang="en-US" dirty="0" smtClean="0">
                <a:solidFill>
                  <a:srgbClr val="FF0000"/>
                </a:solidFill>
              </a:rPr>
              <a:t>TensorFlow, Keras and OpenCV</a:t>
            </a:r>
            <a:r>
              <a:rPr lang="en-US" dirty="0" smtClean="0"/>
              <a:t> </a:t>
            </a:r>
            <a:r>
              <a:rPr lang="en-US" dirty="0"/>
              <a:t>for the </a:t>
            </a:r>
            <a:r>
              <a:rPr lang="en-US" dirty="0">
                <a:solidFill>
                  <a:srgbClr val="FF0000"/>
                </a:solidFill>
              </a:rPr>
              <a:t>backend</a:t>
            </a:r>
            <a:r>
              <a:rPr lang="en-US" dirty="0"/>
              <a:t> of the application and </a:t>
            </a:r>
            <a:r>
              <a:rPr lang="en-US" dirty="0" smtClean="0">
                <a:solidFill>
                  <a:srgbClr val="00B050"/>
                </a:solidFill>
              </a:rPr>
              <a:t>cloud firebase </a:t>
            </a:r>
            <a:r>
              <a:rPr lang="en-US" dirty="0"/>
              <a:t>for </a:t>
            </a:r>
            <a:r>
              <a:rPr lang="en-US" dirty="0">
                <a:solidFill>
                  <a:srgbClr val="00B050"/>
                </a:solidFill>
              </a:rPr>
              <a:t>storing and managing the data</a:t>
            </a:r>
            <a:r>
              <a:rPr lang="en-US" dirty="0"/>
              <a:t>. Once a user logs into the app, they have the option to scan or upload an image of their prescription. The app will then process the image using the machine learning model and display the recognized medication and its associated information for the user to easily read and </a:t>
            </a:r>
            <a:r>
              <a:rPr lang="en-US" dirty="0" smtClean="0"/>
              <a:t>understand.</a:t>
            </a:r>
            <a:endParaRPr lang="en-US"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diagram</a:t>
            </a:r>
            <a:endParaRPr lang="en-GB" dirty="0"/>
          </a:p>
        </p:txBody>
      </p:sp>
      <p:sp>
        <p:nvSpPr>
          <p:cNvPr id="10" name="Content Placeholder 9"/>
          <p:cNvSpPr>
            <a:spLocks noGrp="1"/>
          </p:cNvSpPr>
          <p:nvPr>
            <p:ph idx="1"/>
          </p:nvPr>
        </p:nvSpPr>
        <p:spPr>
          <a:xfrm>
            <a:off x="574766" y="1143001"/>
            <a:ext cx="10906034" cy="5349239"/>
          </a:xfrm>
        </p:spPr>
        <p:txBody>
          <a:bodyPr>
            <a:normAutofit/>
          </a:bodyPr>
          <a:lstStyle/>
          <a:p>
            <a:pPr marL="0" indent="0" algn="ctr">
              <a:buNone/>
            </a:pPr>
            <a:r>
              <a:rPr lang="en-US" sz="1800" dirty="0" smtClean="0"/>
              <a:t>    Overall process diagram</a:t>
            </a:r>
          </a:p>
          <a:p>
            <a:pPr marL="0" indent="0">
              <a:buNone/>
            </a:pPr>
            <a:r>
              <a:rPr lang="en-US" sz="1800" dirty="0" smtClean="0"/>
              <a:t>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                                                                       </a:t>
            </a:r>
          </a:p>
          <a:p>
            <a:pPr marL="0" indent="0">
              <a:buNone/>
            </a:pPr>
            <a:r>
              <a:rPr lang="en-US" sz="1800" dirty="0" smtClean="0"/>
              <a:t>                                                             </a:t>
            </a:r>
            <a:endParaRPr lang="en-IN" sz="18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102" y="1634490"/>
            <a:ext cx="4029075" cy="4857750"/>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7" name="Content Placeholder 6"/>
          <p:cNvSpPr>
            <a:spLocks noGrp="1"/>
          </p:cNvSpPr>
          <p:nvPr>
            <p:ph idx="1"/>
          </p:nvPr>
        </p:nvSpPr>
        <p:spPr/>
        <p:txBody>
          <a:bodyPr>
            <a:normAutofit fontScale="92500" lnSpcReduction="10000"/>
          </a:bodyPr>
          <a:lstStyle/>
          <a:p>
            <a:pPr marL="0" indent="0">
              <a:buNone/>
            </a:pPr>
            <a:r>
              <a:rPr lang="en-US" dirty="0" smtClean="0"/>
              <a:t>                    Block </a:t>
            </a:r>
            <a:r>
              <a:rPr lang="en-US" dirty="0"/>
              <a:t>diagram </a:t>
            </a:r>
            <a:r>
              <a:rPr lang="en-US" dirty="0" smtClean="0"/>
              <a:t>of </a:t>
            </a:r>
            <a:r>
              <a:rPr lang="en-US" dirty="0"/>
              <a:t>pre-processing </a:t>
            </a:r>
            <a:r>
              <a:rPr lang="en-US" dirty="0" smtClean="0"/>
              <a:t>phase</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endParaRPr lang="en-US" sz="1400" dirty="0" smtClean="0"/>
          </a:p>
          <a:p>
            <a:pPr marL="0" indent="0">
              <a:buNone/>
            </a:pPr>
            <a:endParaRPr lang="en-US" sz="1800" dirty="0"/>
          </a:p>
          <a:p>
            <a:pPr marL="0" indent="0">
              <a:buNone/>
            </a:pPr>
            <a:r>
              <a:rPr lang="en-US" sz="1800" dirty="0" smtClean="0"/>
              <a:t>The pre-possessing module accesses the camera module of the mobile device; which can click an image of a prescription. After that; the user has to crop the image such that only the doctor’s handwritten part is visible clearly. Later, it’s passed on to the further phases of the pre-processing module; and the final output of this module; which is a clear version of the middle part of the prescription, containing only the doctor’s handwritten part; is passed on to next module.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759" y="1617381"/>
            <a:ext cx="5963482" cy="3043519"/>
          </a:xfrm>
          <a:prstGeom prst="rect">
            <a:avLst/>
          </a:prstGeom>
        </p:spPr>
      </p:pic>
    </p:spTree>
    <p:extLst>
      <p:ext uri="{BB962C8B-B14F-4D97-AF65-F5344CB8AC3E}">
        <p14:creationId xmlns:p14="http://schemas.microsoft.com/office/powerpoint/2010/main" val="323838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normAutofit lnSpcReduction="10000"/>
          </a:bodyPr>
          <a:lstStyle/>
          <a:p>
            <a:pPr marL="0" indent="0" algn="ctr">
              <a:buNone/>
            </a:pPr>
            <a:r>
              <a:rPr lang="en-US" dirty="0" smtClean="0"/>
              <a:t>Block diagram of processing phase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sz="1800" dirty="0" smtClean="0"/>
              <a:t>The clearer version of the doctor’s handwritten part is inputted to this module. The processing module majorly contains the handwriting recognition pipeline; majorly performing feature extraction(identifying parts in the prescription where a medication name is present), and after further processing  for recognition; returns a vector of images containing </a:t>
            </a:r>
            <a:r>
              <a:rPr lang="en-US" sz="1800" dirty="0" smtClean="0"/>
              <a:t>only the characters present in the name.</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1651000"/>
            <a:ext cx="6832600" cy="3111500"/>
          </a:xfrm>
          <a:prstGeom prst="rect">
            <a:avLst/>
          </a:prstGeom>
        </p:spPr>
      </p:pic>
    </p:spTree>
    <p:extLst>
      <p:ext uri="{BB962C8B-B14F-4D97-AF65-F5344CB8AC3E}">
        <p14:creationId xmlns:p14="http://schemas.microsoft.com/office/powerpoint/2010/main" val="145203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a:xfrm>
            <a:off x="812800" y="1195252"/>
            <a:ext cx="10668000" cy="4952997"/>
          </a:xfrm>
        </p:spPr>
        <p:txBody>
          <a:bodyPr>
            <a:normAutofit lnSpcReduction="10000"/>
          </a:bodyPr>
          <a:lstStyle/>
          <a:p>
            <a:r>
              <a:rPr lang="en-GB" dirty="0" smtClean="0"/>
              <a:t>Post-processing module :</a:t>
            </a:r>
          </a:p>
          <a:p>
            <a:pPr marL="0" indent="0">
              <a:buNone/>
            </a:pPr>
            <a:endParaRPr lang="en-GB" dirty="0" smtClean="0"/>
          </a:p>
          <a:p>
            <a:pPr marL="0" indent="0">
              <a:buNone/>
            </a:pPr>
            <a:r>
              <a:rPr lang="en-GB" dirty="0" smtClean="0"/>
              <a:t>The character groups obtained are combined to form words. </a:t>
            </a:r>
            <a:r>
              <a:rPr lang="en-US" dirty="0"/>
              <a:t>After we get the predicted </a:t>
            </a:r>
            <a:r>
              <a:rPr lang="en-US" dirty="0" smtClean="0"/>
              <a:t>word </a:t>
            </a:r>
            <a:r>
              <a:rPr lang="en-US" dirty="0"/>
              <a:t>(name of the medicine), the result is passed through a matching algorithm. This is done to remove any errors in the prediction. (for example: sometimes the medicine '</a:t>
            </a:r>
            <a:r>
              <a:rPr lang="en-US" dirty="0" err="1"/>
              <a:t>crocin</a:t>
            </a:r>
            <a:r>
              <a:rPr lang="en-US" dirty="0"/>
              <a:t>' may get predicted as '</a:t>
            </a:r>
            <a:r>
              <a:rPr lang="en-US" dirty="0" err="1"/>
              <a:t>crocim</a:t>
            </a:r>
            <a:r>
              <a:rPr lang="en-US" dirty="0"/>
              <a:t>') After these errors are removed, we get the full name of the </a:t>
            </a:r>
            <a:r>
              <a:rPr lang="en-US" dirty="0" smtClean="0"/>
              <a:t>medicine.</a:t>
            </a:r>
          </a:p>
          <a:p>
            <a:pPr marL="0" indent="0">
              <a:buNone/>
            </a:pPr>
            <a:endParaRPr lang="en-GB" dirty="0" smtClean="0"/>
          </a:p>
          <a:p>
            <a:pPr marL="0" indent="0">
              <a:buNone/>
            </a:pPr>
            <a:r>
              <a:rPr lang="en-US" dirty="0"/>
              <a:t>Optical Character Recognition (OCR) will be applied on the resulted </a:t>
            </a:r>
            <a:r>
              <a:rPr lang="en-US" dirty="0" smtClean="0"/>
              <a:t>medicines </a:t>
            </a:r>
            <a:r>
              <a:rPr lang="en-US" dirty="0"/>
              <a:t>to process character by character, comparing the OCR result with a data </a:t>
            </a:r>
            <a:r>
              <a:rPr lang="en-US" dirty="0" smtClean="0"/>
              <a:t>set which contains </a:t>
            </a:r>
            <a:r>
              <a:rPr lang="en-US" dirty="0"/>
              <a:t>all the medicine names to recognize which medicine in the dataset nearest to the result.</a:t>
            </a:r>
            <a:endParaRPr lang="en-GB" dirty="0"/>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2233</TotalTime>
  <Words>1409</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Symbol</vt:lpstr>
      <vt:lpstr>Times New Roman</vt:lpstr>
      <vt:lpstr>Verdana</vt:lpstr>
      <vt:lpstr>Bioinformatics</vt:lpstr>
      <vt:lpstr>PROJECT TITLE : Analytics of Scanned                   Prescriptions and Notes.</vt:lpstr>
      <vt:lpstr>Abstract</vt:lpstr>
      <vt:lpstr>Literature Survey</vt:lpstr>
      <vt:lpstr>Objectives</vt:lpstr>
      <vt:lpstr>Proposed Method</vt:lpstr>
      <vt:lpstr>Architecture diagram</vt:lpstr>
      <vt:lpstr>Modules</vt:lpstr>
      <vt:lpstr>Modules</vt:lpstr>
      <vt:lpstr>Modules</vt:lpstr>
      <vt:lpstr>OCR in action</vt:lpstr>
      <vt:lpstr>Technologies to be used</vt:lpstr>
      <vt:lpstr>Timeline of the project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54</cp:revision>
  <dcterms:created xsi:type="dcterms:W3CDTF">2023-03-16T03:26:27Z</dcterms:created>
  <dcterms:modified xsi:type="dcterms:W3CDTF">2023-11-14T15:01:26Z</dcterms:modified>
</cp:coreProperties>
</file>