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7" r:id="rId5"/>
    <p:sldId id="259" r:id="rId6"/>
    <p:sldId id="260" r:id="rId7"/>
    <p:sldId id="261" r:id="rId8"/>
    <p:sldId id="262" r:id="rId9"/>
    <p:sldId id="263"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660"/>
  </p:normalViewPr>
  <p:slideViewPr>
    <p:cSldViewPr snapToGrid="0">
      <p:cViewPr varScale="1">
        <p:scale>
          <a:sx n="73" d="100"/>
          <a:sy n="73" d="100"/>
        </p:scale>
        <p:origin x="5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t>13/11/2023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t>13/11/2023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t>13/11/2023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t>13/11/2023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94CE30-7D40-4BC0-BA0D-56C992D5B4BD}" type="datetimeFigureOut">
              <a:rPr lang="en-GB" smtClean="0"/>
              <a:t>13/11/2023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94CE30-7D40-4BC0-BA0D-56C992D5B4BD}" type="datetimeFigureOut">
              <a:rPr lang="en-GB" smtClean="0"/>
              <a:t>13/11/2023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13/11/2023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13/11/2023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13/11/2023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13/11/2023</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dirty="0" smtClean="0"/>
              <a:t>PROJECT TITLE : Analytics of Scanned            Prescriptions and Notes.</a:t>
            </a:r>
            <a:endParaRPr lang="en-GB" dirty="0"/>
          </a:p>
        </p:txBody>
      </p:sp>
      <p:sp>
        <p:nvSpPr>
          <p:cNvPr id="3" name="Subtitle 2"/>
          <p:cNvSpPr>
            <a:spLocks noGrp="1"/>
          </p:cNvSpPr>
          <p:nvPr>
            <p:ph type="subTitle" idx="1"/>
          </p:nvPr>
        </p:nvSpPr>
        <p:spPr>
          <a:xfrm>
            <a:off x="790469" y="2721956"/>
            <a:ext cx="3970594" cy="552184"/>
          </a:xfrm>
        </p:spPr>
        <p:txBody>
          <a:bodyPr/>
          <a:lstStyle/>
          <a:p>
            <a:pPr algn="l"/>
            <a:r>
              <a:rPr lang="en-GB" dirty="0" smtClean="0"/>
              <a:t>Batch Number: G25</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114886159"/>
              </p:ext>
            </p:extLst>
          </p:nvPr>
        </p:nvGraphicFramePr>
        <p:xfrm>
          <a:off x="378823" y="3274141"/>
          <a:ext cx="5917473" cy="2225040"/>
        </p:xfrm>
        <a:graphic>
          <a:graphicData uri="http://schemas.openxmlformats.org/drawingml/2006/table">
            <a:tbl>
              <a:tblPr firstRow="1" bandRow="1">
                <a:tableStyleId>{2D5ABB26-0587-4C30-8999-92F81FD0307C}</a:tableStyleId>
              </a:tblPr>
              <a:tblGrid>
                <a:gridCol w="2276932">
                  <a:extLst>
                    <a:ext uri="{9D8B030D-6E8A-4147-A177-3AD203B41FA5}">
                      <a16:colId xmlns:a16="http://schemas.microsoft.com/office/drawing/2014/main" val="3331634959"/>
                    </a:ext>
                  </a:extLst>
                </a:gridCol>
                <a:gridCol w="3640541">
                  <a:extLst>
                    <a:ext uri="{9D8B030D-6E8A-4147-A177-3AD203B41FA5}">
                      <a16:colId xmlns:a16="http://schemas.microsoft.com/office/drawing/2014/main" val="2054911721"/>
                    </a:ext>
                  </a:extLst>
                </a:gridCol>
              </a:tblGrid>
              <a:tr h="370840">
                <a:tc>
                  <a:txBody>
                    <a:bodyPr/>
                    <a:lstStyle/>
                    <a:p>
                      <a:pPr algn="ctr"/>
                      <a:r>
                        <a:rPr lang="en-GB" b="1" dirty="0" smtClean="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smtClean="0">
                          <a:solidFill>
                            <a:schemeClr val="tx2">
                              <a:lumMod val="75000"/>
                            </a:schemeClr>
                          </a:solidFill>
                        </a:rPr>
                        <a:t>Student Name          </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l" fontAlgn="ctr"/>
                      <a:r>
                        <a:rPr lang="en-US" sz="1100" b="0" i="0" u="none" strike="noStrike" dirty="0" smtClean="0">
                          <a:solidFill>
                            <a:srgbClr val="000000"/>
                          </a:solidFill>
                          <a:effectLst/>
                          <a:latin typeface="Calibri" panose="020F0502020204030204" pitchFamily="34" charset="0"/>
                        </a:rPr>
                        <a:t>          </a:t>
                      </a:r>
                      <a:r>
                        <a:rPr kumimoji="0" lang="en-GB" sz="1800" b="0" i="0" u="none" strike="noStrike" kern="1200" cap="none" spc="0" normalizeH="0" baseline="0" noProof="0" dirty="0" smtClean="0">
                          <a:ln>
                            <a:noFill/>
                          </a:ln>
                          <a:solidFill>
                            <a:prstClr val="black"/>
                          </a:solidFill>
                          <a:effectLst/>
                          <a:uLnTx/>
                          <a:uFillTx/>
                          <a:latin typeface="+mn-lt"/>
                          <a:ea typeface="+mn-ea"/>
                          <a:cs typeface="+mn-cs"/>
                        </a:rPr>
                        <a:t>20201CSE0095                </a:t>
                      </a: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tcPr>
                </a:tc>
                <a:tc>
                  <a:txBody>
                    <a:bodyPr/>
                    <a:lstStyle/>
                    <a:p>
                      <a:pPr algn="just"/>
                      <a:r>
                        <a:rPr lang="en-GB" dirty="0" smtClean="0"/>
                        <a:t>            G RISHIKESH</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smtClean="0"/>
                        <a:t>  20201CSE0120       </a:t>
                      </a: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smtClean="0"/>
                        <a:t>MANGAMURI RAMU</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smtClean="0"/>
                        <a:t>  20201CSE0158</a:t>
                      </a: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smtClean="0"/>
                        <a:t>TEJASWINI C</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smtClean="0"/>
                        <a:t>  20201CSE0166</a:t>
                      </a: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smtClean="0"/>
                        <a:t>SAMSON S</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smtClean="0"/>
              <a:t>Under the Supervision of,</a:t>
            </a:r>
          </a:p>
          <a:p>
            <a:endParaRPr lang="en-GB" dirty="0" smtClean="0"/>
          </a:p>
          <a:p>
            <a:pPr algn="l"/>
            <a:r>
              <a:rPr lang="en-GB" sz="1700" dirty="0" smtClean="0"/>
              <a:t>Mr. Ramesh T</a:t>
            </a:r>
          </a:p>
          <a:p>
            <a:pPr algn="l"/>
            <a:r>
              <a:rPr lang="en-GB" sz="1700" dirty="0" smtClean="0"/>
              <a:t>Assistant Professor</a:t>
            </a:r>
          </a:p>
          <a:p>
            <a:pPr algn="l"/>
            <a:r>
              <a:rPr lang="en-GB" sz="1700" dirty="0" smtClean="0"/>
              <a:t>School of Computer Science &amp; Engineering</a:t>
            </a:r>
          </a:p>
          <a:p>
            <a:pPr algn="l"/>
            <a:r>
              <a:rPr lang="en-GB" sz="1700" dirty="0" smtClean="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smtClean="0"/>
              <a:t>PIP104 University Project-II</a:t>
            </a:r>
          </a:p>
          <a:p>
            <a:r>
              <a:rPr lang="en-GB" dirty="0" smtClean="0"/>
              <a:t>Review-0</a:t>
            </a:r>
          </a:p>
          <a:p>
            <a:endParaRPr lang="en-GB" dirty="0"/>
          </a:p>
        </p:txBody>
      </p:sp>
    </p:spTree>
    <p:extLst>
      <p:ext uri="{BB962C8B-B14F-4D97-AF65-F5344CB8AC3E}">
        <p14:creationId xmlns:p14="http://schemas.microsoft.com/office/powerpoint/2010/main" val="3122649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lvl="0">
              <a:buFont typeface="Symbol" panose="05050102010706020507" pitchFamily="18" charset="2"/>
              <a:buChar char=""/>
            </a:pPr>
            <a:r>
              <a:rPr lang="en-US" sz="1600" dirty="0">
                <a:latin typeface="Times New Roman" panose="02020603050405020304" pitchFamily="18" charset="0"/>
                <a:ea typeface="Times New Roman" panose="02020603050405020304" pitchFamily="18" charset="0"/>
              </a:rPr>
              <a:t>Medical Prescription Recognition using Machine Learning; by </a:t>
            </a:r>
            <a:r>
              <a:rPr lang="en-US" sz="1600" dirty="0" err="1">
                <a:latin typeface="Times New Roman" panose="02020603050405020304" pitchFamily="18" charset="0"/>
                <a:ea typeface="Times New Roman" panose="02020603050405020304" pitchFamily="18" charset="0"/>
              </a:rPr>
              <a:t>Esraa</a:t>
            </a:r>
            <a:r>
              <a:rPr lang="en-US" sz="1600" dirty="0">
                <a:latin typeface="Times New Roman" panose="02020603050405020304" pitchFamily="18" charset="0"/>
                <a:ea typeface="Times New Roman" panose="02020603050405020304" pitchFamily="18" charset="0"/>
              </a:rPr>
              <a:t> Hassan, </a:t>
            </a:r>
            <a:r>
              <a:rPr lang="en-US" sz="1600" dirty="0" err="1">
                <a:latin typeface="Times New Roman" panose="02020603050405020304" pitchFamily="18" charset="0"/>
                <a:ea typeface="Times New Roman" panose="02020603050405020304" pitchFamily="18" charset="0"/>
              </a:rPr>
              <a:t>Habiba</a:t>
            </a:r>
            <a:r>
              <a:rPr lang="en-US" sz="1600" dirty="0">
                <a:latin typeface="Times New Roman" panose="02020603050405020304" pitchFamily="18" charset="0"/>
                <a:ea typeface="Times New Roman" panose="02020603050405020304" pitchFamily="18" charset="0"/>
              </a:rPr>
              <a:t> Tarek, Mai </a:t>
            </a:r>
            <a:r>
              <a:rPr lang="en-US" sz="1600" dirty="0" err="1">
                <a:latin typeface="Times New Roman" panose="02020603050405020304" pitchFamily="18" charset="0"/>
                <a:ea typeface="Times New Roman" panose="02020603050405020304" pitchFamily="18" charset="0"/>
              </a:rPr>
              <a:t>Hazem</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Shaza</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Bahnacy</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Lobna</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Shaheen</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Walaa</a:t>
            </a:r>
            <a:r>
              <a:rPr lang="en-US" sz="1600" dirty="0">
                <a:latin typeface="Times New Roman" panose="02020603050405020304" pitchFamily="18" charset="0"/>
                <a:ea typeface="Times New Roman" panose="02020603050405020304" pitchFamily="18" charset="0"/>
              </a:rPr>
              <a:t> H. </a:t>
            </a:r>
            <a:r>
              <a:rPr lang="en-US" sz="1600" dirty="0" err="1">
                <a:latin typeface="Times New Roman" panose="02020603050405020304" pitchFamily="18" charset="0"/>
                <a:ea typeface="Times New Roman" panose="02020603050405020304" pitchFamily="18" charset="0"/>
              </a:rPr>
              <a:t>Elashmwai</a:t>
            </a:r>
            <a:endParaRPr lang="en-IN" sz="1600" dirty="0">
              <a:latin typeface="Times New Roman" panose="02020603050405020304" pitchFamily="18" charset="0"/>
              <a:ea typeface="Times New Roman" panose="02020603050405020304" pitchFamily="18" charset="0"/>
            </a:endParaRPr>
          </a:p>
          <a:p>
            <a:pPr lvl="0">
              <a:buFont typeface="Symbol" panose="05050102010706020507" pitchFamily="18" charset="2"/>
              <a:buChar char=""/>
            </a:pPr>
            <a:r>
              <a:rPr lang="en-US" sz="1600" dirty="0">
                <a:latin typeface="Times New Roman" panose="02020603050405020304" pitchFamily="18" charset="0"/>
                <a:ea typeface="Times New Roman" panose="02020603050405020304" pitchFamily="18" charset="0"/>
              </a:rPr>
              <a:t>Medical Prescription Identification Solution, by W.R.A.D </a:t>
            </a:r>
            <a:r>
              <a:rPr lang="en-US" sz="1600" dirty="0" err="1">
                <a:latin typeface="Times New Roman" panose="02020603050405020304" pitchFamily="18" charset="0"/>
                <a:ea typeface="Times New Roman" panose="02020603050405020304" pitchFamily="18" charset="0"/>
              </a:rPr>
              <a:t>Wijewardena</a:t>
            </a:r>
            <a:r>
              <a:rPr lang="en-US" sz="1600" dirty="0">
                <a:latin typeface="Times New Roman" panose="02020603050405020304" pitchFamily="18" charset="0"/>
                <a:ea typeface="Times New Roman" panose="02020603050405020304" pitchFamily="18" charset="0"/>
              </a:rPr>
              <a:t> under the supervision of Prof. N.D. </a:t>
            </a:r>
            <a:r>
              <a:rPr lang="en-US" sz="1600" dirty="0" err="1">
                <a:latin typeface="Times New Roman" panose="02020603050405020304" pitchFamily="18" charset="0"/>
                <a:ea typeface="Times New Roman" panose="02020603050405020304" pitchFamily="18" charset="0"/>
              </a:rPr>
              <a:t>Kodikara</a:t>
            </a:r>
            <a:endParaRPr lang="en-IN" sz="1600" dirty="0">
              <a:latin typeface="Times New Roman" panose="02020603050405020304" pitchFamily="18" charset="0"/>
              <a:ea typeface="Times New Roman" panose="02020603050405020304" pitchFamily="18" charset="0"/>
            </a:endParaRPr>
          </a:p>
          <a:p>
            <a:pPr lvl="0">
              <a:buFont typeface="Symbol" panose="05050102010706020507" pitchFamily="18" charset="2"/>
              <a:buChar char=""/>
            </a:pPr>
            <a:r>
              <a:rPr lang="en-US" sz="1600" dirty="0">
                <a:latin typeface="Times New Roman" panose="02020603050405020304" pitchFamily="18" charset="0"/>
                <a:ea typeface="Times New Roman" panose="02020603050405020304" pitchFamily="18" charset="0"/>
              </a:rPr>
              <a:t>Medical prescription recognition using Machine Learning – A survey; by Neha </a:t>
            </a:r>
            <a:r>
              <a:rPr lang="en-US" sz="1600" dirty="0" err="1">
                <a:latin typeface="Times New Roman" panose="02020603050405020304" pitchFamily="18" charset="0"/>
                <a:ea typeface="Times New Roman" panose="02020603050405020304" pitchFamily="18" charset="0"/>
              </a:rPr>
              <a:t>Nayak</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Prarthana</a:t>
            </a:r>
            <a:r>
              <a:rPr lang="en-US" sz="1600" dirty="0">
                <a:latin typeface="Times New Roman" panose="02020603050405020304" pitchFamily="18" charset="0"/>
                <a:ea typeface="Times New Roman" panose="02020603050405020304" pitchFamily="18" charset="0"/>
              </a:rPr>
              <a:t> T, </a:t>
            </a:r>
            <a:r>
              <a:rPr lang="en-US" sz="1600" dirty="0" err="1">
                <a:latin typeface="Times New Roman" panose="02020603050405020304" pitchFamily="18" charset="0"/>
                <a:ea typeface="Times New Roman" panose="02020603050405020304" pitchFamily="18" charset="0"/>
              </a:rPr>
              <a:t>Rohit</a:t>
            </a:r>
            <a:r>
              <a:rPr lang="en-US" sz="1600" dirty="0">
                <a:latin typeface="Times New Roman" panose="02020603050405020304" pitchFamily="18" charset="0"/>
                <a:ea typeface="Times New Roman" panose="02020603050405020304" pitchFamily="18" charset="0"/>
              </a:rPr>
              <a:t> Joshi, </a:t>
            </a:r>
            <a:r>
              <a:rPr lang="en-US" sz="1600" dirty="0" err="1">
                <a:latin typeface="Times New Roman" panose="02020603050405020304" pitchFamily="18" charset="0"/>
                <a:ea typeface="Times New Roman" panose="02020603050405020304" pitchFamily="18" charset="0"/>
              </a:rPr>
              <a:t>Vaibhavi</a:t>
            </a:r>
            <a:r>
              <a:rPr lang="en-US" sz="1600" dirty="0">
                <a:latin typeface="Times New Roman" panose="02020603050405020304" pitchFamily="18" charset="0"/>
                <a:ea typeface="Times New Roman" panose="02020603050405020304" pitchFamily="18" charset="0"/>
              </a:rPr>
              <a:t> S, </a:t>
            </a:r>
            <a:r>
              <a:rPr lang="en-US" sz="1600" dirty="0" err="1">
                <a:latin typeface="Times New Roman" panose="02020603050405020304" pitchFamily="18" charset="0"/>
                <a:ea typeface="Times New Roman" panose="02020603050405020304" pitchFamily="18" charset="0"/>
              </a:rPr>
              <a:t>Dr</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Swathi</a:t>
            </a:r>
            <a:r>
              <a:rPr lang="en-US" sz="1600" dirty="0">
                <a:latin typeface="Times New Roman" panose="02020603050405020304" pitchFamily="18" charset="0"/>
                <a:ea typeface="Times New Roman" panose="02020603050405020304" pitchFamily="18" charset="0"/>
              </a:rPr>
              <a:t> K</a:t>
            </a:r>
            <a:endParaRPr lang="en-IN" sz="1600" dirty="0">
              <a:latin typeface="Times New Roman" panose="02020603050405020304" pitchFamily="18" charset="0"/>
              <a:ea typeface="Times New Roman" panose="02020603050405020304" pitchFamily="18" charset="0"/>
            </a:endParaRPr>
          </a:p>
          <a:p>
            <a:pPr lvl="0">
              <a:buFont typeface="Symbol" panose="05050102010706020507" pitchFamily="18" charset="2"/>
              <a:buChar char=""/>
            </a:pPr>
            <a:r>
              <a:rPr lang="en-US" sz="1600" dirty="0">
                <a:latin typeface="Times New Roman" panose="02020603050405020304" pitchFamily="18" charset="0"/>
                <a:ea typeface="Times New Roman" panose="02020603050405020304" pitchFamily="18" charset="0"/>
              </a:rPr>
              <a:t>OCR Optical Character Recognition by Line </a:t>
            </a:r>
            <a:r>
              <a:rPr lang="en-US" sz="1600" dirty="0" err="1">
                <a:latin typeface="Times New Roman" panose="02020603050405020304" pitchFamily="18" charset="0"/>
                <a:ea typeface="Times New Roman" panose="02020603050405020304" pitchFamily="18" charset="0"/>
              </a:rPr>
              <a:t>Eikvil</a:t>
            </a:r>
            <a:endParaRPr lang="en-US" sz="1600" dirty="0">
              <a:latin typeface="Times New Roman" panose="02020603050405020304" pitchFamily="18" charset="0"/>
              <a:ea typeface="Times New Roman" panose="02020603050405020304" pitchFamily="18" charset="0"/>
            </a:endParaRPr>
          </a:p>
          <a:p>
            <a:pPr lvl="0">
              <a:buFont typeface="Symbol" panose="05050102010706020507" pitchFamily="18" charset="2"/>
              <a:buChar char=""/>
            </a:pPr>
            <a:r>
              <a:rPr lang="en-US" sz="1600" dirty="0">
                <a:latin typeface="Times New Roman" panose="02020603050405020304" pitchFamily="18" charset="0"/>
                <a:ea typeface="Times New Roman" panose="02020603050405020304" pitchFamily="18" charset="0"/>
              </a:rPr>
              <a:t>Machine Printed Text and Handwriting Identification in Noisy Document Images; by </a:t>
            </a:r>
            <a:r>
              <a:rPr lang="en-US" sz="1600" dirty="0" err="1">
                <a:latin typeface="Times New Roman" panose="02020603050405020304" pitchFamily="18" charset="0"/>
                <a:ea typeface="Times New Roman" panose="02020603050405020304" pitchFamily="18" charset="0"/>
              </a:rPr>
              <a:t>Yefeng</a:t>
            </a:r>
            <a:r>
              <a:rPr lang="en-US" sz="1600" dirty="0">
                <a:latin typeface="Times New Roman" panose="02020603050405020304" pitchFamily="18" charset="0"/>
                <a:ea typeface="Times New Roman" panose="02020603050405020304" pitchFamily="18" charset="0"/>
              </a:rPr>
              <a:t> Zheng, Student Member, IEEE, </a:t>
            </a:r>
            <a:r>
              <a:rPr lang="en-US" sz="1600" dirty="0" err="1">
                <a:latin typeface="Times New Roman" panose="02020603050405020304" pitchFamily="18" charset="0"/>
                <a:ea typeface="Times New Roman" panose="02020603050405020304" pitchFamily="18" charset="0"/>
              </a:rPr>
              <a:t>Huiping</a:t>
            </a:r>
            <a:r>
              <a:rPr lang="en-US" sz="1600" dirty="0">
                <a:latin typeface="Times New Roman" panose="02020603050405020304" pitchFamily="18" charset="0"/>
                <a:ea typeface="Times New Roman" panose="02020603050405020304" pitchFamily="18" charset="0"/>
              </a:rPr>
              <a:t> Li and David </a:t>
            </a:r>
            <a:r>
              <a:rPr lang="en-US" sz="1600" dirty="0" err="1">
                <a:latin typeface="Times New Roman" panose="02020603050405020304" pitchFamily="18" charset="0"/>
                <a:ea typeface="Times New Roman" panose="02020603050405020304" pitchFamily="18" charset="0"/>
              </a:rPr>
              <a:t>Doermann</a:t>
            </a:r>
            <a:r>
              <a:rPr lang="en-US" sz="1600" dirty="0">
                <a:latin typeface="Times New Roman" panose="02020603050405020304" pitchFamily="18" charset="0"/>
                <a:ea typeface="Times New Roman" panose="02020603050405020304" pitchFamily="18" charset="0"/>
              </a:rPr>
              <a:t>, Members of IEEE.</a:t>
            </a:r>
            <a:endParaRPr lang="en-IN" sz="1600" dirty="0">
              <a:latin typeface="Times New Roman" panose="02020603050405020304" pitchFamily="18" charset="0"/>
              <a:ea typeface="Times New Roman" panose="02020603050405020304" pitchFamily="18" charset="0"/>
            </a:endParaRPr>
          </a:p>
          <a:p>
            <a:pPr lvl="0">
              <a:buFont typeface="Symbol" panose="05050102010706020507" pitchFamily="18" charset="2"/>
              <a:buChar char=""/>
            </a:pPr>
            <a:r>
              <a:rPr lang="en-US" sz="1600" dirty="0">
                <a:latin typeface="Times New Roman" panose="02020603050405020304" pitchFamily="18" charset="0"/>
                <a:ea typeface="Times New Roman" panose="02020603050405020304" pitchFamily="18" charset="0"/>
              </a:rPr>
              <a:t>An online cursive handwritten medical words recognition system for busy doctors in developing countries for ensuring efficient healthcare service delivery; by </a:t>
            </a:r>
            <a:r>
              <a:rPr lang="en-US" sz="1600" dirty="0" err="1">
                <a:latin typeface="Times New Roman" panose="02020603050405020304" pitchFamily="18" charset="0"/>
                <a:ea typeface="Times New Roman" panose="02020603050405020304" pitchFamily="18" charset="0"/>
              </a:rPr>
              <a:t>ShairaTabassum</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Nuren</a:t>
            </a:r>
            <a:r>
              <a:rPr lang="en-US" sz="1600" dirty="0">
                <a:latin typeface="Times New Roman" panose="02020603050405020304" pitchFamily="18" charset="0"/>
                <a:ea typeface="Times New Roman" panose="02020603050405020304" pitchFamily="18" charset="0"/>
              </a:rPr>
              <a:t> Abedin, </a:t>
            </a:r>
            <a:r>
              <a:rPr lang="en-US" sz="1600" dirty="0" err="1">
                <a:latin typeface="Times New Roman" panose="02020603050405020304" pitchFamily="18" charset="0"/>
                <a:ea typeface="Times New Roman" panose="02020603050405020304" pitchFamily="18" charset="0"/>
              </a:rPr>
              <a:t>Md</a:t>
            </a:r>
            <a:r>
              <a:rPr lang="en-US" sz="1600" dirty="0">
                <a:latin typeface="Times New Roman" panose="02020603050405020304" pitchFamily="18" charset="0"/>
                <a:ea typeface="Times New Roman" panose="02020603050405020304" pitchFamily="18" charset="0"/>
              </a:rPr>
              <a:t> Mahmudur Rahman, </a:t>
            </a:r>
            <a:r>
              <a:rPr lang="en-US" sz="1600" dirty="0" err="1">
                <a:latin typeface="Times New Roman" panose="02020603050405020304" pitchFamily="18" charset="0"/>
                <a:ea typeface="Times New Roman" panose="02020603050405020304" pitchFamily="18" charset="0"/>
              </a:rPr>
              <a:t>Md</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Moshiur</a:t>
            </a:r>
            <a:r>
              <a:rPr lang="en-US" sz="1600" dirty="0">
                <a:latin typeface="Times New Roman" panose="02020603050405020304" pitchFamily="18" charset="0"/>
                <a:ea typeface="Times New Roman" panose="02020603050405020304" pitchFamily="18" charset="0"/>
              </a:rPr>
              <a:t> Rahman, Mostafa </a:t>
            </a:r>
            <a:r>
              <a:rPr lang="en-US" sz="1600" dirty="0" err="1">
                <a:latin typeface="Times New Roman" panose="02020603050405020304" pitchFamily="18" charset="0"/>
                <a:ea typeface="Times New Roman" panose="02020603050405020304" pitchFamily="18" charset="0"/>
              </a:rPr>
              <a:t>TaufqAhmed</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Rafqul</a:t>
            </a:r>
            <a:r>
              <a:rPr lang="en-US" sz="1600" dirty="0">
                <a:latin typeface="Times New Roman" panose="02020603050405020304" pitchFamily="18" charset="0"/>
                <a:ea typeface="Times New Roman" panose="02020603050405020304" pitchFamily="18" charset="0"/>
              </a:rPr>
              <a:t> Islam &amp; </a:t>
            </a:r>
            <a:r>
              <a:rPr lang="en-US" sz="1600" dirty="0" err="1">
                <a:latin typeface="Times New Roman" panose="02020603050405020304" pitchFamily="18" charset="0"/>
                <a:ea typeface="Times New Roman" panose="02020603050405020304" pitchFamily="18" charset="0"/>
              </a:rPr>
              <a:t>Ashir</a:t>
            </a:r>
            <a:r>
              <a:rPr lang="en-US" sz="1600" dirty="0">
                <a:latin typeface="Times New Roman" panose="02020603050405020304" pitchFamily="18" charset="0"/>
                <a:ea typeface="Times New Roman" panose="02020603050405020304" pitchFamily="18" charset="0"/>
              </a:rPr>
              <a:t> Ahmed</a:t>
            </a:r>
            <a:endParaRPr lang="en-IN" sz="1600" dirty="0">
              <a:latin typeface="Times New Roman" panose="02020603050405020304" pitchFamily="18" charset="0"/>
              <a:ea typeface="Times New Roman" panose="02020603050405020304" pitchFamily="18" charset="0"/>
            </a:endParaRPr>
          </a:p>
          <a:p>
            <a:pPr lvl="0">
              <a:buFont typeface="Symbol" panose="05050102010706020507" pitchFamily="18" charset="2"/>
              <a:buChar char=""/>
            </a:pPr>
            <a:r>
              <a:rPr lang="en-US" sz="1600" dirty="0">
                <a:latin typeface="Times New Roman" panose="02020603050405020304" pitchFamily="18" charset="0"/>
                <a:ea typeface="Times New Roman" panose="02020603050405020304" pitchFamily="18" charset="0"/>
              </a:rPr>
              <a:t>Identification of Handwritten Text in Machine Printed Document Images; by </a:t>
            </a:r>
            <a:r>
              <a:rPr lang="en-US" sz="1600" dirty="0" err="1">
                <a:latin typeface="Times New Roman" panose="02020603050405020304" pitchFamily="18" charset="0"/>
                <a:ea typeface="Times New Roman" panose="02020603050405020304" pitchFamily="18" charset="0"/>
              </a:rPr>
              <a:t>Sandipan</a:t>
            </a:r>
            <a:r>
              <a:rPr lang="en-US" sz="1600" dirty="0">
                <a:latin typeface="Times New Roman" panose="02020603050405020304" pitchFamily="18" charset="0"/>
                <a:ea typeface="Times New Roman" panose="02020603050405020304" pitchFamily="18" charset="0"/>
              </a:rPr>
              <a:t> Banerjee</a:t>
            </a:r>
            <a:endParaRPr lang="en-IN" sz="1600" dirty="0">
              <a:latin typeface="Times New Roman" panose="02020603050405020304" pitchFamily="18" charset="0"/>
              <a:ea typeface="Times New Roman" panose="02020603050405020304" pitchFamily="18" charset="0"/>
            </a:endParaRPr>
          </a:p>
          <a:p>
            <a:pPr lvl="0">
              <a:buFont typeface="Symbol" panose="05050102010706020507" pitchFamily="18" charset="2"/>
              <a:buChar char=""/>
            </a:pPr>
            <a:r>
              <a:rPr lang="en-US" sz="1600" dirty="0">
                <a:latin typeface="Times New Roman" panose="02020603050405020304" pitchFamily="18" charset="0"/>
                <a:ea typeface="Times New Roman" panose="02020603050405020304" pitchFamily="18" charset="0"/>
              </a:rPr>
              <a:t>Looking Beyond Text: Extracting Figures, Tables and Captions from Computer Science Papers Christopher Clark and Santosh </a:t>
            </a:r>
            <a:r>
              <a:rPr lang="en-US" sz="1600" dirty="0" err="1">
                <a:latin typeface="Times New Roman" panose="02020603050405020304" pitchFamily="18" charset="0"/>
                <a:ea typeface="Times New Roman" panose="02020603050405020304" pitchFamily="18" charset="0"/>
              </a:rPr>
              <a:t>Divvala</a:t>
            </a:r>
            <a:endParaRPr lang="en-IN" sz="1600" dirty="0">
              <a:latin typeface="Times New Roman" panose="02020603050405020304" pitchFamily="18" charset="0"/>
              <a:ea typeface="Times New Roman" panose="02020603050405020304" pitchFamily="18" charset="0"/>
            </a:endParaRPr>
          </a:p>
          <a:p>
            <a:pPr lvl="0">
              <a:buFont typeface="Symbol" panose="05050102010706020507" pitchFamily="18" charset="2"/>
              <a:buChar char=""/>
            </a:pPr>
            <a:r>
              <a:rPr lang="en-US" sz="1600" dirty="0">
                <a:latin typeface="Times New Roman" panose="02020603050405020304" pitchFamily="18" charset="0"/>
                <a:ea typeface="Times New Roman" panose="02020603050405020304" pitchFamily="18" charset="0"/>
              </a:rPr>
              <a:t>Automatic Indexing of Scanned Documents - a Layout-based Approach; by Daniel </a:t>
            </a:r>
            <a:r>
              <a:rPr lang="en-US" sz="1600" dirty="0" err="1">
                <a:latin typeface="Times New Roman" panose="02020603050405020304" pitchFamily="18" charset="0"/>
                <a:ea typeface="Times New Roman" panose="02020603050405020304" pitchFamily="18" charset="0"/>
              </a:rPr>
              <a:t>Essera</a:t>
            </a:r>
            <a:r>
              <a:rPr lang="en-US" sz="1600" dirty="0">
                <a:latin typeface="Times New Roman" panose="02020603050405020304" pitchFamily="18" charset="0"/>
                <a:ea typeface="Times New Roman" panose="02020603050405020304" pitchFamily="18" charset="0"/>
              </a:rPr>
              <a:t>, Daniel </a:t>
            </a:r>
            <a:r>
              <a:rPr lang="en-US" sz="1600" dirty="0" err="1">
                <a:latin typeface="Times New Roman" panose="02020603050405020304" pitchFamily="18" charset="0"/>
                <a:ea typeface="Times New Roman" panose="02020603050405020304" pitchFamily="18" charset="0"/>
              </a:rPr>
              <a:t>Schustera</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Klemens</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Muthmanna</a:t>
            </a:r>
            <a:r>
              <a:rPr lang="en-US" sz="1600" dirty="0">
                <a:latin typeface="Times New Roman" panose="02020603050405020304" pitchFamily="18" charset="0"/>
                <a:ea typeface="Times New Roman" panose="02020603050405020304" pitchFamily="18" charset="0"/>
              </a:rPr>
              <a:t>, Michael </a:t>
            </a:r>
            <a:r>
              <a:rPr lang="en-US" sz="1600" dirty="0" err="1">
                <a:latin typeface="Times New Roman" panose="02020603050405020304" pitchFamily="18" charset="0"/>
                <a:ea typeface="Times New Roman" panose="02020603050405020304" pitchFamily="18" charset="0"/>
              </a:rPr>
              <a:t>Bergerb</a:t>
            </a:r>
            <a:r>
              <a:rPr lang="en-US" sz="1600" dirty="0">
                <a:latin typeface="Times New Roman" panose="02020603050405020304" pitchFamily="18" charset="0"/>
                <a:ea typeface="Times New Roman" panose="02020603050405020304" pitchFamily="18" charset="0"/>
              </a:rPr>
              <a:t>, Alexander </a:t>
            </a:r>
            <a:r>
              <a:rPr lang="en-US" sz="1600" dirty="0" err="1">
                <a:latin typeface="Times New Roman" panose="02020603050405020304" pitchFamily="18" charset="0"/>
                <a:ea typeface="Times New Roman" panose="02020603050405020304" pitchFamily="18" charset="0"/>
              </a:rPr>
              <a:t>Schilla</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aTU</a:t>
            </a:r>
            <a:r>
              <a:rPr lang="en-US" sz="1600" dirty="0">
                <a:latin typeface="Times New Roman" panose="02020603050405020304" pitchFamily="18" charset="0"/>
                <a:ea typeface="Times New Roman" panose="02020603050405020304" pitchFamily="18" charset="0"/>
              </a:rPr>
              <a:t> Dresden, Computer Networks Group, 01062 Dresden, Germany </a:t>
            </a:r>
            <a:r>
              <a:rPr lang="en-US" sz="1600" dirty="0" err="1">
                <a:latin typeface="Times New Roman" panose="02020603050405020304" pitchFamily="18" charset="0"/>
                <a:ea typeface="Times New Roman" panose="02020603050405020304" pitchFamily="18" charset="0"/>
              </a:rPr>
              <a:t>bDocuWare</a:t>
            </a:r>
            <a:r>
              <a:rPr lang="en-US" sz="1600" dirty="0">
                <a:latin typeface="Times New Roman" panose="02020603050405020304" pitchFamily="18" charset="0"/>
                <a:ea typeface="Times New Roman" panose="02020603050405020304" pitchFamily="18" charset="0"/>
              </a:rPr>
              <a:t> AG, Therese-</a:t>
            </a:r>
            <a:r>
              <a:rPr lang="en-US" sz="1600" dirty="0" err="1">
                <a:latin typeface="Times New Roman" panose="02020603050405020304" pitchFamily="18" charset="0"/>
                <a:ea typeface="Times New Roman" panose="02020603050405020304" pitchFamily="18" charset="0"/>
              </a:rPr>
              <a:t>Giehse</a:t>
            </a:r>
            <a:r>
              <a:rPr lang="en-US" sz="1600" dirty="0">
                <a:latin typeface="Times New Roman" panose="02020603050405020304" pitchFamily="18" charset="0"/>
                <a:ea typeface="Times New Roman" panose="02020603050405020304" pitchFamily="18" charset="0"/>
              </a:rPr>
              <a:t>-</a:t>
            </a:r>
            <a:r>
              <a:rPr lang="en-US" sz="1600" dirty="0" err="1">
                <a:latin typeface="Times New Roman" panose="02020603050405020304" pitchFamily="18" charset="0"/>
                <a:ea typeface="Times New Roman" panose="02020603050405020304" pitchFamily="18" charset="0"/>
              </a:rPr>
              <a:t>Platz</a:t>
            </a:r>
            <a:r>
              <a:rPr lang="en-US" sz="1600" dirty="0">
                <a:latin typeface="Times New Roman" panose="02020603050405020304" pitchFamily="18" charset="0"/>
                <a:ea typeface="Times New Roman" panose="02020603050405020304" pitchFamily="18" charset="0"/>
              </a:rPr>
              <a:t> 2, 82110 </a:t>
            </a:r>
            <a:r>
              <a:rPr lang="en-US" sz="1600" dirty="0" err="1">
                <a:latin typeface="Times New Roman" panose="02020603050405020304" pitchFamily="18" charset="0"/>
                <a:ea typeface="Times New Roman" panose="02020603050405020304" pitchFamily="18" charset="0"/>
              </a:rPr>
              <a:t>Germering</a:t>
            </a:r>
            <a:r>
              <a:rPr lang="en-US" sz="1600" dirty="0">
                <a:latin typeface="Times New Roman" panose="02020603050405020304" pitchFamily="18" charset="0"/>
                <a:ea typeface="Times New Roman" panose="02020603050405020304" pitchFamily="18" charset="0"/>
              </a:rPr>
              <a:t>, Germany</a:t>
            </a:r>
            <a:endParaRPr lang="en-IN" sz="1600" dirty="0">
              <a:latin typeface="Times New Roman" panose="02020603050405020304" pitchFamily="18" charset="0"/>
              <a:ea typeface="Times New Roman" panose="02020603050405020304" pitchFamily="18" charset="0"/>
            </a:endParaRPr>
          </a:p>
          <a:p>
            <a:pPr marL="0" indent="0">
              <a:spcAft>
                <a:spcPts val="0"/>
              </a:spcAft>
              <a:buNone/>
            </a:pPr>
            <a:endParaRPr lang="en-IN" sz="1600" dirty="0">
              <a:latin typeface="Times New Roman" panose="02020603050405020304" pitchFamily="18" charset="0"/>
              <a:ea typeface="Times New Roman" panose="02020603050405020304" pitchFamily="18" charset="0"/>
            </a:endParaRPr>
          </a:p>
          <a:p>
            <a:endParaRPr lang="en-GB" sz="1600" dirty="0"/>
          </a:p>
          <a:p>
            <a:endParaRPr lang="en-IN" sz="1600" dirty="0" smtClean="0"/>
          </a:p>
        </p:txBody>
      </p:sp>
    </p:spTree>
    <p:extLst>
      <p:ext uri="{BB962C8B-B14F-4D97-AF65-F5344CB8AC3E}">
        <p14:creationId xmlns:p14="http://schemas.microsoft.com/office/powerpoint/2010/main" val="36138633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smtClean="0"/>
          </a:p>
          <a:p>
            <a:pPr marL="0" indent="0" algn="ctr">
              <a:buNone/>
            </a:pPr>
            <a:endParaRPr lang="en-GB" sz="4400" dirty="0"/>
          </a:p>
          <a:p>
            <a:pPr marL="0" indent="0" algn="ctr">
              <a:buNone/>
            </a:pPr>
            <a:r>
              <a:rPr lang="en-GB" sz="6000" dirty="0" smtClean="0"/>
              <a:t>Thank You</a:t>
            </a:r>
            <a:endParaRPr lang="en-GB" sz="6000" dirty="0"/>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normAutofit fontScale="92500"/>
          </a:bodyPr>
          <a:lstStyle/>
          <a:p>
            <a:r>
              <a:rPr lang="en-GB" dirty="0"/>
              <a:t>A medical prescription given by a doctor contains the names of the medications, dosages and instructions for use for a specific patient.</a:t>
            </a:r>
          </a:p>
          <a:p>
            <a:r>
              <a:rPr lang="en-GB" dirty="0"/>
              <a:t>It is generally handwritten by the busy doctor in an illegible way; which may be difficult for patients or sometimes even pharmacists to interpret the name of one or more medication(s) written in it.</a:t>
            </a:r>
          </a:p>
          <a:p>
            <a:r>
              <a:rPr lang="en-GB" dirty="0"/>
              <a:t>Sometimes, the doctor may even write abbreviations for the directions of use of the medicines; which are commonly known to pharmacists nearby that hospital. The major criteria lies in identifying the name of the medicine correctly.</a:t>
            </a:r>
          </a:p>
          <a:p>
            <a:r>
              <a:rPr lang="en-GB" dirty="0"/>
              <a:t>Hence, we are in need of a solution which uses CNN, NLP, OCR and machine learning techniques for handwriting recognition to identify the names of the medications in the prescription; given an image of the prescription</a:t>
            </a:r>
            <a:r>
              <a:rPr lang="en-GB" dirty="0" smtClean="0"/>
              <a:t>.</a:t>
            </a:r>
            <a:endParaRPr lang="en-GB" dirty="0"/>
          </a:p>
        </p:txBody>
      </p:sp>
    </p:spTree>
    <p:extLst>
      <p:ext uri="{BB962C8B-B14F-4D97-AF65-F5344CB8AC3E}">
        <p14:creationId xmlns:p14="http://schemas.microsoft.com/office/powerpoint/2010/main" val="3633487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fontScale="92500"/>
          </a:bodyPr>
          <a:lstStyle/>
          <a:p>
            <a:r>
              <a:rPr lang="en-GB" dirty="0" smtClean="0"/>
              <a:t>As surveyed  from the available literature on the project domain, like research papers, E-books, E-magazines, etc., the problem statement (i.e., extracting useful information from a scanned pdf document containing patient information) belonged to many domains such as : </a:t>
            </a:r>
          </a:p>
          <a:p>
            <a:pPr marL="0" indent="0">
              <a:buNone/>
            </a:pPr>
            <a:endParaRPr lang="en-GB" dirty="0" smtClean="0"/>
          </a:p>
          <a:p>
            <a:r>
              <a:rPr lang="en-GB" dirty="0" smtClean="0"/>
              <a:t>Optical Character Recognition(OCR)</a:t>
            </a:r>
          </a:p>
          <a:p>
            <a:r>
              <a:rPr lang="en-GB" dirty="0" smtClean="0"/>
              <a:t>object recognition</a:t>
            </a:r>
          </a:p>
          <a:p>
            <a:r>
              <a:rPr lang="en-GB" dirty="0" smtClean="0"/>
              <a:t>text analytics</a:t>
            </a:r>
          </a:p>
          <a:p>
            <a:r>
              <a:rPr lang="en-GB" dirty="0" smtClean="0"/>
              <a:t>information retrieval(IR)</a:t>
            </a:r>
          </a:p>
          <a:p>
            <a:r>
              <a:rPr lang="en-GB" dirty="0" smtClean="0"/>
              <a:t>text mining</a:t>
            </a:r>
          </a:p>
          <a:p>
            <a:r>
              <a:rPr lang="en-GB" dirty="0" smtClean="0"/>
              <a:t>Comparison and classification</a:t>
            </a:r>
          </a:p>
          <a:p>
            <a:r>
              <a:rPr lang="en-GB" dirty="0" smtClean="0"/>
              <a:t>Machine Learning, etc.</a:t>
            </a:r>
          </a:p>
        </p:txBody>
      </p:sp>
    </p:spTree>
    <p:extLst>
      <p:ext uri="{BB962C8B-B14F-4D97-AF65-F5344CB8AC3E}">
        <p14:creationId xmlns:p14="http://schemas.microsoft.com/office/powerpoint/2010/main" val="37677111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205" y="1142799"/>
            <a:ext cx="11469189" cy="5088185"/>
          </a:xfrm>
        </p:spPr>
      </p:pic>
    </p:spTree>
    <p:extLst>
      <p:ext uri="{BB962C8B-B14F-4D97-AF65-F5344CB8AC3E}">
        <p14:creationId xmlns:p14="http://schemas.microsoft.com/office/powerpoint/2010/main" val="3311781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fontScale="92500"/>
          </a:bodyPr>
          <a:lstStyle/>
          <a:p>
            <a:r>
              <a:rPr lang="en-US" dirty="0"/>
              <a:t>To develop a </a:t>
            </a:r>
            <a:r>
              <a:rPr lang="en-US" dirty="0">
                <a:solidFill>
                  <a:srgbClr val="FF0000"/>
                </a:solidFill>
              </a:rPr>
              <a:t>mobile application </a:t>
            </a:r>
            <a:r>
              <a:rPr lang="en-US" dirty="0"/>
              <a:t>which can take a cropped part of a medical prescription, containing only the doctor’s handwritten part as input; and recognize the names of the medications and it’s dosage accurately and return their names in a digital, readable form.</a:t>
            </a:r>
          </a:p>
          <a:p>
            <a:r>
              <a:rPr lang="en-US" dirty="0"/>
              <a:t>In order to achieve this, we implement a </a:t>
            </a:r>
            <a:r>
              <a:rPr lang="en-US" dirty="0">
                <a:solidFill>
                  <a:schemeClr val="accent1">
                    <a:lumMod val="75000"/>
                  </a:schemeClr>
                </a:solidFill>
              </a:rPr>
              <a:t>machine learning model </a:t>
            </a:r>
            <a:r>
              <a:rPr lang="en-US" dirty="0"/>
              <a:t>using python and train it on various data sources, including </a:t>
            </a:r>
            <a:r>
              <a:rPr lang="en-US" dirty="0">
                <a:solidFill>
                  <a:srgbClr val="00B050"/>
                </a:solidFill>
              </a:rPr>
              <a:t>EMINIST</a:t>
            </a:r>
            <a:r>
              <a:rPr lang="en-US" dirty="0"/>
              <a:t> and </a:t>
            </a:r>
            <a:r>
              <a:rPr lang="en-US" dirty="0" err="1">
                <a:solidFill>
                  <a:srgbClr val="00B050"/>
                </a:solidFill>
              </a:rPr>
              <a:t>Kaggle</a:t>
            </a:r>
            <a:r>
              <a:rPr lang="en-US" dirty="0">
                <a:solidFill>
                  <a:srgbClr val="00B050"/>
                </a:solidFill>
              </a:rPr>
              <a:t> </a:t>
            </a:r>
            <a:r>
              <a:rPr lang="en-US" dirty="0"/>
              <a:t>datasets. </a:t>
            </a:r>
          </a:p>
          <a:p>
            <a:r>
              <a:rPr lang="en-US" dirty="0"/>
              <a:t>In order to ensure seamless integration, we utilize </a:t>
            </a:r>
            <a:r>
              <a:rPr lang="en-US" dirty="0" err="1">
                <a:solidFill>
                  <a:srgbClr val="FF0000"/>
                </a:solidFill>
              </a:rPr>
              <a:t>TensorFlow</a:t>
            </a:r>
            <a:r>
              <a:rPr lang="en-US" dirty="0">
                <a:solidFill>
                  <a:srgbClr val="FF0000"/>
                </a:solidFill>
              </a:rPr>
              <a:t>, </a:t>
            </a:r>
            <a:r>
              <a:rPr lang="en-US" dirty="0" err="1">
                <a:solidFill>
                  <a:srgbClr val="FF0000"/>
                </a:solidFill>
              </a:rPr>
              <a:t>Keras</a:t>
            </a:r>
            <a:r>
              <a:rPr lang="en-US" dirty="0">
                <a:solidFill>
                  <a:srgbClr val="FF0000"/>
                </a:solidFill>
              </a:rPr>
              <a:t> and </a:t>
            </a:r>
            <a:r>
              <a:rPr lang="en-US" dirty="0" err="1">
                <a:solidFill>
                  <a:srgbClr val="FF0000"/>
                </a:solidFill>
              </a:rPr>
              <a:t>OpenCV</a:t>
            </a:r>
            <a:r>
              <a:rPr lang="en-US" dirty="0"/>
              <a:t> for the </a:t>
            </a:r>
            <a:r>
              <a:rPr lang="en-US" dirty="0">
                <a:solidFill>
                  <a:srgbClr val="FF0000"/>
                </a:solidFill>
              </a:rPr>
              <a:t>backend</a:t>
            </a:r>
            <a:r>
              <a:rPr lang="en-US" dirty="0"/>
              <a:t> of the application and </a:t>
            </a:r>
            <a:r>
              <a:rPr lang="en-US" dirty="0">
                <a:solidFill>
                  <a:srgbClr val="00B050"/>
                </a:solidFill>
              </a:rPr>
              <a:t>cloud firebase </a:t>
            </a:r>
            <a:r>
              <a:rPr lang="en-US" dirty="0"/>
              <a:t>for </a:t>
            </a:r>
            <a:r>
              <a:rPr lang="en-US" dirty="0">
                <a:solidFill>
                  <a:srgbClr val="00B050"/>
                </a:solidFill>
              </a:rPr>
              <a:t>storing and managing the data</a:t>
            </a:r>
            <a:r>
              <a:rPr lang="en-US" dirty="0"/>
              <a:t>. Once a user logs into the app, they have the option to scan or upload an image of their prescription. The app will then process the image using the machine learning model and display the recognized medication and its associated information for the user to easily read and understand.</a:t>
            </a:r>
          </a:p>
          <a:p>
            <a:pPr marL="0" indent="0">
              <a:buNone/>
            </a:pPr>
            <a:endParaRPr lang="en-GB" dirty="0"/>
          </a:p>
        </p:txBody>
      </p:sp>
    </p:spTree>
    <p:extLst>
      <p:ext uri="{BB962C8B-B14F-4D97-AF65-F5344CB8AC3E}">
        <p14:creationId xmlns:p14="http://schemas.microsoft.com/office/powerpoint/2010/main" val="26596186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r>
              <a:rPr lang="en-US" dirty="0"/>
              <a:t>To </a:t>
            </a:r>
            <a:r>
              <a:rPr lang="en-US" dirty="0">
                <a:solidFill>
                  <a:schemeClr val="accent1">
                    <a:lumMod val="75000"/>
                  </a:schemeClr>
                </a:solidFill>
              </a:rPr>
              <a:t>assess the feasibility </a:t>
            </a:r>
            <a:r>
              <a:rPr lang="en-US" dirty="0"/>
              <a:t>of using scanned prescription and notes for analysis.</a:t>
            </a:r>
          </a:p>
          <a:p>
            <a:pPr marL="0" indent="0">
              <a:buNone/>
            </a:pPr>
            <a:endParaRPr lang="en-US" dirty="0"/>
          </a:p>
          <a:p>
            <a:r>
              <a:rPr lang="en-US" dirty="0"/>
              <a:t>To investigate the potential of Optical Character Recognition (OCR) and Natural Language Processing (NLP) techniques in analyzing the patterns (characters) of the cursive handwriting and recognize the medication.</a:t>
            </a:r>
          </a:p>
          <a:p>
            <a:pPr marL="0" indent="0">
              <a:buNone/>
            </a:pPr>
            <a:endParaRPr lang="en-US" dirty="0"/>
          </a:p>
          <a:p>
            <a:r>
              <a:rPr lang="en-US" dirty="0">
                <a:solidFill>
                  <a:schemeClr val="accent1">
                    <a:lumMod val="75000"/>
                  </a:schemeClr>
                </a:solidFill>
              </a:rPr>
              <a:t>designing a medication name recognizer for pharmacists or patients to enhance prescription-reading accuracy and patient safety.</a:t>
            </a:r>
            <a:endParaRPr lang="en-GB" dirty="0">
              <a:solidFill>
                <a:schemeClr val="accent1">
                  <a:lumMod val="75000"/>
                </a:schemeClr>
              </a:solidFill>
            </a:endParaRPr>
          </a:p>
          <a:p>
            <a:pPr marL="0" indent="0">
              <a:buNone/>
            </a:pPr>
            <a:endParaRPr lang="en-GB" dirty="0"/>
          </a:p>
          <a:p>
            <a:endParaRPr lang="en-GB" dirty="0" smtClean="0"/>
          </a:p>
        </p:txBody>
      </p:sp>
    </p:spTree>
    <p:extLst>
      <p:ext uri="{BB962C8B-B14F-4D97-AF65-F5344CB8AC3E}">
        <p14:creationId xmlns:p14="http://schemas.microsoft.com/office/powerpoint/2010/main" val="2666729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a:bodyPr>
          <a:lstStyle/>
          <a:p>
            <a:endParaRPr lang="en-GB" sz="1600" dirty="0" smtClean="0"/>
          </a:p>
          <a:p>
            <a:endParaRPr lang="en-GB" sz="1600" dirty="0"/>
          </a:p>
          <a:p>
            <a:endParaRPr lang="en-GB" sz="1600" dirty="0" smtClean="0"/>
          </a:p>
          <a:p>
            <a:endParaRPr lang="en-GB" sz="1600" dirty="0"/>
          </a:p>
          <a:p>
            <a:endParaRPr lang="en-GB" sz="1600" dirty="0" smtClean="0"/>
          </a:p>
          <a:p>
            <a:endParaRPr lang="en-GB" sz="1600" dirty="0"/>
          </a:p>
          <a:p>
            <a:endParaRPr lang="en-GB" sz="1600" dirty="0" smtClean="0"/>
          </a:p>
          <a:p>
            <a:endParaRPr lang="en-GB" sz="1600" dirty="0"/>
          </a:p>
          <a:p>
            <a:endParaRPr lang="en-GB" sz="1600" dirty="0" smtClean="0"/>
          </a:p>
          <a:p>
            <a:endParaRPr lang="en-GB" sz="1600" dirty="0"/>
          </a:p>
          <a:p>
            <a:endParaRPr lang="en-GB" sz="1600" dirty="0" smtClean="0"/>
          </a:p>
          <a:p>
            <a:endParaRPr lang="en-GB" sz="1600" dirty="0"/>
          </a:p>
          <a:p>
            <a:pPr marL="0" indent="0">
              <a:buNone/>
            </a:pPr>
            <a:endParaRPr lang="en-GB" sz="16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560" y="960935"/>
            <a:ext cx="5222240" cy="5740310"/>
          </a:xfrm>
          <a:prstGeom prst="rect">
            <a:avLst/>
          </a:prstGeom>
        </p:spPr>
      </p:pic>
      <p:sp>
        <p:nvSpPr>
          <p:cNvPr id="5" name="Rectangle 4"/>
          <p:cNvSpPr/>
          <p:nvPr/>
        </p:nvSpPr>
        <p:spPr>
          <a:xfrm>
            <a:off x="7524206" y="1679614"/>
            <a:ext cx="3304902" cy="3293209"/>
          </a:xfrm>
          <a:prstGeom prst="rect">
            <a:avLst/>
          </a:prstGeom>
        </p:spPr>
        <p:txBody>
          <a:bodyPr wrap="square">
            <a:spAutoFit/>
          </a:bodyPr>
          <a:lstStyle/>
          <a:p>
            <a:r>
              <a:rPr lang="en-GB" sz="1600" dirty="0"/>
              <a:t>The app is going to take a cropped image of the medical prescription containing only the doctor’s handwritten part ; and is going to identify the medicine names written in it and return the names in a readable, digital form</a:t>
            </a:r>
            <a:r>
              <a:rPr lang="en-GB" sz="1600" dirty="0" smtClean="0"/>
              <a:t>.</a:t>
            </a:r>
          </a:p>
          <a:p>
            <a:endParaRPr lang="en-GB" sz="1600" dirty="0"/>
          </a:p>
          <a:p>
            <a:r>
              <a:rPr lang="en-GB" sz="1600" dirty="0" smtClean="0"/>
              <a:t> </a:t>
            </a:r>
            <a:r>
              <a:rPr lang="en-GB" sz="1600" dirty="0"/>
              <a:t>It consists of 3 phases of processing : pre-processing, processing and post-processing.</a:t>
            </a:r>
          </a:p>
        </p:txBody>
      </p:sp>
    </p:spTree>
    <p:extLst>
      <p:ext uri="{BB962C8B-B14F-4D97-AF65-F5344CB8AC3E}">
        <p14:creationId xmlns:p14="http://schemas.microsoft.com/office/powerpoint/2010/main" val="23149447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a:t>
            </a:r>
            <a:r>
              <a:rPr lang="en-GB" dirty="0" smtClean="0"/>
              <a:t>of </a:t>
            </a:r>
            <a:r>
              <a:rPr lang="en-GB" dirty="0"/>
              <a:t>Project</a:t>
            </a:r>
          </a:p>
        </p:txBody>
      </p:sp>
      <p:sp>
        <p:nvSpPr>
          <p:cNvPr id="3" name="Content Placeholder 2"/>
          <p:cNvSpPr>
            <a:spLocks noGrp="1"/>
          </p:cNvSpPr>
          <p:nvPr>
            <p:ph idx="1"/>
          </p:nvPr>
        </p:nvSpPr>
        <p:spPr/>
        <p:txBody>
          <a:bodyPr>
            <a:normAutofit/>
          </a:bodyPr>
          <a:lstStyle/>
          <a:p>
            <a:pPr marL="0" indent="0">
              <a:buNone/>
            </a:pPr>
            <a:r>
              <a:rPr lang="en-US" sz="2000" dirty="0" smtClean="0"/>
              <a:t>This project is expected to take 4 months(tentatively) for completion.</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362" y="1736562"/>
            <a:ext cx="9026106" cy="4638112"/>
          </a:xfrm>
          <a:prstGeom prst="rect">
            <a:avLst/>
          </a:prstGeom>
        </p:spPr>
      </p:pic>
    </p:spTree>
    <p:extLst>
      <p:ext uri="{BB962C8B-B14F-4D97-AF65-F5344CB8AC3E}">
        <p14:creationId xmlns:p14="http://schemas.microsoft.com/office/powerpoint/2010/main" val="3677332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endParaRPr lang="en-GB" dirty="0" smtClean="0"/>
          </a:p>
          <a:p>
            <a:r>
              <a:rPr lang="en-GB" dirty="0" smtClean="0"/>
              <a:t>The app to be built is expected to be useful for hospital </a:t>
            </a:r>
          </a:p>
          <a:p>
            <a:pPr marL="0" indent="0">
              <a:buNone/>
            </a:pPr>
            <a:r>
              <a:rPr lang="en-GB" dirty="0" smtClean="0"/>
              <a:t>in-charges, pharmacists, patients or anyone who cannot interpret a doctor’s handwritten prescription containing medication names and it’s dosages.</a:t>
            </a:r>
          </a:p>
          <a:p>
            <a:pPr marL="0" indent="0">
              <a:buNone/>
            </a:pPr>
            <a:endParaRPr lang="en-GB" dirty="0"/>
          </a:p>
          <a:p>
            <a:pPr marL="0" indent="0">
              <a:buNone/>
            </a:pPr>
            <a:r>
              <a:rPr lang="en-GB" dirty="0" smtClean="0"/>
              <a:t>As part of future work; this study may further focus on techniques to improve model accuracy; and an extended feature of translating medicine names written in the prescription to other </a:t>
            </a:r>
            <a:r>
              <a:rPr lang="en-GB" dirty="0" smtClean="0"/>
              <a:t>language(without changing </a:t>
            </a:r>
            <a:r>
              <a:rPr lang="en-GB" smtClean="0"/>
              <a:t>the name) </a:t>
            </a:r>
            <a:r>
              <a:rPr lang="en-GB" dirty="0" smtClean="0"/>
              <a:t>and displaying them in the translated </a:t>
            </a:r>
            <a:r>
              <a:rPr lang="en-GB" dirty="0" smtClean="0"/>
              <a:t>language. (if possible)</a:t>
            </a:r>
            <a:endParaRPr lang="en-GB" dirty="0" smtClean="0"/>
          </a:p>
          <a:p>
            <a:pPr marL="0" indent="0">
              <a:buNone/>
            </a:pPr>
            <a:endParaRPr lang="en-GB" dirty="0"/>
          </a:p>
          <a:p>
            <a:pPr marL="0" indent="0">
              <a:buNone/>
            </a:pPr>
            <a:endParaRPr lang="en-GB" dirty="0" smtClean="0"/>
          </a:p>
        </p:txBody>
      </p:sp>
    </p:spTree>
    <p:extLst>
      <p:ext uri="{BB962C8B-B14F-4D97-AF65-F5344CB8AC3E}">
        <p14:creationId xmlns:p14="http://schemas.microsoft.com/office/powerpoint/2010/main" val="1923928155"/>
      </p:ext>
    </p:extLst>
  </p:cSld>
  <p:clrMapOvr>
    <a:masterClrMapping/>
  </p:clrMapOvr>
  <p:timing>
    <p:tnLst>
      <p:par>
        <p:cTn id="1" dur="indefinite" restart="never" nodeType="tmRoot"/>
      </p:par>
    </p:tnLst>
  </p:timing>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5441</TotalTime>
  <Words>885</Words>
  <Application>Microsoft Office PowerPoint</Application>
  <PresentationFormat>Widescreen</PresentationFormat>
  <Paragraphs>85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Bookman Old Style</vt:lpstr>
      <vt:lpstr>Calibri</vt:lpstr>
      <vt:lpstr>Symbol</vt:lpstr>
      <vt:lpstr>Times New Roman</vt:lpstr>
      <vt:lpstr>Verdana</vt:lpstr>
      <vt:lpstr>Bioinformatics</vt:lpstr>
      <vt:lpstr>PROJECT TITLE : Analytics of Scanned            Prescriptions and Notes.</vt:lpstr>
      <vt:lpstr>Introduction</vt:lpstr>
      <vt:lpstr>Literature Review</vt:lpstr>
      <vt:lpstr>Literature Review</vt:lpstr>
      <vt:lpstr>Proposed Method</vt:lpstr>
      <vt:lpstr>Objectives</vt:lpstr>
      <vt:lpstr>Methodology</vt:lpstr>
      <vt:lpstr>Timeline of Project</vt:lpstr>
      <vt:lpstr>Expected Outcomes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Admin</cp:lastModifiedBy>
  <cp:revision>68</cp:revision>
  <dcterms:created xsi:type="dcterms:W3CDTF">2023-03-16T03:26:27Z</dcterms:created>
  <dcterms:modified xsi:type="dcterms:W3CDTF">2023-11-13T07:30:20Z</dcterms:modified>
</cp:coreProperties>
</file>