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60" r:id="rId1"/>
  </p:sldMasterIdLst>
  <p:notesMasterIdLst>
    <p:notesMasterId r:id="rId16"/>
  </p:notesMasterIdLst>
  <p:sldIdLst>
    <p:sldId id="256" r:id="rId2"/>
    <p:sldId id="257" r:id="rId3"/>
    <p:sldId id="258" r:id="rId4"/>
    <p:sldId id="259" r:id="rId5"/>
    <p:sldId id="261" r:id="rId6"/>
    <p:sldId id="263" r:id="rId7"/>
    <p:sldId id="265" r:id="rId8"/>
    <p:sldId id="272" r:id="rId9"/>
    <p:sldId id="266" r:id="rId10"/>
    <p:sldId id="274" r:id="rId11"/>
    <p:sldId id="268" r:id="rId12"/>
    <p:sldId id="269" r:id="rId13"/>
    <p:sldId id="270" r:id="rId14"/>
    <p:sldId id="273"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735" autoAdjust="0"/>
    <p:restoredTop sz="94660"/>
  </p:normalViewPr>
  <p:slideViewPr>
    <p:cSldViewPr snapToGrid="0">
      <p:cViewPr>
        <p:scale>
          <a:sx n="66" d="100"/>
          <a:sy n="66" d="100"/>
        </p:scale>
        <p:origin x="48" y="120"/>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notesMaster" Target="notesMasters/notesMaster1.xml" /><Relationship Id="rId20"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662D0CF-A9ED-4991-ADD3-E79B484E2141}" type="datetimeFigureOut">
              <a:rPr lang="en-IN" smtClean="0"/>
              <a:pPr/>
              <a:t>28-04-2022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AAC619-6923-4DAD-8027-91D3BFA611C4}" type="slidenum">
              <a:rPr lang="en-IN" smtClean="0"/>
              <a:pPr/>
              <a:t>‹#›</a:t>
            </a:fld>
            <a:endParaRPr lang="en-IN"/>
          </a:p>
        </p:txBody>
      </p:sp>
    </p:spTree>
    <p:extLst>
      <p:ext uri="{BB962C8B-B14F-4D97-AF65-F5344CB8AC3E}">
        <p14:creationId xmlns:p14="http://schemas.microsoft.com/office/powerpoint/2010/main" val="7883924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0CEF8142-425E-45A2-917D-A2011D0AE4FA}" type="slidenum">
              <a:rPr lang="en-IN" smtClean="0"/>
              <a:pPr/>
              <a:t>1</a:t>
            </a:fld>
            <a:endParaRPr lang="en-IN" dirty="0"/>
          </a:p>
        </p:txBody>
      </p:sp>
    </p:spTree>
    <p:extLst>
      <p:ext uri="{BB962C8B-B14F-4D97-AF65-F5344CB8AC3E}">
        <p14:creationId xmlns:p14="http://schemas.microsoft.com/office/powerpoint/2010/main" val="42247686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59AAC619-6923-4DAD-8027-91D3BFA611C4}" type="slidenum">
              <a:rPr lang="en-IN" smtClean="0"/>
              <a:pPr/>
              <a:t>12</a:t>
            </a:fld>
            <a:endParaRPr lang="en-IN"/>
          </a:p>
        </p:txBody>
      </p:sp>
    </p:spTree>
    <p:extLst>
      <p:ext uri="{BB962C8B-B14F-4D97-AF65-F5344CB8AC3E}">
        <p14:creationId xmlns:p14="http://schemas.microsoft.com/office/powerpoint/2010/main" val="13921049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3048000" y="3124200"/>
            <a:ext cx="8229600" cy="1894362"/>
          </a:xfrm>
        </p:spPr>
        <p:txBody>
          <a:bodyPr/>
          <a:lstStyle>
            <a:lvl1pPr>
              <a:defRPr b="1"/>
            </a:lvl1pPr>
          </a:lstStyle>
          <a:p>
            <a:r>
              <a:rPr kumimoji="0" lang="en-US"/>
              <a:t>Click to edit Master title style</a:t>
            </a:r>
          </a:p>
        </p:txBody>
      </p:sp>
      <p:sp>
        <p:nvSpPr>
          <p:cNvPr id="9" name="Subtitle 8"/>
          <p:cNvSpPr>
            <a:spLocks noGrp="1"/>
          </p:cNvSpPr>
          <p:nvPr>
            <p:ph type="subTitle" idx="1"/>
          </p:nvPr>
        </p:nvSpPr>
        <p:spPr>
          <a:xfrm>
            <a:off x="3048000" y="5003322"/>
            <a:ext cx="82296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bwMode="auto">
          <a:xfrm rot="5400000">
            <a:off x="10733828" y="1110597"/>
            <a:ext cx="2286000" cy="508000"/>
          </a:xfrm>
        </p:spPr>
        <p:txBody>
          <a:bodyPr/>
          <a:lstStyle/>
          <a:p>
            <a:fld id="{6943F6E5-9B0E-4A8C-82AA-A86B15695170}" type="datetime1">
              <a:rPr lang="en-IN" smtClean="0"/>
              <a:pPr/>
              <a:t>28-04-2022</a:t>
            </a:fld>
            <a:endParaRPr lang="en-IN"/>
          </a:p>
        </p:txBody>
      </p:sp>
      <p:sp>
        <p:nvSpPr>
          <p:cNvPr id="17" name="Footer Placeholder 16"/>
          <p:cNvSpPr>
            <a:spLocks noGrp="1"/>
          </p:cNvSpPr>
          <p:nvPr>
            <p:ph type="ftr" sz="quarter" idx="11"/>
          </p:nvPr>
        </p:nvSpPr>
        <p:spPr bwMode="auto">
          <a:xfrm rot="5400000">
            <a:off x="10045959" y="4117661"/>
            <a:ext cx="3657600" cy="512064"/>
          </a:xfrm>
        </p:spPr>
        <p:txBody>
          <a:bodyPr/>
          <a:lstStyle/>
          <a:p>
            <a:endParaRPr lang="en-IN"/>
          </a:p>
        </p:txBody>
      </p:sp>
      <p:sp>
        <p:nvSpPr>
          <p:cNvPr id="10" name="Rectangle 9"/>
          <p:cNvSpPr/>
          <p:nvPr/>
        </p:nvSpPr>
        <p:spPr bwMode="auto">
          <a:xfrm>
            <a:off x="508000" y="0"/>
            <a:ext cx="8128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368448" y="0"/>
            <a:ext cx="139552"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1320800" y="0"/>
            <a:ext cx="242496"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521760" y="0"/>
            <a:ext cx="30704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41792"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12192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1138816"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2302187"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4224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12151808"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625600" y="0"/>
            <a:ext cx="1016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812800" y="3429000"/>
            <a:ext cx="17272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746176" y="4866752"/>
            <a:ext cx="855232"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454773" y="5500632"/>
            <a:ext cx="18288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2218944" y="5788152"/>
            <a:ext cx="36576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2540000" y="4495800"/>
            <a:ext cx="48768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767392" y="4928702"/>
            <a:ext cx="812800" cy="517524"/>
          </a:xfrm>
        </p:spPr>
        <p:txBody>
          <a:bodyPr/>
          <a:lstStyle/>
          <a:p>
            <a:fld id="{E59C1833-C3A7-4A5F-B025-5EACE72CEE15}"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D60F0529-7179-419C-87DD-E2C9D23B6817}" type="datetime1">
              <a:rPr lang="en-IN" smtClean="0"/>
              <a:pPr/>
              <a:t>28-04-2022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59C1833-C3A7-4A5F-B025-5EACE72CEE15}"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0"/>
            <a:ext cx="2235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CFEB12EF-F970-405A-BA56-72307002CD11}" type="datetime1">
              <a:rPr lang="en-IN" smtClean="0"/>
              <a:pPr/>
              <a:t>28-04-2022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59C1833-C3A7-4A5F-B025-5EACE72CEE15}"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609600" y="1600200"/>
            <a:ext cx="9956800" cy="487375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4"/>
          </p:nvPr>
        </p:nvSpPr>
        <p:spPr/>
        <p:txBody>
          <a:bodyPr rtlCol="0"/>
          <a:lstStyle/>
          <a:p>
            <a:fld id="{39FA82AD-FC8F-46FF-9D7D-C520377882D4}" type="datetime1">
              <a:rPr lang="en-IN" smtClean="0"/>
              <a:pPr/>
              <a:t>28-04-2022</a:t>
            </a:fld>
            <a:endParaRPr lang="en-IN"/>
          </a:p>
        </p:txBody>
      </p:sp>
      <p:sp>
        <p:nvSpPr>
          <p:cNvPr id="9" name="Slide Number Placeholder 8"/>
          <p:cNvSpPr>
            <a:spLocks noGrp="1"/>
          </p:cNvSpPr>
          <p:nvPr>
            <p:ph type="sldNum" sz="quarter" idx="15"/>
          </p:nvPr>
        </p:nvSpPr>
        <p:spPr/>
        <p:txBody>
          <a:bodyPr rtlCol="0"/>
          <a:lstStyle/>
          <a:p>
            <a:fld id="{E59C1833-C3A7-4A5F-B025-5EACE72CEE15}" type="slidenum">
              <a:rPr lang="en-IN" smtClean="0"/>
              <a:pPr/>
              <a:t>‹#›</a:t>
            </a:fld>
            <a:endParaRPr lang="en-IN"/>
          </a:p>
        </p:txBody>
      </p:sp>
      <p:sp>
        <p:nvSpPr>
          <p:cNvPr id="10" name="Footer Placeholder 9"/>
          <p:cNvSpPr>
            <a:spLocks noGrp="1"/>
          </p:cNvSpPr>
          <p:nvPr>
            <p:ph type="ftr" sz="quarter" idx="16"/>
          </p:nvPr>
        </p:nvSpPr>
        <p:spPr/>
        <p:txBody>
          <a:bodyPr rtlCol="0"/>
          <a:lstStyle/>
          <a:p>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48000" y="2895600"/>
            <a:ext cx="8229600" cy="2053590"/>
          </a:xfrm>
        </p:spPr>
        <p:txBody>
          <a:bodyPr/>
          <a:lstStyle>
            <a:lvl1pPr algn="l">
              <a:buNone/>
              <a:defRPr sz="3000" b="1" cap="small" baseline="0"/>
            </a:lvl1pPr>
          </a:lstStyle>
          <a:p>
            <a:r>
              <a:rPr kumimoji="0" lang="en-US"/>
              <a:t>Click to edit Master title style</a:t>
            </a:r>
          </a:p>
        </p:txBody>
      </p:sp>
      <p:sp>
        <p:nvSpPr>
          <p:cNvPr id="3" name="Text Placeholder 2"/>
          <p:cNvSpPr>
            <a:spLocks noGrp="1"/>
          </p:cNvSpPr>
          <p:nvPr>
            <p:ph type="body" idx="1"/>
          </p:nvPr>
        </p:nvSpPr>
        <p:spPr>
          <a:xfrm>
            <a:off x="3048000" y="5010150"/>
            <a:ext cx="82296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bwMode="auto">
          <a:xfrm rot="5400000">
            <a:off x="10732008" y="1106932"/>
            <a:ext cx="2286000" cy="508000"/>
          </a:xfrm>
        </p:spPr>
        <p:txBody>
          <a:bodyPr/>
          <a:lstStyle/>
          <a:p>
            <a:fld id="{9F0B9512-DD42-469B-8448-BC09910D643E}" type="datetime1">
              <a:rPr lang="en-IN" smtClean="0"/>
              <a:pPr/>
              <a:t>28-04-2022</a:t>
            </a:fld>
            <a:endParaRPr lang="en-IN"/>
          </a:p>
        </p:txBody>
      </p:sp>
      <p:sp>
        <p:nvSpPr>
          <p:cNvPr id="5" name="Footer Placeholder 4"/>
          <p:cNvSpPr>
            <a:spLocks noGrp="1"/>
          </p:cNvSpPr>
          <p:nvPr>
            <p:ph type="ftr" sz="quarter" idx="11"/>
          </p:nvPr>
        </p:nvSpPr>
        <p:spPr bwMode="auto">
          <a:xfrm rot="5400000">
            <a:off x="10046208" y="4114800"/>
            <a:ext cx="3657600" cy="512064"/>
          </a:xfrm>
        </p:spPr>
        <p:txBody>
          <a:bodyPr/>
          <a:lstStyle/>
          <a:p>
            <a:endParaRPr lang="en-IN"/>
          </a:p>
        </p:txBody>
      </p:sp>
      <p:sp>
        <p:nvSpPr>
          <p:cNvPr id="9" name="Rectangle 8"/>
          <p:cNvSpPr/>
          <p:nvPr/>
        </p:nvSpPr>
        <p:spPr bwMode="auto">
          <a:xfrm>
            <a:off x="508000" y="0"/>
            <a:ext cx="8128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368448" y="0"/>
            <a:ext cx="139552"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1320800" y="0"/>
            <a:ext cx="242496"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521760" y="0"/>
            <a:ext cx="30704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41792"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12192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138816"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2302187"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4224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625600" y="0"/>
            <a:ext cx="1016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812800" y="3429000"/>
            <a:ext cx="17272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766272" y="4866752"/>
            <a:ext cx="855232"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454773" y="5500632"/>
            <a:ext cx="18288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2218944" y="5791200"/>
            <a:ext cx="36576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2505387" y="4479888"/>
            <a:ext cx="48768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12130592"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787488" y="4928702"/>
            <a:ext cx="812800" cy="517524"/>
          </a:xfrm>
        </p:spPr>
        <p:txBody>
          <a:bodyPr/>
          <a:lstStyle/>
          <a:p>
            <a:fld id="{E59C1833-C3A7-4A5F-B025-5EACE72CEE15}"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F18E530B-C696-4C27-9488-BADEFA9E8E51}" type="datetime1">
              <a:rPr lang="en-IN" smtClean="0"/>
              <a:pPr/>
              <a:t>28-04-2022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59C1833-C3A7-4A5F-B025-5EACE72CEE15}" type="slidenum">
              <a:rPr lang="en-IN" smtClean="0"/>
              <a:pPr/>
              <a:t>‹#›</a:t>
            </a:fld>
            <a:endParaRPr lang="en-IN"/>
          </a:p>
        </p:txBody>
      </p:sp>
      <p:sp>
        <p:nvSpPr>
          <p:cNvPr id="9" name="Content Placeholder 8"/>
          <p:cNvSpPr>
            <a:spLocks noGrp="1"/>
          </p:cNvSpPr>
          <p:nvPr>
            <p:ph sz="quarter" idx="1"/>
          </p:nvPr>
        </p:nvSpPr>
        <p:spPr>
          <a:xfrm>
            <a:off x="609600" y="1600200"/>
            <a:ext cx="48768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5693664" y="1600200"/>
            <a:ext cx="48768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10058400" cy="1143000"/>
          </a:xfrm>
        </p:spPr>
        <p:txBody>
          <a:bodyPr anchor="b"/>
          <a:lstStyle>
            <a:lvl1pPr>
              <a:defRPr/>
            </a:lvl1pPr>
          </a:lstStyle>
          <a:p>
            <a:r>
              <a:rPr kumimoji="0" lang="en-US"/>
              <a:t>Click to edit Master title style</a:t>
            </a:r>
          </a:p>
        </p:txBody>
      </p:sp>
      <p:sp>
        <p:nvSpPr>
          <p:cNvPr id="7" name="Date Placeholder 6"/>
          <p:cNvSpPr>
            <a:spLocks noGrp="1"/>
          </p:cNvSpPr>
          <p:nvPr>
            <p:ph type="dt" sz="half" idx="10"/>
          </p:nvPr>
        </p:nvSpPr>
        <p:spPr/>
        <p:txBody>
          <a:bodyPr/>
          <a:lstStyle/>
          <a:p>
            <a:fld id="{66B5ADCF-0ADD-450B-B661-06CC9A9CF21C}" type="datetime1">
              <a:rPr lang="en-IN" smtClean="0"/>
              <a:pPr/>
              <a:t>28-04-2022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59C1833-C3A7-4A5F-B025-5EACE72CEE15}" type="slidenum">
              <a:rPr lang="en-IN" smtClean="0"/>
              <a:pPr/>
              <a:t>‹#›</a:t>
            </a:fld>
            <a:endParaRPr lang="en-IN"/>
          </a:p>
        </p:txBody>
      </p:sp>
      <p:sp>
        <p:nvSpPr>
          <p:cNvPr id="11" name="Content Placeholder 10"/>
          <p:cNvSpPr>
            <a:spLocks noGrp="1"/>
          </p:cNvSpPr>
          <p:nvPr>
            <p:ph sz="quarter" idx="2"/>
          </p:nvPr>
        </p:nvSpPr>
        <p:spPr>
          <a:xfrm>
            <a:off x="609600" y="2362200"/>
            <a:ext cx="48768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5829300" y="2362200"/>
            <a:ext cx="48768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Text Placeholder 11"/>
          <p:cNvSpPr>
            <a:spLocks noGrp="1"/>
          </p:cNvSpPr>
          <p:nvPr>
            <p:ph type="body" sz="quarter" idx="1"/>
          </p:nvPr>
        </p:nvSpPr>
        <p:spPr>
          <a:xfrm>
            <a:off x="609600" y="1569720"/>
            <a:ext cx="48768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4" name="Text Placeholder 13"/>
          <p:cNvSpPr>
            <a:spLocks noGrp="1"/>
          </p:cNvSpPr>
          <p:nvPr>
            <p:ph type="body" sz="quarter" idx="3"/>
          </p:nvPr>
        </p:nvSpPr>
        <p:spPr>
          <a:xfrm>
            <a:off x="5791200" y="1569720"/>
            <a:ext cx="48768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6" name="Date Placeholder 5"/>
          <p:cNvSpPr>
            <a:spLocks noGrp="1"/>
          </p:cNvSpPr>
          <p:nvPr>
            <p:ph type="dt" sz="half" idx="10"/>
          </p:nvPr>
        </p:nvSpPr>
        <p:spPr/>
        <p:txBody>
          <a:bodyPr rtlCol="0"/>
          <a:lstStyle/>
          <a:p>
            <a:fld id="{38AE9B1F-627D-4AA6-8368-AC999F8D9956}" type="datetime1">
              <a:rPr lang="en-IN" smtClean="0"/>
              <a:pPr/>
              <a:t>28-04-2022</a:t>
            </a:fld>
            <a:endParaRPr lang="en-IN"/>
          </a:p>
        </p:txBody>
      </p:sp>
      <p:sp>
        <p:nvSpPr>
          <p:cNvPr id="7" name="Slide Number Placeholder 6"/>
          <p:cNvSpPr>
            <a:spLocks noGrp="1"/>
          </p:cNvSpPr>
          <p:nvPr>
            <p:ph type="sldNum" sz="quarter" idx="11"/>
          </p:nvPr>
        </p:nvSpPr>
        <p:spPr/>
        <p:txBody>
          <a:bodyPr rtlCol="0"/>
          <a:lstStyle/>
          <a:p>
            <a:fld id="{E59C1833-C3A7-4A5F-B025-5EACE72CEE15}" type="slidenum">
              <a:rPr lang="en-IN" smtClean="0"/>
              <a:pPr/>
              <a:t>‹#›</a:t>
            </a:fld>
            <a:endParaRPr lang="en-IN"/>
          </a:p>
        </p:txBody>
      </p:sp>
      <p:sp>
        <p:nvSpPr>
          <p:cNvPr id="8" name="Footer Placeholder 7"/>
          <p:cNvSpPr>
            <a:spLocks noGrp="1"/>
          </p:cNvSpPr>
          <p:nvPr>
            <p:ph type="ftr" sz="quarter" idx="12"/>
          </p:nvPr>
        </p:nvSpPr>
        <p:spPr/>
        <p:txBody>
          <a:bodyPr rtlCol="0"/>
          <a:lstStyle/>
          <a:p>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D0ED0BE-BB05-48BD-B3B9-B43087D2A9CA}" type="datetime1">
              <a:rPr lang="en-IN" smtClean="0"/>
              <a:pPr/>
              <a:t>28-04-2022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59C1833-C3A7-4A5F-B025-5EACE72CEE15}"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11684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5547360" y="3124200"/>
            <a:ext cx="6309360" cy="609600"/>
          </a:xfrm>
        </p:spPr>
        <p:txBody>
          <a:bodyPr anchor="b"/>
          <a:lstStyle>
            <a:lvl1pPr algn="l">
              <a:buNone/>
              <a:defRPr sz="2000" b="1" cap="small" baseline="0"/>
            </a:lvl1pPr>
          </a:lstStyle>
          <a:p>
            <a:r>
              <a:rPr kumimoji="0" lang="en-US"/>
              <a:t>Click to edit Master title style</a:t>
            </a:r>
          </a:p>
        </p:txBody>
      </p:sp>
      <p:sp>
        <p:nvSpPr>
          <p:cNvPr id="3" name="Text Placeholder 2"/>
          <p:cNvSpPr>
            <a:spLocks noGrp="1"/>
          </p:cNvSpPr>
          <p:nvPr>
            <p:ph type="body" idx="2"/>
          </p:nvPr>
        </p:nvSpPr>
        <p:spPr>
          <a:xfrm>
            <a:off x="9083040" y="274320"/>
            <a:ext cx="2036064"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Straight Connector 7"/>
          <p:cNvSpPr>
            <a:spLocks noChangeShapeType="1"/>
          </p:cNvSpPr>
          <p:nvPr/>
        </p:nvSpPr>
        <p:spPr bwMode="auto">
          <a:xfrm>
            <a:off x="83312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8256395"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119888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11785600" y="0"/>
            <a:ext cx="4064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18872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10875264" y="5715000"/>
            <a:ext cx="73152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406400" y="274320"/>
            <a:ext cx="7518400" cy="6327648"/>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1" name="Date Placeholder 20"/>
          <p:cNvSpPr>
            <a:spLocks noGrp="1"/>
          </p:cNvSpPr>
          <p:nvPr>
            <p:ph type="dt" sz="half" idx="14"/>
          </p:nvPr>
        </p:nvSpPr>
        <p:spPr/>
        <p:txBody>
          <a:bodyPr rtlCol="0"/>
          <a:lstStyle/>
          <a:p>
            <a:fld id="{FFF3E61D-6584-494F-845D-8F9835D8CAFC}" type="datetime1">
              <a:rPr lang="en-IN" smtClean="0"/>
              <a:pPr/>
              <a:t>28-04-2022</a:t>
            </a:fld>
            <a:endParaRPr lang="en-IN"/>
          </a:p>
        </p:txBody>
      </p:sp>
      <p:sp>
        <p:nvSpPr>
          <p:cNvPr id="22" name="Slide Number Placeholder 21"/>
          <p:cNvSpPr>
            <a:spLocks noGrp="1"/>
          </p:cNvSpPr>
          <p:nvPr>
            <p:ph type="sldNum" sz="quarter" idx="15"/>
          </p:nvPr>
        </p:nvSpPr>
        <p:spPr/>
        <p:txBody>
          <a:bodyPr rtlCol="0"/>
          <a:lstStyle/>
          <a:p>
            <a:fld id="{E59C1833-C3A7-4A5F-B025-5EACE72CEE15}" type="slidenum">
              <a:rPr lang="en-IN" smtClean="0"/>
              <a:pPr/>
              <a:t>‹#›</a:t>
            </a:fld>
            <a:endParaRPr lang="en-IN"/>
          </a:p>
        </p:txBody>
      </p:sp>
      <p:sp>
        <p:nvSpPr>
          <p:cNvPr id="23" name="Footer Placeholder 22"/>
          <p:cNvSpPr>
            <a:spLocks noGrp="1"/>
          </p:cNvSpPr>
          <p:nvPr>
            <p:ph type="ftr" sz="quarter" idx="16"/>
          </p:nvPr>
        </p:nvSpPr>
        <p:spPr/>
        <p:txBody>
          <a:bodyPr rtlCol="0"/>
          <a:lstStyle/>
          <a:p>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11684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10875264" y="5715000"/>
            <a:ext cx="73152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5518404" y="3124200"/>
            <a:ext cx="6309360" cy="609600"/>
          </a:xfrm>
        </p:spPr>
        <p:txBody>
          <a:bodyPr anchor="b"/>
          <a:lstStyle>
            <a:lvl1pPr algn="l">
              <a:buNone/>
              <a:defRPr sz="2000" b="1"/>
            </a:lvl1pPr>
          </a:lstStyle>
          <a:p>
            <a:r>
              <a:rPr kumimoji="0" lang="en-US"/>
              <a:t>Click to edit Master title style</a:t>
            </a:r>
          </a:p>
        </p:txBody>
      </p:sp>
      <p:sp>
        <p:nvSpPr>
          <p:cNvPr id="3" name="Picture Placeholder 2"/>
          <p:cNvSpPr>
            <a:spLocks noGrp="1"/>
          </p:cNvSpPr>
          <p:nvPr>
            <p:ph type="pic" idx="1"/>
          </p:nvPr>
        </p:nvSpPr>
        <p:spPr>
          <a:xfrm>
            <a:off x="0" y="0"/>
            <a:ext cx="82296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a:t>Click icon to add picture</a:t>
            </a:r>
            <a:endParaRPr kumimoji="0" lang="en-US" dirty="0"/>
          </a:p>
        </p:txBody>
      </p:sp>
      <p:sp>
        <p:nvSpPr>
          <p:cNvPr id="4" name="Text Placeholder 3"/>
          <p:cNvSpPr>
            <a:spLocks noGrp="1"/>
          </p:cNvSpPr>
          <p:nvPr>
            <p:ph type="body" sz="half" idx="2"/>
          </p:nvPr>
        </p:nvSpPr>
        <p:spPr>
          <a:xfrm>
            <a:off x="9021064" y="264795"/>
            <a:ext cx="2032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10" name="Straight Connector 9"/>
          <p:cNvSpPr>
            <a:spLocks noChangeShapeType="1"/>
          </p:cNvSpPr>
          <p:nvPr/>
        </p:nvSpPr>
        <p:spPr bwMode="auto">
          <a:xfrm>
            <a:off x="119888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11785600" y="0"/>
            <a:ext cx="4064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118872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83312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8256395"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170C80C4-506B-4F65-8BE1-5BB36EC52810}" type="datetime1">
              <a:rPr lang="en-IN" smtClean="0"/>
              <a:pPr/>
              <a:t>28-04-2022</a:t>
            </a:fld>
            <a:endParaRPr lang="en-IN"/>
          </a:p>
        </p:txBody>
      </p:sp>
      <p:sp>
        <p:nvSpPr>
          <p:cNvPr id="18" name="Slide Number Placeholder 17"/>
          <p:cNvSpPr>
            <a:spLocks noGrp="1"/>
          </p:cNvSpPr>
          <p:nvPr>
            <p:ph type="sldNum" sz="quarter" idx="11"/>
          </p:nvPr>
        </p:nvSpPr>
        <p:spPr/>
        <p:txBody>
          <a:bodyPr rtlCol="0"/>
          <a:lstStyle/>
          <a:p>
            <a:fld id="{E59C1833-C3A7-4A5F-B025-5EACE72CEE15}" type="slidenum">
              <a:rPr lang="en-IN" smtClean="0"/>
              <a:pPr/>
              <a:t>‹#›</a:t>
            </a:fld>
            <a:endParaRPr lang="en-IN"/>
          </a:p>
        </p:txBody>
      </p:sp>
      <p:sp>
        <p:nvSpPr>
          <p:cNvPr id="21" name="Footer Placeholder 20"/>
          <p:cNvSpPr>
            <a:spLocks noGrp="1"/>
          </p:cNvSpPr>
          <p:nvPr>
            <p:ph type="ftr" sz="quarter" idx="12"/>
          </p:nvPr>
        </p:nvSpPr>
        <p:spPr/>
        <p:txBody>
          <a:bodyPr rtlCol="0"/>
          <a:lstStyle/>
          <a:p>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11684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609600" y="274638"/>
            <a:ext cx="9956800" cy="1143000"/>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609600" y="1600200"/>
            <a:ext cx="9956800" cy="487375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rot="5400000">
            <a:off x="10454640" y="1017843"/>
            <a:ext cx="2011680" cy="512064"/>
          </a:xfrm>
          <a:prstGeom prst="rect">
            <a:avLst/>
          </a:prstGeom>
        </p:spPr>
        <p:txBody>
          <a:bodyPr vert="horz" anchor="ctr" anchorCtr="0"/>
          <a:lstStyle>
            <a:lvl1pPr algn="r" eaLnBrk="1" latinLnBrk="0" hangingPunct="1">
              <a:defRPr kumimoji="0" sz="1200">
                <a:solidFill>
                  <a:schemeClr val="tx2"/>
                </a:solidFill>
              </a:defRPr>
            </a:lvl1pPr>
          </a:lstStyle>
          <a:p>
            <a:fld id="{DB0785AB-64CF-449E-B958-413EA4D4392F}" type="datetime1">
              <a:rPr lang="en-IN" smtClean="0"/>
              <a:pPr/>
              <a:t>28-04-2022</a:t>
            </a:fld>
            <a:endParaRPr lang="en-IN"/>
          </a:p>
        </p:txBody>
      </p:sp>
      <p:sp>
        <p:nvSpPr>
          <p:cNvPr id="3" name="Footer Placeholder 2"/>
          <p:cNvSpPr>
            <a:spLocks noGrp="1"/>
          </p:cNvSpPr>
          <p:nvPr>
            <p:ph type="ftr" sz="quarter" idx="3"/>
          </p:nvPr>
        </p:nvSpPr>
        <p:spPr>
          <a:xfrm rot="5400000">
            <a:off x="9853648" y="3676280"/>
            <a:ext cx="3200400" cy="487680"/>
          </a:xfrm>
          <a:prstGeom prst="rect">
            <a:avLst/>
          </a:prstGeom>
        </p:spPr>
        <p:txBody>
          <a:bodyPr vert="horz" anchor="ctr" anchorCtr="0"/>
          <a:lstStyle>
            <a:lvl1pPr algn="l" eaLnBrk="1" latinLnBrk="0" hangingPunct="1">
              <a:defRPr kumimoji="0" sz="1200">
                <a:solidFill>
                  <a:schemeClr val="tx2"/>
                </a:solidFill>
              </a:defRPr>
            </a:lvl1pPr>
          </a:lstStyle>
          <a:p>
            <a:endParaRPr lang="en-IN"/>
          </a:p>
        </p:txBody>
      </p:sp>
      <p:sp>
        <p:nvSpPr>
          <p:cNvPr id="7" name="Straight Connector 6"/>
          <p:cNvSpPr>
            <a:spLocks noChangeShapeType="1"/>
          </p:cNvSpPr>
          <p:nvPr/>
        </p:nvSpPr>
        <p:spPr bwMode="auto">
          <a:xfrm>
            <a:off x="1016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119888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11785600" y="0"/>
            <a:ext cx="4064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18872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10875264" y="5715000"/>
            <a:ext cx="73152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10838688" y="5734050"/>
            <a:ext cx="812800" cy="521208"/>
          </a:xfrm>
          <a:prstGeom prst="rect">
            <a:avLst/>
          </a:prstGeom>
        </p:spPr>
        <p:txBody>
          <a:bodyPr vert="horz" anchor="ctr"/>
          <a:lstStyle>
            <a:lvl1pPr algn="ctr" eaLnBrk="1" latinLnBrk="0" hangingPunct="1">
              <a:defRPr kumimoji="0" sz="1400" b="1">
                <a:solidFill>
                  <a:srgbClr val="FFFFFF"/>
                </a:solidFill>
              </a:defRPr>
            </a:lvl1pPr>
          </a:lstStyle>
          <a:p>
            <a:fld id="{E59C1833-C3A7-4A5F-B025-5EACE72CEE15}"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4261" r:id="rId1"/>
    <p:sldLayoutId id="2147484262" r:id="rId2"/>
    <p:sldLayoutId id="2147484263" r:id="rId3"/>
    <p:sldLayoutId id="2147484264" r:id="rId4"/>
    <p:sldLayoutId id="2147484265" r:id="rId5"/>
    <p:sldLayoutId id="2147484266" r:id="rId6"/>
    <p:sldLayoutId id="2147484267" r:id="rId7"/>
    <p:sldLayoutId id="2147484268" r:id="rId8"/>
    <p:sldLayoutId id="2147484269" r:id="rId9"/>
    <p:sldLayoutId id="2147484270" r:id="rId10"/>
    <p:sldLayoutId id="2147484271" r:id="rId11"/>
  </p:sldLayoutIdLst>
  <p:hf hdr="0" ftr="0" dt="0"/>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notesSlide" Target="../notesSlides/notesSlide1.xml" /><Relationship Id="rId1" Type="http://schemas.openxmlformats.org/officeDocument/2006/relationships/slideLayout" Target="../slideLayouts/slideLayout7.xml" /></Relationships>
</file>

<file path=ppt/slides/_rels/slide10.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6424" y="334885"/>
            <a:ext cx="1445271" cy="16394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1" y="334885"/>
            <a:ext cx="11535508" cy="3939540"/>
          </a:xfrm>
          <a:prstGeom prst="rect">
            <a:avLst/>
          </a:prstGeom>
        </p:spPr>
        <p:txBody>
          <a:bodyPr wrap="square">
            <a:spAutoFit/>
          </a:bodyPr>
          <a:lstStyle/>
          <a:p>
            <a:r>
              <a:rPr lang="en-IN" altLang="en-US" sz="3200" b="1" dirty="0">
                <a:latin typeface="Times New Roman" pitchFamily="18" charset="0"/>
                <a:cs typeface="Times New Roman" pitchFamily="18" charset="0"/>
              </a:rPr>
              <a:t>                          K.S. INSTITUTE OF TECHNOLOGY</a:t>
            </a:r>
            <a:endParaRPr lang="en-IN" altLang="en-US" sz="2000" b="1" dirty="0">
              <a:latin typeface="Times New Roman" pitchFamily="18" charset="0"/>
              <a:cs typeface="Times New Roman" pitchFamily="18" charset="0"/>
            </a:endParaRPr>
          </a:p>
          <a:p>
            <a:r>
              <a:rPr lang="en-IN" altLang="en-US" sz="1600" b="1" dirty="0">
                <a:latin typeface="Times New Roman" pitchFamily="18" charset="0"/>
                <a:cs typeface="Times New Roman" pitchFamily="18" charset="0"/>
              </a:rPr>
              <a:t>                                            </a:t>
            </a:r>
            <a:r>
              <a:rPr lang="en-IN" altLang="en-US" sz="1600" dirty="0">
                <a:latin typeface="Times New Roman" pitchFamily="18" charset="0"/>
                <a:cs typeface="Times New Roman" pitchFamily="18" charset="0"/>
              </a:rPr>
              <a:t>(Affiliated to VTU, Belagavi &amp; Approved by AICTE, New Delhi, Accredited by NAAC &amp; IEI)</a:t>
            </a:r>
            <a:endParaRPr lang="en-IN" altLang="en-US" sz="1600" b="1" dirty="0">
              <a:latin typeface="Times New Roman" pitchFamily="18" charset="0"/>
              <a:cs typeface="Times New Roman" pitchFamily="18" charset="0"/>
            </a:endParaRPr>
          </a:p>
          <a:p>
            <a:r>
              <a:rPr lang="en-IN" altLang="en-US" sz="2400" b="1" dirty="0">
                <a:latin typeface="Times New Roman" pitchFamily="18" charset="0"/>
                <a:cs typeface="Times New Roman" pitchFamily="18" charset="0"/>
              </a:rPr>
              <a:t>                             </a:t>
            </a:r>
          </a:p>
          <a:p>
            <a:r>
              <a:rPr lang="en-IN" altLang="en-US" sz="2400" b="1" dirty="0">
                <a:latin typeface="Times New Roman" pitchFamily="18" charset="0"/>
                <a:cs typeface="Times New Roman" pitchFamily="18" charset="0"/>
              </a:rPr>
              <a:t>                                Department of Computer Science and Engineering</a:t>
            </a:r>
          </a:p>
          <a:p>
            <a:pPr>
              <a:defRPr/>
            </a:pPr>
            <a:r>
              <a:rPr lang="en-IN" b="1" dirty="0">
                <a:latin typeface="Times New Roman" pitchFamily="18" charset="0"/>
                <a:cs typeface="Times New Roman" pitchFamily="18" charset="0"/>
              </a:rPr>
              <a:t>                                                                          Project Work Phase-I (18CSP77)                     </a:t>
            </a:r>
          </a:p>
          <a:p>
            <a:pPr>
              <a:defRPr/>
            </a:pPr>
            <a:r>
              <a:rPr lang="en-IN" b="1" dirty="0">
                <a:solidFill>
                  <a:srgbClr val="002060"/>
                </a:solidFill>
                <a:latin typeface="Times New Roman" pitchFamily="18" charset="0"/>
                <a:cs typeface="Times New Roman" pitchFamily="18" charset="0"/>
              </a:rPr>
              <a:t>                                     </a:t>
            </a:r>
          </a:p>
          <a:p>
            <a:pPr>
              <a:defRPr/>
            </a:pPr>
            <a:r>
              <a:rPr lang="en-IN" b="1" dirty="0">
                <a:solidFill>
                  <a:srgbClr val="002060"/>
                </a:solidFill>
                <a:latin typeface="Times New Roman" pitchFamily="18" charset="0"/>
                <a:cs typeface="Times New Roman" pitchFamily="18" charset="0"/>
              </a:rPr>
              <a:t>                                                                                       </a:t>
            </a:r>
            <a:r>
              <a:rPr lang="en-IN" b="1" dirty="0">
                <a:latin typeface="Times New Roman" pitchFamily="18" charset="0"/>
                <a:cs typeface="Times New Roman" pitchFamily="18" charset="0"/>
              </a:rPr>
              <a:t>Project on</a:t>
            </a:r>
          </a:p>
          <a:p>
            <a:pPr>
              <a:defRPr/>
            </a:pPr>
            <a:endParaRPr lang="en-IN" b="1" dirty="0">
              <a:latin typeface="Times New Roman" pitchFamily="18" charset="0"/>
              <a:cs typeface="Times New Roman" pitchFamily="18" charset="0"/>
            </a:endParaRPr>
          </a:p>
          <a:p>
            <a:pPr>
              <a:defRPr/>
            </a:pPr>
            <a:r>
              <a:rPr lang="en-US" sz="2400" b="1" dirty="0">
                <a:latin typeface="Times New Roman" pitchFamily="18" charset="0"/>
                <a:cs typeface="Times New Roman" pitchFamily="18" charset="0"/>
              </a:rPr>
              <a:t>                             A NEW </a:t>
            </a:r>
            <a:r>
              <a:rPr lang="en-US" sz="2400" b="1" dirty="0" err="1">
                <a:latin typeface="Times New Roman" pitchFamily="18" charset="0"/>
                <a:cs typeface="Times New Roman" pitchFamily="18" charset="0"/>
              </a:rPr>
              <a:t>IoT</a:t>
            </a:r>
            <a:r>
              <a:rPr lang="en-US" sz="2400" b="1" dirty="0">
                <a:latin typeface="Times New Roman" pitchFamily="18" charset="0"/>
                <a:cs typeface="Times New Roman" pitchFamily="18" charset="0"/>
              </a:rPr>
              <a:t> GATEWAY FOR SMART AGRICULTURE                                                             </a:t>
            </a:r>
          </a:p>
          <a:p>
            <a:pPr>
              <a:defRPr/>
            </a:pPr>
            <a:r>
              <a:rPr lang="en-US" sz="2000" b="1" dirty="0">
                <a:latin typeface="Times New Roman" pitchFamily="18" charset="0"/>
                <a:cs typeface="Times New Roman" pitchFamily="18" charset="0"/>
              </a:rPr>
              <a:t>                                                       </a:t>
            </a:r>
          </a:p>
          <a:p>
            <a:pPr>
              <a:defRPr/>
            </a:pPr>
            <a:r>
              <a:rPr lang="en-US" sz="2000" b="1" dirty="0">
                <a:latin typeface="Times New Roman" pitchFamily="18" charset="0"/>
                <a:cs typeface="Times New Roman" pitchFamily="18" charset="0"/>
              </a:rPr>
              <a:t>                </a:t>
            </a:r>
            <a:r>
              <a:rPr lang="en-IN" sz="2000" b="1" dirty="0">
                <a:latin typeface="Times New Roman" pitchFamily="18" charset="0"/>
                <a:cs typeface="Times New Roman" pitchFamily="18" charset="0"/>
              </a:rPr>
              <a:t>Batch no:2021_22_CSE_10</a:t>
            </a:r>
            <a:endParaRPr lang="en-US" sz="2000" b="1" dirty="0">
              <a:latin typeface="Times New Roman" pitchFamily="18" charset="0"/>
              <a:cs typeface="Times New Roman" pitchFamily="18" charset="0"/>
            </a:endParaRPr>
          </a:p>
          <a:p>
            <a:pPr>
              <a:defRPr/>
            </a:pPr>
            <a:endParaRPr lang="en-IN" altLang="en-US" b="1" dirty="0">
              <a:latin typeface="Times New Roman" pitchFamily="18" charset="0"/>
              <a:cs typeface="Times New Roman" pitchFamily="18" charset="0"/>
            </a:endParaRPr>
          </a:p>
        </p:txBody>
      </p:sp>
      <p:sp>
        <p:nvSpPr>
          <p:cNvPr id="6" name="Rectangle 5"/>
          <p:cNvSpPr/>
          <p:nvPr/>
        </p:nvSpPr>
        <p:spPr>
          <a:xfrm>
            <a:off x="1030514" y="3953413"/>
            <a:ext cx="9234578" cy="1631215"/>
          </a:xfrm>
          <a:prstGeom prst="rect">
            <a:avLst/>
          </a:prstGeom>
        </p:spPr>
        <p:txBody>
          <a:bodyPr wrap="square">
            <a:spAutoFit/>
          </a:bodyPr>
          <a:lstStyle/>
          <a:p>
            <a:pPr>
              <a:defRPr/>
            </a:pPr>
            <a:r>
              <a:rPr lang="en-IN" sz="2000" b="1" dirty="0">
                <a:latin typeface="Times New Roman" pitchFamily="18" charset="0"/>
                <a:cs typeface="Times New Roman" pitchFamily="18" charset="0"/>
              </a:rPr>
              <a:t>Team members:</a:t>
            </a:r>
          </a:p>
          <a:p>
            <a:pPr>
              <a:defRPr/>
            </a:pPr>
            <a:r>
              <a:rPr lang="en-US" sz="2000" b="1" dirty="0">
                <a:latin typeface="Times New Roman" pitchFamily="18" charset="0"/>
                <a:cs typeface="Times New Roman" pitchFamily="18" charset="0"/>
              </a:rPr>
              <a:t>Poojashree K   1KS18CS067                                      </a:t>
            </a:r>
            <a:endParaRPr lang="en-IN" sz="2000" b="1" dirty="0">
              <a:latin typeface="Times New Roman" pitchFamily="18" charset="0"/>
              <a:cs typeface="Times New Roman" pitchFamily="18" charset="0"/>
            </a:endParaRPr>
          </a:p>
          <a:p>
            <a:pPr>
              <a:defRPr/>
            </a:pPr>
            <a:r>
              <a:rPr lang="en-IN" sz="2000" b="1" dirty="0">
                <a:latin typeface="Times New Roman" pitchFamily="18" charset="0"/>
                <a:cs typeface="Times New Roman" pitchFamily="18" charset="0"/>
              </a:rPr>
              <a:t>Rekha N.C       1KS18CS082</a:t>
            </a:r>
          </a:p>
          <a:p>
            <a:pPr>
              <a:defRPr/>
            </a:pPr>
            <a:r>
              <a:rPr lang="en-IN" sz="2000" b="1" dirty="0">
                <a:latin typeface="Times New Roman" pitchFamily="18" charset="0"/>
                <a:cs typeface="Times New Roman" pitchFamily="18" charset="0"/>
              </a:rPr>
              <a:t>Shalini S           1KS18CS090</a:t>
            </a:r>
          </a:p>
          <a:p>
            <a:pPr>
              <a:defRPr/>
            </a:pPr>
            <a:r>
              <a:rPr lang="en-IN" sz="2000" b="1" dirty="0">
                <a:latin typeface="Times New Roman" pitchFamily="18" charset="0"/>
                <a:cs typeface="Times New Roman" pitchFamily="18" charset="0"/>
              </a:rPr>
              <a:t>Preethi K          1KS18CS072 </a:t>
            </a:r>
          </a:p>
        </p:txBody>
      </p:sp>
      <p:sp>
        <p:nvSpPr>
          <p:cNvPr id="7" name="Rectangle 6"/>
          <p:cNvSpPr/>
          <p:nvPr/>
        </p:nvSpPr>
        <p:spPr>
          <a:xfrm>
            <a:off x="6105379" y="3953413"/>
            <a:ext cx="5128796" cy="1323439"/>
          </a:xfrm>
          <a:prstGeom prst="rect">
            <a:avLst/>
          </a:prstGeom>
        </p:spPr>
        <p:txBody>
          <a:bodyPr wrap="square">
            <a:spAutoFit/>
          </a:bodyPr>
          <a:lstStyle/>
          <a:p>
            <a:pPr algn="ctr"/>
            <a:r>
              <a:rPr lang="en-US" sz="2000" b="1" dirty="0">
                <a:latin typeface="Times New Roman" pitchFamily="18" charset="0"/>
                <a:cs typeface="Times New Roman" pitchFamily="18" charset="0"/>
              </a:rPr>
              <a:t>Under the guidance of :</a:t>
            </a:r>
            <a:br>
              <a:rPr lang="en-US" sz="2000" b="1" dirty="0">
                <a:latin typeface="Times New Roman" pitchFamily="18" charset="0"/>
                <a:cs typeface="Times New Roman" pitchFamily="18" charset="0"/>
              </a:rPr>
            </a:br>
            <a:r>
              <a:rPr lang="en-US" sz="2000" b="1" dirty="0">
                <a:latin typeface="Times New Roman" pitchFamily="18" charset="0"/>
                <a:cs typeface="Times New Roman" pitchFamily="18" charset="0"/>
              </a:rPr>
              <a:t>Dr. K. </a:t>
            </a:r>
            <a:r>
              <a:rPr lang="en-US" sz="2000" b="1" dirty="0" err="1">
                <a:latin typeface="Times New Roman" pitchFamily="18" charset="0"/>
                <a:cs typeface="Times New Roman" pitchFamily="18" charset="0"/>
              </a:rPr>
              <a:t>Venkata</a:t>
            </a:r>
            <a:r>
              <a:rPr lang="en-US" sz="2000" b="1" dirty="0">
                <a:latin typeface="Times New Roman" pitchFamily="18" charset="0"/>
                <a:cs typeface="Times New Roman" pitchFamily="18" charset="0"/>
              </a:rPr>
              <a:t> Rao </a:t>
            </a:r>
            <a:br>
              <a:rPr lang="en-US" sz="2000" b="1" dirty="0">
                <a:latin typeface="Times New Roman" pitchFamily="18" charset="0"/>
                <a:cs typeface="Times New Roman" pitchFamily="18" charset="0"/>
              </a:rPr>
            </a:br>
            <a:r>
              <a:rPr lang="en-US" sz="2000" b="1" dirty="0">
                <a:latin typeface="Times New Roman" pitchFamily="18" charset="0"/>
                <a:cs typeface="Times New Roman" pitchFamily="18" charset="0"/>
              </a:rPr>
              <a:t>Professor  </a:t>
            </a:r>
          </a:p>
          <a:p>
            <a:pPr algn="ctr"/>
            <a:r>
              <a:rPr lang="en-US" sz="2000" b="1" dirty="0">
                <a:latin typeface="Times New Roman" pitchFamily="18" charset="0"/>
                <a:cs typeface="Times New Roman" pitchFamily="18" charset="0"/>
              </a:rPr>
              <a:t> Dept. of CSE,KSIT</a:t>
            </a:r>
            <a:endParaRPr lang="en-IN" sz="2000" b="1" dirty="0">
              <a:latin typeface="Times New Roman" pitchFamily="18" charset="0"/>
              <a:cs typeface="Times New Roman" pitchFamily="18" charset="0"/>
            </a:endParaRPr>
          </a:p>
        </p:txBody>
      </p:sp>
      <p:sp>
        <p:nvSpPr>
          <p:cNvPr id="8" name="Slide Number Placeholder 7"/>
          <p:cNvSpPr>
            <a:spLocks noGrp="1"/>
          </p:cNvSpPr>
          <p:nvPr>
            <p:ph type="sldNum" sz="quarter" idx="12"/>
          </p:nvPr>
        </p:nvSpPr>
        <p:spPr/>
        <p:txBody>
          <a:bodyPr/>
          <a:lstStyle/>
          <a:p>
            <a:fld id="{FA5CBC29-C942-49DA-8F43-6A596CE1DB65}" type="slidenum">
              <a:rPr lang="en-IN" sz="1800" smtClean="0"/>
              <a:pPr/>
              <a:t>1</a:t>
            </a:fld>
            <a:endParaRPr lang="en-IN" sz="1800" dirty="0"/>
          </a:p>
        </p:txBody>
      </p:sp>
    </p:spTree>
    <p:extLst>
      <p:ext uri="{BB962C8B-B14F-4D97-AF65-F5344CB8AC3E}">
        <p14:creationId xmlns:p14="http://schemas.microsoft.com/office/powerpoint/2010/main" val="1963940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a:solidFill>
                  <a:srgbClr val="FF0000"/>
                </a:solidFill>
                <a:latin typeface="Times New Roman" pitchFamily="18" charset="0"/>
                <a:cs typeface="Times New Roman" pitchFamily="18" charset="0"/>
              </a:rPr>
              <a:t>METHODOLOGY</a:t>
            </a:r>
            <a:br>
              <a:rPr lang="en-US" dirty="0">
                <a:solidFill>
                  <a:srgbClr val="FF0000"/>
                </a:solidFill>
                <a:latin typeface="Times New Roman" pitchFamily="18" charset="0"/>
                <a:cs typeface="Times New Roman" pitchFamily="18" charset="0"/>
              </a:rPr>
            </a:br>
            <a:endParaRPr lang="en-US" dirty="0">
              <a:solidFill>
                <a:srgbClr val="FF0000"/>
              </a:solidFill>
            </a:endParaRPr>
          </a:p>
        </p:txBody>
      </p:sp>
      <p:sp>
        <p:nvSpPr>
          <p:cNvPr id="3" name="Slide Number Placeholder 2"/>
          <p:cNvSpPr>
            <a:spLocks noGrp="1"/>
          </p:cNvSpPr>
          <p:nvPr>
            <p:ph type="sldNum" sz="quarter" idx="15"/>
          </p:nvPr>
        </p:nvSpPr>
        <p:spPr/>
        <p:txBody>
          <a:bodyPr>
            <a:normAutofit/>
          </a:bodyPr>
          <a:lstStyle/>
          <a:p>
            <a:fld id="{E59C1833-C3A7-4A5F-B025-5EACE72CEE15}" type="slidenum">
              <a:rPr lang="en-IN" smtClean="0"/>
              <a:pPr/>
              <a:t>10</a:t>
            </a:fld>
            <a:endParaRPr lang="en-IN"/>
          </a:p>
        </p:txBody>
      </p:sp>
      <p:pic>
        <p:nvPicPr>
          <p:cNvPr id="7" name="Content Placeholder 6"/>
          <p:cNvPicPr>
            <a:picLocks noGrp="1" noChangeAspect="1"/>
          </p:cNvPicPr>
          <p:nvPr>
            <p:ph sz="quarter" idx="1"/>
          </p:nvPr>
        </p:nvPicPr>
        <p:blipFill>
          <a:blip r:embed="rId2"/>
          <a:stretch>
            <a:fillRect/>
          </a:stretch>
        </p:blipFill>
        <p:spPr>
          <a:xfrm>
            <a:off x="1930400" y="902414"/>
            <a:ext cx="8128000" cy="5805715"/>
          </a:xfrm>
          <a:prstGeom prst="rect">
            <a:avLst/>
          </a:prstGeom>
        </p:spPr>
      </p:pic>
    </p:spTree>
    <p:extLst>
      <p:ext uri="{BB962C8B-B14F-4D97-AF65-F5344CB8AC3E}">
        <p14:creationId xmlns:p14="http://schemas.microsoft.com/office/powerpoint/2010/main" val="29900998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986971" y="232228"/>
            <a:ext cx="9528629" cy="6320971"/>
          </a:xfrm>
        </p:spPr>
        <p:txBody>
          <a:bodyPr>
            <a:normAutofit fontScale="77500" lnSpcReduction="20000"/>
          </a:bodyPr>
          <a:lstStyle/>
          <a:p>
            <a:pPr algn="just">
              <a:lnSpc>
                <a:spcPct val="150000"/>
              </a:lnSpc>
            </a:pPr>
            <a:r>
              <a:rPr lang="en-US" sz="2600" dirty="0">
                <a:latin typeface="Times New Roman" pitchFamily="18" charset="0"/>
                <a:cs typeface="Times New Roman" pitchFamily="18" charset="0"/>
              </a:rPr>
              <a:t>In this project we will be fabricating a multipurpose irrigation vehicle that will be able to DIG the Earth, Sow the seeds and Cultivate the crop after the harvest is ready.</a:t>
            </a:r>
          </a:p>
          <a:p>
            <a:pPr algn="just">
              <a:lnSpc>
                <a:spcPct val="150000"/>
              </a:lnSpc>
            </a:pPr>
            <a:r>
              <a:rPr lang="en-US" sz="2600" dirty="0">
                <a:latin typeface="Times New Roman" pitchFamily="18" charset="0"/>
                <a:cs typeface="Times New Roman" pitchFamily="18" charset="0"/>
              </a:rPr>
              <a:t> We will be using an android smart phone application to control the vehicle to respond to the control signal .</a:t>
            </a:r>
          </a:p>
          <a:p>
            <a:pPr algn="just">
              <a:lnSpc>
                <a:spcPct val="150000"/>
              </a:lnSpc>
            </a:pPr>
            <a:r>
              <a:rPr lang="en-US" sz="2600" dirty="0">
                <a:latin typeface="Times New Roman" pitchFamily="18" charset="0"/>
                <a:cs typeface="Times New Roman" pitchFamily="18" charset="0"/>
              </a:rPr>
              <a:t>This type of vehicle should be useful for the farmers as a low investment option instead of buying 2 or more machines to do this work done by a single machine of ours that is the Robotic node.</a:t>
            </a:r>
          </a:p>
          <a:p>
            <a:pPr algn="just">
              <a:lnSpc>
                <a:spcPct val="150000"/>
              </a:lnSpc>
            </a:pPr>
            <a:r>
              <a:rPr lang="en-US" sz="2600" dirty="0">
                <a:latin typeface="Times New Roman" pitchFamily="18" charset="0"/>
                <a:cs typeface="Times New Roman" pitchFamily="18" charset="0"/>
              </a:rPr>
              <a:t>The next is warehouse node in which it will measure the temperature and humidity and also if any rats and rodents present in the warehouse we will get the information to mobile phone .</a:t>
            </a:r>
          </a:p>
          <a:p>
            <a:pPr algn="just">
              <a:lnSpc>
                <a:spcPct val="150000"/>
              </a:lnSpc>
            </a:pPr>
            <a:r>
              <a:rPr lang="en-US" sz="2600" dirty="0">
                <a:latin typeface="Times New Roman" pitchFamily="18" charset="0"/>
                <a:cs typeface="Times New Roman" pitchFamily="18" charset="0"/>
              </a:rPr>
              <a:t> Next node is Wireless RF </a:t>
            </a:r>
            <a:r>
              <a:rPr lang="en-US" sz="2600" dirty="0" err="1">
                <a:latin typeface="Times New Roman" pitchFamily="18" charset="0"/>
                <a:cs typeface="Times New Roman" pitchFamily="18" charset="0"/>
              </a:rPr>
              <a:t>Transreceiver</a:t>
            </a:r>
            <a:r>
              <a:rPr lang="en-US" sz="2600" dirty="0">
                <a:latin typeface="Times New Roman" pitchFamily="18" charset="0"/>
                <a:cs typeface="Times New Roman" pitchFamily="18" charset="0"/>
              </a:rPr>
              <a:t> it will measure the moisture content in the soil from the crop field all this information send to the cloud through </a:t>
            </a:r>
            <a:r>
              <a:rPr lang="en-US" sz="2600" dirty="0" err="1">
                <a:latin typeface="Times New Roman" pitchFamily="18" charset="0"/>
                <a:cs typeface="Times New Roman" pitchFamily="18" charset="0"/>
              </a:rPr>
              <a:t>IoT</a:t>
            </a:r>
            <a:r>
              <a:rPr lang="en-US" sz="2600" dirty="0">
                <a:latin typeface="Times New Roman" pitchFamily="18" charset="0"/>
                <a:cs typeface="Times New Roman" pitchFamily="18" charset="0"/>
              </a:rPr>
              <a:t> and from the cloud we can access the information from the mobile application so that the necessary actions will be taken.</a:t>
            </a:r>
          </a:p>
          <a:p>
            <a:endParaRPr lang="en-US" dirty="0"/>
          </a:p>
        </p:txBody>
      </p:sp>
      <p:sp>
        <p:nvSpPr>
          <p:cNvPr id="2" name="Slide Number Placeholder 1"/>
          <p:cNvSpPr>
            <a:spLocks noGrp="1"/>
          </p:cNvSpPr>
          <p:nvPr>
            <p:ph type="sldNum" sz="quarter" idx="15"/>
          </p:nvPr>
        </p:nvSpPr>
        <p:spPr/>
        <p:txBody>
          <a:bodyPr>
            <a:normAutofit/>
          </a:bodyPr>
          <a:lstStyle/>
          <a:p>
            <a:fld id="{E59C1833-C3A7-4A5F-B025-5EACE72CEE15}" type="slidenum">
              <a:rPr lang="en-IN" smtClean="0"/>
              <a:pPr/>
              <a:t>11</a:t>
            </a:fld>
            <a:endParaRPr lang="en-IN"/>
          </a:p>
        </p:txBody>
      </p:sp>
    </p:spTree>
    <p:extLst>
      <p:ext uri="{BB962C8B-B14F-4D97-AF65-F5344CB8AC3E}">
        <p14:creationId xmlns:p14="http://schemas.microsoft.com/office/powerpoint/2010/main" val="6645083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a:solidFill>
                  <a:srgbClr val="FF0000"/>
                </a:solidFill>
                <a:latin typeface="Times New Roman" pitchFamily="18" charset="0"/>
                <a:cs typeface="Times New Roman" pitchFamily="18" charset="0"/>
              </a:rPr>
              <a:t>CONTRIBUTION TO SOCIETY</a:t>
            </a:r>
            <a:br>
              <a:rPr lang="en-US" dirty="0">
                <a:solidFill>
                  <a:srgbClr val="FF0000"/>
                </a:solidFill>
                <a:latin typeface="Times New Roman" pitchFamily="18" charset="0"/>
                <a:cs typeface="Times New Roman" pitchFamily="18" charset="0"/>
              </a:rPr>
            </a:br>
            <a:endParaRPr lang="en-US" dirty="0">
              <a:solidFill>
                <a:srgbClr val="FF0000"/>
              </a:solidFill>
            </a:endParaRPr>
          </a:p>
        </p:txBody>
      </p:sp>
      <p:sp>
        <p:nvSpPr>
          <p:cNvPr id="3" name="Content Placeholder 2"/>
          <p:cNvSpPr>
            <a:spLocks noGrp="1"/>
          </p:cNvSpPr>
          <p:nvPr>
            <p:ph sz="quarter" idx="1"/>
          </p:nvPr>
        </p:nvSpPr>
        <p:spPr>
          <a:xfrm>
            <a:off x="1008529" y="981635"/>
            <a:ext cx="10058400" cy="5144530"/>
          </a:xfrm>
        </p:spPr>
        <p:txBody>
          <a:bodyPr>
            <a:normAutofit fontScale="92500" lnSpcReduction="10000"/>
          </a:bodyPr>
          <a:lstStyle/>
          <a:p>
            <a:pPr algn="just">
              <a:lnSpc>
                <a:spcPct val="150000"/>
              </a:lnSpc>
            </a:pPr>
            <a:r>
              <a:rPr lang="en-US" sz="2000" dirty="0">
                <a:latin typeface="Times New Roman" pitchFamily="18" charset="0"/>
                <a:cs typeface="Times New Roman" pitchFamily="18" charset="0"/>
              </a:rPr>
              <a:t>This Project will be having major contribution to the society, specially in the development of agriculture field.</a:t>
            </a:r>
          </a:p>
          <a:p>
            <a:pPr algn="just">
              <a:lnSpc>
                <a:spcPct val="150000"/>
              </a:lnSpc>
            </a:pPr>
            <a:r>
              <a:rPr lang="en-US" sz="2000" dirty="0">
                <a:latin typeface="Times New Roman" pitchFamily="18" charset="0"/>
                <a:cs typeface="Times New Roman" pitchFamily="18" charset="0"/>
              </a:rPr>
              <a:t>It is focused on helping farmers close the supply demand gap, by ensuring high yields, profitability and protection of the environment.</a:t>
            </a:r>
          </a:p>
          <a:p>
            <a:pPr algn="just">
              <a:lnSpc>
                <a:spcPct val="150000"/>
              </a:lnSpc>
            </a:pPr>
            <a:r>
              <a:rPr lang="en-US" sz="2000" dirty="0">
                <a:latin typeface="Times New Roman" pitchFamily="18" charset="0"/>
                <a:cs typeface="Times New Roman" pitchFamily="18" charset="0"/>
              </a:rPr>
              <a:t>It enables growers and farmers to reduce manpower and to enhance the productivity using limited availability of resources.</a:t>
            </a:r>
          </a:p>
          <a:p>
            <a:pPr algn="just">
              <a:lnSpc>
                <a:spcPct val="150000"/>
              </a:lnSpc>
            </a:pPr>
            <a:r>
              <a:rPr lang="en-US" sz="2000" dirty="0">
                <a:latin typeface="Times New Roman" pitchFamily="18" charset="0"/>
                <a:cs typeface="Times New Roman" pitchFamily="18" charset="0"/>
              </a:rPr>
              <a:t>Human-wildlife conflict such as crop destruction, competition for grazing lands and injury and death to human, damage to infrastructure can be controlled using robot.</a:t>
            </a:r>
          </a:p>
          <a:p>
            <a:pPr algn="just">
              <a:lnSpc>
                <a:spcPct val="150000"/>
              </a:lnSpc>
            </a:pPr>
            <a:r>
              <a:rPr lang="en-US" sz="2000" dirty="0">
                <a:latin typeface="Times New Roman" pitchFamily="18" charset="0"/>
                <a:cs typeface="Times New Roman" pitchFamily="18" charset="0"/>
              </a:rPr>
              <a:t>Water overflow issue, volume problem is solved by the robot which is remote controlled, the soil distribution centre and the water structure are different from others. </a:t>
            </a:r>
          </a:p>
          <a:p>
            <a:pPr algn="just">
              <a:lnSpc>
                <a:spcPct val="150000"/>
              </a:lnSpc>
            </a:pPr>
            <a:r>
              <a:rPr lang="en-US" sz="2000" dirty="0">
                <a:latin typeface="Times New Roman" pitchFamily="18" charset="0"/>
                <a:cs typeface="Times New Roman" pitchFamily="18" charset="0"/>
              </a:rPr>
              <a:t>Warehouse management helps in terms of quality maintenance and theft detection can prevent loss.</a:t>
            </a:r>
          </a:p>
        </p:txBody>
      </p:sp>
      <p:sp>
        <p:nvSpPr>
          <p:cNvPr id="4" name="Slide Number Placeholder 3"/>
          <p:cNvSpPr>
            <a:spLocks noGrp="1"/>
          </p:cNvSpPr>
          <p:nvPr>
            <p:ph type="sldNum" sz="quarter" idx="15"/>
          </p:nvPr>
        </p:nvSpPr>
        <p:spPr/>
        <p:txBody>
          <a:bodyPr>
            <a:normAutofit/>
          </a:bodyPr>
          <a:lstStyle/>
          <a:p>
            <a:fld id="{E59C1833-C3A7-4A5F-B025-5EACE72CEE15}" type="slidenum">
              <a:rPr lang="en-IN" smtClean="0"/>
              <a:pPr/>
              <a:t>12</a:t>
            </a:fld>
            <a:endParaRPr lang="en-IN"/>
          </a:p>
        </p:txBody>
      </p:sp>
    </p:spTree>
    <p:extLst>
      <p:ext uri="{BB962C8B-B14F-4D97-AF65-F5344CB8AC3E}">
        <p14:creationId xmlns:p14="http://schemas.microsoft.com/office/powerpoint/2010/main" val="15930083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639762"/>
          </a:xfrm>
        </p:spPr>
        <p:txBody>
          <a:bodyPr>
            <a:normAutofit fontScale="90000"/>
          </a:bodyPr>
          <a:lstStyle/>
          <a:p>
            <a:pPr algn="ctr"/>
            <a:r>
              <a:rPr lang="en-US" dirty="0">
                <a:solidFill>
                  <a:srgbClr val="FF0000"/>
                </a:solidFill>
                <a:latin typeface="Times New Roman" pitchFamily="18" charset="0"/>
                <a:cs typeface="Times New Roman" pitchFamily="18" charset="0"/>
              </a:rPr>
              <a:t>REFERENCES</a:t>
            </a:r>
            <a:br>
              <a:rPr lang="en-US" dirty="0">
                <a:solidFill>
                  <a:srgbClr val="FF0000"/>
                </a:solidFill>
                <a:latin typeface="Times New Roman" pitchFamily="18" charset="0"/>
                <a:cs typeface="Times New Roman" pitchFamily="18" charset="0"/>
              </a:rPr>
            </a:br>
            <a:endParaRPr lang="en-US" dirty="0">
              <a:solidFill>
                <a:srgbClr val="FF0000"/>
              </a:solidFill>
            </a:endParaRPr>
          </a:p>
        </p:txBody>
      </p:sp>
      <p:sp>
        <p:nvSpPr>
          <p:cNvPr id="3" name="Content Placeholder 2"/>
          <p:cNvSpPr>
            <a:spLocks noGrp="1"/>
          </p:cNvSpPr>
          <p:nvPr>
            <p:ph sz="quarter" idx="1"/>
          </p:nvPr>
        </p:nvSpPr>
        <p:spPr>
          <a:xfrm>
            <a:off x="645461" y="699248"/>
            <a:ext cx="10959353" cy="6006352"/>
          </a:xfrm>
        </p:spPr>
        <p:txBody>
          <a:bodyPr>
            <a:normAutofit fontScale="62500" lnSpcReduction="20000"/>
          </a:bodyPr>
          <a:lstStyle/>
          <a:p>
            <a:pPr algn="just">
              <a:lnSpc>
                <a:spcPct val="170000"/>
              </a:lnSpc>
              <a:buNone/>
            </a:pPr>
            <a:r>
              <a:rPr lang="en-US" dirty="0">
                <a:latin typeface="Times New Roman" pitchFamily="18" charset="0"/>
                <a:cs typeface="Times New Roman" pitchFamily="18" charset="0"/>
              </a:rPr>
              <a:t>[1] </a:t>
            </a:r>
            <a:r>
              <a:rPr lang="en-US" dirty="0" err="1">
                <a:latin typeface="Times New Roman" pitchFamily="18" charset="0"/>
                <a:cs typeface="Times New Roman" pitchFamily="18" charset="0"/>
              </a:rPr>
              <a:t>Shivangi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Vashi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Jyotsnamayee</a:t>
            </a:r>
            <a:r>
              <a:rPr lang="en-US" dirty="0">
                <a:latin typeface="Times New Roman" pitchFamily="18" charset="0"/>
                <a:cs typeface="Times New Roman" pitchFamily="18" charset="0"/>
              </a:rPr>
              <a:t> Ram, </a:t>
            </a:r>
            <a:r>
              <a:rPr lang="en-US" dirty="0" err="1">
                <a:latin typeface="Times New Roman" pitchFamily="18" charset="0"/>
                <a:cs typeface="Times New Roman" pitchFamily="18" charset="0"/>
              </a:rPr>
              <a:t>Janit</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Modi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Saurav</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Verma</a:t>
            </a:r>
            <a:r>
              <a:rPr lang="en-US" dirty="0">
                <a:latin typeface="Times New Roman" pitchFamily="18" charset="0"/>
                <a:cs typeface="Times New Roman" pitchFamily="18" charset="0"/>
              </a:rPr>
              <a:t> and Dr. </a:t>
            </a:r>
            <a:r>
              <a:rPr lang="en-US" dirty="0" err="1">
                <a:latin typeface="Times New Roman" pitchFamily="18" charset="0"/>
                <a:cs typeface="Times New Roman" pitchFamily="18" charset="0"/>
              </a:rPr>
              <a:t>Chetana</a:t>
            </a:r>
            <a:r>
              <a:rPr lang="en-US" dirty="0">
                <a:latin typeface="Times New Roman" pitchFamily="18" charset="0"/>
                <a:cs typeface="Times New Roman" pitchFamily="18" charset="0"/>
              </a:rPr>
              <a:t> Prakash, "Internet of Things (</a:t>
            </a:r>
            <a:r>
              <a:rPr lang="en-US" dirty="0" err="1">
                <a:latin typeface="Times New Roman" pitchFamily="18" charset="0"/>
                <a:cs typeface="Times New Roman" pitchFamily="18" charset="0"/>
              </a:rPr>
              <a:t>IoT</a:t>
            </a:r>
            <a:r>
              <a:rPr lang="en-US" dirty="0">
                <a:latin typeface="Times New Roman" pitchFamily="18" charset="0"/>
                <a:cs typeface="Times New Roman" pitchFamily="18" charset="0"/>
              </a:rPr>
              <a:t>): A vision, architectural elements, and security issues," 2017 International Conference on I-SMAC (</a:t>
            </a:r>
            <a:r>
              <a:rPr lang="en-US" dirty="0" err="1">
                <a:latin typeface="Times New Roman" pitchFamily="18" charset="0"/>
                <a:cs typeface="Times New Roman" pitchFamily="18" charset="0"/>
              </a:rPr>
              <a:t>IoT</a:t>
            </a:r>
            <a:r>
              <a:rPr lang="en-US" dirty="0">
                <a:latin typeface="Times New Roman" pitchFamily="18" charset="0"/>
                <a:cs typeface="Times New Roman" pitchFamily="18" charset="0"/>
              </a:rPr>
              <a:t> in Social, Mobile, Analytics and Cloud) (I-SMAC), </a:t>
            </a:r>
            <a:r>
              <a:rPr lang="en-US" dirty="0" err="1">
                <a:latin typeface="Times New Roman" pitchFamily="18" charset="0"/>
                <a:cs typeface="Times New Roman" pitchFamily="18" charset="0"/>
              </a:rPr>
              <a:t>Palladam</a:t>
            </a:r>
            <a:r>
              <a:rPr lang="en-US" dirty="0">
                <a:latin typeface="Times New Roman" pitchFamily="18" charset="0"/>
                <a:cs typeface="Times New Roman" pitchFamily="18" charset="0"/>
              </a:rPr>
              <a:t>, 2017, pp. 492-496.</a:t>
            </a:r>
          </a:p>
          <a:p>
            <a:pPr algn="just">
              <a:lnSpc>
                <a:spcPct val="170000"/>
              </a:lnSpc>
              <a:buNone/>
            </a:pPr>
            <a:r>
              <a:rPr lang="en-US" dirty="0">
                <a:latin typeface="Times New Roman" pitchFamily="18" charset="0"/>
                <a:cs typeface="Times New Roman" pitchFamily="18" charset="0"/>
              </a:rPr>
              <a:t>[2]Stefano Giordano, </a:t>
            </a:r>
            <a:r>
              <a:rPr lang="en-US" dirty="0" err="1">
                <a:latin typeface="Times New Roman" pitchFamily="18" charset="0"/>
                <a:cs typeface="Times New Roman" pitchFamily="18" charset="0"/>
              </a:rPr>
              <a:t>Ilias</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Seitanidis</a:t>
            </a:r>
            <a:r>
              <a:rPr lang="en-US" dirty="0">
                <a:latin typeface="Times New Roman" pitchFamily="18" charset="0"/>
                <a:cs typeface="Times New Roman" pitchFamily="18" charset="0"/>
              </a:rPr>
              <a:t> , Mike </a:t>
            </a:r>
            <a:r>
              <a:rPr lang="en-US" dirty="0" err="1">
                <a:latin typeface="Times New Roman" pitchFamily="18" charset="0"/>
                <a:cs typeface="Times New Roman" pitchFamily="18" charset="0"/>
              </a:rPr>
              <a:t>Ojo</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Davide</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Adami</a:t>
            </a:r>
            <a:r>
              <a:rPr lang="en-US" dirty="0">
                <a:latin typeface="Times New Roman" pitchFamily="18" charset="0"/>
                <a:cs typeface="Times New Roman" pitchFamily="18" charset="0"/>
              </a:rPr>
              <a:t> and Fabio </a:t>
            </a:r>
            <a:r>
              <a:rPr lang="en-US" dirty="0" err="1">
                <a:latin typeface="Times New Roman" pitchFamily="18" charset="0"/>
                <a:cs typeface="Times New Roman" pitchFamily="18" charset="0"/>
              </a:rPr>
              <a:t>Vignoli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IoT</a:t>
            </a:r>
            <a:r>
              <a:rPr lang="en-US" dirty="0">
                <a:latin typeface="Times New Roman" pitchFamily="18" charset="0"/>
                <a:cs typeface="Times New Roman" pitchFamily="18" charset="0"/>
              </a:rPr>
              <a:t> solutions for crop protection against wild animal attacks," 2018 IEEE International Conference on Environmental Engineering.</a:t>
            </a:r>
            <a:endParaRPr lang="en-US" dirty="0"/>
          </a:p>
          <a:p>
            <a:pPr algn="just">
              <a:lnSpc>
                <a:spcPct val="170000"/>
              </a:lnSpc>
              <a:buNone/>
            </a:pPr>
            <a:r>
              <a:rPr lang="en-US" dirty="0">
                <a:latin typeface="Times New Roman" pitchFamily="18" charset="0"/>
                <a:cs typeface="Times New Roman" pitchFamily="18" charset="0"/>
              </a:rPr>
              <a:t>[3] </a:t>
            </a:r>
            <a:r>
              <a:rPr lang="en-US" dirty="0" err="1">
                <a:latin typeface="Times New Roman" pitchFamily="18" charset="0"/>
                <a:cs typeface="Times New Roman" pitchFamily="18" charset="0"/>
              </a:rPr>
              <a:t>Chiyurl</a:t>
            </a:r>
            <a:r>
              <a:rPr lang="en-US" dirty="0">
                <a:latin typeface="Times New Roman" pitchFamily="18" charset="0"/>
                <a:cs typeface="Times New Roman" pitchFamily="18" charset="0"/>
              </a:rPr>
              <a:t> Yoon, </a:t>
            </a:r>
            <a:r>
              <a:rPr lang="en-US" dirty="0" err="1">
                <a:latin typeface="Times New Roman" pitchFamily="18" charset="0"/>
                <a:cs typeface="Times New Roman" pitchFamily="18" charset="0"/>
              </a:rPr>
              <a:t>Miyoung</a:t>
            </a:r>
            <a:r>
              <a:rPr lang="en-US" dirty="0">
                <a:latin typeface="Times New Roman" pitchFamily="18" charset="0"/>
                <a:cs typeface="Times New Roman" pitchFamily="18" charset="0"/>
              </a:rPr>
              <a:t> Huh, Shin-</a:t>
            </a:r>
            <a:r>
              <a:rPr lang="en-US" dirty="0" err="1">
                <a:latin typeface="Times New Roman" pitchFamily="18" charset="0"/>
                <a:cs typeface="Times New Roman" pitchFamily="18" charset="0"/>
              </a:rPr>
              <a:t>Gak</a:t>
            </a:r>
            <a:r>
              <a:rPr lang="en-US" dirty="0">
                <a:latin typeface="Times New Roman" pitchFamily="18" charset="0"/>
                <a:cs typeface="Times New Roman" pitchFamily="18" charset="0"/>
              </a:rPr>
              <a:t> Kang, </a:t>
            </a:r>
            <a:r>
              <a:rPr lang="en-US" dirty="0" err="1">
                <a:latin typeface="Times New Roman" pitchFamily="18" charset="0"/>
                <a:cs typeface="Times New Roman" pitchFamily="18" charset="0"/>
              </a:rPr>
              <a:t>Juyoung</a:t>
            </a:r>
            <a:r>
              <a:rPr lang="en-US" dirty="0">
                <a:latin typeface="Times New Roman" pitchFamily="18" charset="0"/>
                <a:cs typeface="Times New Roman" pitchFamily="18" charset="0"/>
              </a:rPr>
              <a:t> Park and </a:t>
            </a:r>
            <a:r>
              <a:rPr lang="en-US" dirty="0" err="1">
                <a:latin typeface="Times New Roman" pitchFamily="18" charset="0"/>
                <a:cs typeface="Times New Roman" pitchFamily="18" charset="0"/>
              </a:rPr>
              <a:t>Changkyu</a:t>
            </a:r>
            <a:r>
              <a:rPr lang="en-US" dirty="0">
                <a:latin typeface="Times New Roman" pitchFamily="18" charset="0"/>
                <a:cs typeface="Times New Roman" pitchFamily="18" charset="0"/>
              </a:rPr>
              <a:t> Lee, "Implement smart farm with </a:t>
            </a:r>
            <a:r>
              <a:rPr lang="en-US" dirty="0" err="1">
                <a:latin typeface="Times New Roman" pitchFamily="18" charset="0"/>
                <a:cs typeface="Times New Roman" pitchFamily="18" charset="0"/>
              </a:rPr>
              <a:t>IoT</a:t>
            </a:r>
            <a:r>
              <a:rPr lang="en-US" dirty="0">
                <a:latin typeface="Times New Roman" pitchFamily="18" charset="0"/>
                <a:cs typeface="Times New Roman" pitchFamily="18" charset="0"/>
              </a:rPr>
              <a:t> technology," 2018 20th International Conference on Advanced Communication Technology (ICACT), </a:t>
            </a:r>
            <a:r>
              <a:rPr lang="en-US" dirty="0" err="1">
                <a:latin typeface="Times New Roman" pitchFamily="18" charset="0"/>
                <a:cs typeface="Times New Roman" pitchFamily="18" charset="0"/>
              </a:rPr>
              <a:t>Chuncheon</a:t>
            </a:r>
            <a:r>
              <a:rPr lang="en-US" dirty="0">
                <a:latin typeface="Times New Roman" pitchFamily="18" charset="0"/>
                <a:cs typeface="Times New Roman" pitchFamily="18" charset="0"/>
              </a:rPr>
              <a:t>-</a:t>
            </a:r>
            <a:r>
              <a:rPr lang="en-US" dirty="0" err="1">
                <a:latin typeface="Times New Roman" pitchFamily="18" charset="0"/>
                <a:cs typeface="Times New Roman" pitchFamily="18" charset="0"/>
              </a:rPr>
              <a:t>siGangwon</a:t>
            </a:r>
            <a:r>
              <a:rPr lang="en-US" dirty="0">
                <a:latin typeface="Times New Roman" pitchFamily="18" charset="0"/>
                <a:cs typeface="Times New Roman" pitchFamily="18" charset="0"/>
              </a:rPr>
              <a:t>-do, Korea (South), 2018, pp. 1-2. </a:t>
            </a:r>
          </a:p>
          <a:p>
            <a:pPr algn="just">
              <a:lnSpc>
                <a:spcPct val="170000"/>
              </a:lnSpc>
              <a:buNone/>
            </a:pPr>
            <a:r>
              <a:rPr lang="en-US" dirty="0">
                <a:latin typeface="Times New Roman" pitchFamily="18" charset="0"/>
                <a:cs typeface="Times New Roman" pitchFamily="18" charset="0"/>
              </a:rPr>
              <a:t>[4] Rodrigo </a:t>
            </a:r>
            <a:r>
              <a:rPr lang="en-US" dirty="0" err="1">
                <a:latin typeface="Times New Roman" pitchFamily="18" charset="0"/>
                <a:cs typeface="Times New Roman" pitchFamily="18" charset="0"/>
              </a:rPr>
              <a:t>Filev</a:t>
            </a:r>
            <a:r>
              <a:rPr lang="en-US" dirty="0">
                <a:latin typeface="Times New Roman" pitchFamily="18" charset="0"/>
                <a:cs typeface="Times New Roman" pitchFamily="18" charset="0"/>
              </a:rPr>
              <a:t> Maia, Ibrahim </a:t>
            </a:r>
            <a:r>
              <a:rPr lang="en-US" dirty="0" err="1">
                <a:latin typeface="Times New Roman" pitchFamily="18" charset="0"/>
                <a:cs typeface="Times New Roman" pitchFamily="18" charset="0"/>
              </a:rPr>
              <a:t>Netto</a:t>
            </a:r>
            <a:r>
              <a:rPr lang="en-US" dirty="0">
                <a:latin typeface="Times New Roman" pitchFamily="18" charset="0"/>
                <a:cs typeface="Times New Roman" pitchFamily="18" charset="0"/>
              </a:rPr>
              <a:t> and </a:t>
            </a:r>
            <a:r>
              <a:rPr lang="en-US" dirty="0" err="1">
                <a:latin typeface="Times New Roman" pitchFamily="18" charset="0"/>
                <a:cs typeface="Times New Roman" pitchFamily="18" charset="0"/>
              </a:rPr>
              <a:t>Anh</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Lan</a:t>
            </a:r>
            <a:r>
              <a:rPr lang="en-US" dirty="0">
                <a:latin typeface="Times New Roman" pitchFamily="18" charset="0"/>
                <a:cs typeface="Times New Roman" pitchFamily="18" charset="0"/>
              </a:rPr>
              <a:t> Ho Tran, "Precision agriculture using remote monitoring systems in Brazil," 2017 IEEE Global Humanitarian Technology Conference (GHTC), San Jose, CA, 2017, pp. 1-6. </a:t>
            </a:r>
          </a:p>
          <a:p>
            <a:pPr algn="just">
              <a:lnSpc>
                <a:spcPct val="170000"/>
              </a:lnSpc>
              <a:buNone/>
            </a:pPr>
            <a:r>
              <a:rPr lang="en-US" dirty="0">
                <a:latin typeface="Times New Roman" pitchFamily="18" charset="0"/>
                <a:cs typeface="Times New Roman" pitchFamily="18" charset="0"/>
              </a:rPr>
              <a:t>[5] Mr. V. </a:t>
            </a:r>
            <a:r>
              <a:rPr lang="en-US" dirty="0" err="1">
                <a:latin typeface="Times New Roman" pitchFamily="18" charset="0"/>
                <a:cs typeface="Times New Roman" pitchFamily="18" charset="0"/>
              </a:rPr>
              <a:t>Gowrishankar</a:t>
            </a:r>
            <a:r>
              <a:rPr lang="en-US" dirty="0">
                <a:latin typeface="Times New Roman" pitchFamily="18" charset="0"/>
                <a:cs typeface="Times New Roman" pitchFamily="18" charset="0"/>
              </a:rPr>
              <a:t> and Dr. </a:t>
            </a:r>
            <a:r>
              <a:rPr lang="en-US" dirty="0" err="1">
                <a:latin typeface="Times New Roman" pitchFamily="18" charset="0"/>
                <a:cs typeface="Times New Roman" pitchFamily="18" charset="0"/>
              </a:rPr>
              <a:t>K.Venkatachalam</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IoT</a:t>
            </a:r>
            <a:r>
              <a:rPr lang="en-US" dirty="0">
                <a:latin typeface="Times New Roman" pitchFamily="18" charset="0"/>
                <a:cs typeface="Times New Roman" pitchFamily="18" charset="0"/>
              </a:rPr>
              <a:t> Based Precision Agriculture using Agribot”,2018 GRD Journal for Engineering ISSN:2455-5703</a:t>
            </a:r>
          </a:p>
          <a:p>
            <a:pPr algn="just">
              <a:lnSpc>
                <a:spcPct val="170000"/>
              </a:lnSpc>
              <a:buNone/>
            </a:pPr>
            <a:r>
              <a:rPr lang="en-US" dirty="0">
                <a:latin typeface="Times New Roman" pitchFamily="18" charset="0"/>
                <a:cs typeface="Times New Roman" pitchFamily="18" charset="0"/>
              </a:rPr>
              <a:t>[6]</a:t>
            </a:r>
            <a:r>
              <a:rPr lang="en-IN" dirty="0"/>
              <a:t> </a:t>
            </a:r>
            <a:r>
              <a:rPr lang="en-IN" dirty="0" err="1"/>
              <a:t>Utsav</a:t>
            </a:r>
            <a:r>
              <a:rPr lang="en-IN" dirty="0"/>
              <a:t> </a:t>
            </a:r>
            <a:r>
              <a:rPr lang="en-IN" dirty="0" err="1"/>
              <a:t>Dihingia</a:t>
            </a:r>
            <a:r>
              <a:rPr lang="en-IN" dirty="0"/>
              <a:t>, P. Amar, M. </a:t>
            </a:r>
            <a:r>
              <a:rPr lang="en-IN" dirty="0" err="1"/>
              <a:t>Megha</a:t>
            </a:r>
            <a:r>
              <a:rPr lang="en-IN" dirty="0"/>
              <a:t> </a:t>
            </a:r>
            <a:r>
              <a:rPr lang="en-IN" dirty="0" err="1"/>
              <a:t>Shyam</a:t>
            </a:r>
            <a:r>
              <a:rPr lang="en-IN" dirty="0"/>
              <a:t>, </a:t>
            </a:r>
            <a:r>
              <a:rPr lang="en-IN" dirty="0" err="1"/>
              <a:t>Vaibhav</a:t>
            </a:r>
            <a:r>
              <a:rPr lang="en-IN" dirty="0"/>
              <a:t> Thomas, S. Chidambaram, “Animal Identification Using Deep Learning on Raspberry Pi”,2020 International Journal of Research in Engineering, Science and Management(IJRSESM).</a:t>
            </a:r>
          </a:p>
          <a:p>
            <a:pPr algn="just">
              <a:lnSpc>
                <a:spcPct val="170000"/>
              </a:lnSpc>
              <a:buNone/>
            </a:pPr>
            <a:endParaRPr lang="en-US" dirty="0">
              <a:latin typeface="Times New Roman" pitchFamily="18" charset="0"/>
              <a:cs typeface="Times New Roman" pitchFamily="18" charset="0"/>
            </a:endParaRPr>
          </a:p>
          <a:p>
            <a:endParaRPr lang="en-US" dirty="0"/>
          </a:p>
        </p:txBody>
      </p:sp>
      <p:sp>
        <p:nvSpPr>
          <p:cNvPr id="4" name="Slide Number Placeholder 3"/>
          <p:cNvSpPr>
            <a:spLocks noGrp="1"/>
          </p:cNvSpPr>
          <p:nvPr>
            <p:ph type="sldNum" sz="quarter" idx="15"/>
          </p:nvPr>
        </p:nvSpPr>
        <p:spPr/>
        <p:txBody>
          <a:bodyPr>
            <a:normAutofit/>
          </a:bodyPr>
          <a:lstStyle/>
          <a:p>
            <a:fld id="{E59C1833-C3A7-4A5F-B025-5EACE72CEE15}" type="slidenum">
              <a:rPr lang="en-IN" smtClean="0"/>
              <a:pPr/>
              <a:t>13</a:t>
            </a:fld>
            <a:endParaRPr lang="en-IN"/>
          </a:p>
        </p:txBody>
      </p:sp>
    </p:spTree>
    <p:extLst>
      <p:ext uri="{BB962C8B-B14F-4D97-AF65-F5344CB8AC3E}">
        <p14:creationId xmlns:p14="http://schemas.microsoft.com/office/powerpoint/2010/main" val="42123844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normAutofit/>
          </a:bodyPr>
          <a:lstStyle/>
          <a:p>
            <a:pPr marL="0" indent="0" algn="ctr">
              <a:buNone/>
            </a:pPr>
            <a:endParaRPr lang="en-IN" sz="4000" dirty="0">
              <a:solidFill>
                <a:srgbClr val="FF0000"/>
              </a:solidFill>
              <a:latin typeface="Times New Roman" panose="02020603050405020304" pitchFamily="18" charset="0"/>
              <a:cs typeface="Times New Roman" panose="02020603050405020304" pitchFamily="18" charset="0"/>
            </a:endParaRPr>
          </a:p>
          <a:p>
            <a:pPr marL="0" indent="0" algn="ctr">
              <a:buNone/>
            </a:pPr>
            <a:r>
              <a:rPr lang="en-IN" sz="4000" dirty="0">
                <a:solidFill>
                  <a:srgbClr val="FF0000"/>
                </a:solidFill>
                <a:latin typeface="Times New Roman" panose="02020603050405020304" pitchFamily="18" charset="0"/>
                <a:cs typeface="Times New Roman" panose="02020603050405020304" pitchFamily="18" charset="0"/>
              </a:rPr>
              <a:t>THANK YOU </a:t>
            </a:r>
          </a:p>
        </p:txBody>
      </p:sp>
      <p:sp>
        <p:nvSpPr>
          <p:cNvPr id="4" name="Slide Number Placeholder 3"/>
          <p:cNvSpPr>
            <a:spLocks noGrp="1"/>
          </p:cNvSpPr>
          <p:nvPr>
            <p:ph type="sldNum" sz="quarter" idx="15"/>
          </p:nvPr>
        </p:nvSpPr>
        <p:spPr/>
        <p:txBody>
          <a:bodyPr>
            <a:normAutofit/>
          </a:bodyPr>
          <a:lstStyle/>
          <a:p>
            <a:fld id="{E59C1833-C3A7-4A5F-B025-5EACE72CEE15}" type="slidenum">
              <a:rPr lang="en-IN" smtClean="0"/>
              <a:pPr/>
              <a:t>14</a:t>
            </a:fld>
            <a:endParaRPr lang="en-IN"/>
          </a:p>
        </p:txBody>
      </p:sp>
    </p:spTree>
    <p:extLst>
      <p:ext uri="{BB962C8B-B14F-4D97-AF65-F5344CB8AC3E}">
        <p14:creationId xmlns:p14="http://schemas.microsoft.com/office/powerpoint/2010/main" val="40313817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a:solidFill>
                  <a:srgbClr val="FF0000"/>
                </a:solidFill>
                <a:latin typeface="Times New Roman" pitchFamily="18" charset="0"/>
                <a:cs typeface="Times New Roman" pitchFamily="18" charset="0"/>
              </a:rPr>
              <a:t>CONTENTS</a:t>
            </a:r>
          </a:p>
        </p:txBody>
      </p:sp>
      <p:sp>
        <p:nvSpPr>
          <p:cNvPr id="3" name="Content Placeholder 2"/>
          <p:cNvSpPr>
            <a:spLocks noGrp="1"/>
          </p:cNvSpPr>
          <p:nvPr>
            <p:ph sz="quarter" idx="1"/>
          </p:nvPr>
        </p:nvSpPr>
        <p:spPr/>
        <p:txBody>
          <a:bodyPr>
            <a:normAutofit/>
          </a:bodyPr>
          <a:lstStyle/>
          <a:p>
            <a:pPr>
              <a:lnSpc>
                <a:spcPct val="150000"/>
              </a:lnSpc>
            </a:pPr>
            <a:r>
              <a:rPr lang="en-US" dirty="0">
                <a:latin typeface="Times New Roman" pitchFamily="18" charset="0"/>
                <a:cs typeface="Times New Roman" pitchFamily="18" charset="0"/>
              </a:rPr>
              <a:t>Introduction</a:t>
            </a:r>
          </a:p>
          <a:p>
            <a:pPr>
              <a:lnSpc>
                <a:spcPct val="150000"/>
              </a:lnSpc>
            </a:pPr>
            <a:r>
              <a:rPr lang="en-US" dirty="0">
                <a:latin typeface="Times New Roman" pitchFamily="18" charset="0"/>
                <a:cs typeface="Times New Roman" pitchFamily="18" charset="0"/>
              </a:rPr>
              <a:t>Literature Survey</a:t>
            </a:r>
          </a:p>
          <a:p>
            <a:pPr>
              <a:lnSpc>
                <a:spcPct val="150000"/>
              </a:lnSpc>
            </a:pPr>
            <a:r>
              <a:rPr lang="en-US" dirty="0">
                <a:latin typeface="Times New Roman" pitchFamily="18" charset="0"/>
                <a:cs typeface="Times New Roman" pitchFamily="18" charset="0"/>
              </a:rPr>
              <a:t>Problem Identification, Statement and Scope</a:t>
            </a:r>
          </a:p>
          <a:p>
            <a:pPr>
              <a:lnSpc>
                <a:spcPct val="150000"/>
              </a:lnSpc>
            </a:pPr>
            <a:r>
              <a:rPr lang="en-US" dirty="0">
                <a:latin typeface="Times New Roman" pitchFamily="18" charset="0"/>
                <a:cs typeface="Times New Roman" pitchFamily="18" charset="0"/>
              </a:rPr>
              <a:t>Goals and Objectives</a:t>
            </a:r>
          </a:p>
          <a:p>
            <a:pPr>
              <a:lnSpc>
                <a:spcPct val="150000"/>
              </a:lnSpc>
            </a:pPr>
            <a:r>
              <a:rPr lang="en-US" dirty="0">
                <a:latin typeface="Times New Roman" pitchFamily="18" charset="0"/>
                <a:cs typeface="Times New Roman" pitchFamily="18" charset="0"/>
              </a:rPr>
              <a:t>Methodology</a:t>
            </a:r>
          </a:p>
          <a:p>
            <a:pPr>
              <a:lnSpc>
                <a:spcPct val="150000"/>
              </a:lnSpc>
            </a:pPr>
            <a:r>
              <a:rPr lang="en-US" dirty="0">
                <a:latin typeface="Times New Roman" pitchFamily="18" charset="0"/>
                <a:cs typeface="Times New Roman" pitchFamily="18" charset="0"/>
              </a:rPr>
              <a:t>Contribution to Society</a:t>
            </a:r>
          </a:p>
          <a:p>
            <a:pPr>
              <a:lnSpc>
                <a:spcPct val="150000"/>
              </a:lnSpc>
            </a:pPr>
            <a:r>
              <a:rPr lang="en-US" dirty="0">
                <a:latin typeface="Times New Roman" pitchFamily="18" charset="0"/>
                <a:cs typeface="Times New Roman" pitchFamily="18" charset="0"/>
              </a:rPr>
              <a:t>References</a:t>
            </a:r>
          </a:p>
        </p:txBody>
      </p:sp>
      <p:sp>
        <p:nvSpPr>
          <p:cNvPr id="4" name="Slide Number Placeholder 3"/>
          <p:cNvSpPr>
            <a:spLocks noGrp="1"/>
          </p:cNvSpPr>
          <p:nvPr>
            <p:ph type="sldNum" sz="quarter" idx="15"/>
          </p:nvPr>
        </p:nvSpPr>
        <p:spPr/>
        <p:txBody>
          <a:bodyPr>
            <a:normAutofit/>
          </a:bodyPr>
          <a:lstStyle/>
          <a:p>
            <a:fld id="{E59C1833-C3A7-4A5F-B025-5EACE72CEE15}" type="slidenum">
              <a:rPr lang="en-IN" smtClean="0"/>
              <a:pPr/>
              <a:t>2</a:t>
            </a:fld>
            <a:endParaRPr lang="en-IN"/>
          </a:p>
        </p:txBody>
      </p:sp>
    </p:spTree>
    <p:extLst>
      <p:ext uri="{BB962C8B-B14F-4D97-AF65-F5344CB8AC3E}">
        <p14:creationId xmlns:p14="http://schemas.microsoft.com/office/powerpoint/2010/main" val="22095396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a:solidFill>
                  <a:srgbClr val="FF0000"/>
                </a:solidFill>
                <a:latin typeface="Times New Roman" pitchFamily="18" charset="0"/>
                <a:cs typeface="Times New Roman" pitchFamily="18" charset="0"/>
              </a:rPr>
              <a:t>INTRODUCTION</a:t>
            </a:r>
            <a:br>
              <a:rPr lang="en-US" dirty="0">
                <a:solidFill>
                  <a:srgbClr val="FF0000"/>
                </a:solidFill>
                <a:latin typeface="Times New Roman" pitchFamily="18" charset="0"/>
                <a:cs typeface="Times New Roman" pitchFamily="18" charset="0"/>
              </a:rPr>
            </a:br>
            <a:endParaRPr lang="en-US" dirty="0">
              <a:solidFill>
                <a:srgbClr val="FF0000"/>
              </a:solidFill>
            </a:endParaRPr>
          </a:p>
        </p:txBody>
      </p:sp>
      <p:sp>
        <p:nvSpPr>
          <p:cNvPr id="3" name="Content Placeholder 2"/>
          <p:cNvSpPr>
            <a:spLocks noGrp="1"/>
          </p:cNvSpPr>
          <p:nvPr>
            <p:ph sz="quarter" idx="1"/>
          </p:nvPr>
        </p:nvSpPr>
        <p:spPr>
          <a:xfrm>
            <a:off x="838200" y="1041009"/>
            <a:ext cx="10515600" cy="5588392"/>
          </a:xfrm>
        </p:spPr>
        <p:txBody>
          <a:bodyPr>
            <a:normAutofit/>
          </a:bodyPr>
          <a:lstStyle/>
          <a:p>
            <a:pPr algn="just">
              <a:lnSpc>
                <a:spcPct val="150000"/>
              </a:lnSpc>
            </a:pPr>
            <a:r>
              <a:rPr lang="en-IN" sz="2000" dirty="0">
                <a:latin typeface="Times New Roman" pitchFamily="18" charset="0"/>
                <a:cs typeface="Times New Roman" pitchFamily="18" charset="0"/>
              </a:rPr>
              <a:t>In general, agriculture is the backbone of India and also plays an important role in Indian economy by providing a certain percentage of domestic product to ensure the food security.</a:t>
            </a:r>
            <a:endParaRPr lang="en-US" sz="2000" dirty="0">
              <a:latin typeface="Times New Roman" pitchFamily="18" charset="0"/>
              <a:cs typeface="Times New Roman" pitchFamily="18" charset="0"/>
            </a:endParaRPr>
          </a:p>
          <a:p>
            <a:pPr algn="just">
              <a:lnSpc>
                <a:spcPct val="150000"/>
              </a:lnSpc>
            </a:pPr>
            <a:r>
              <a:rPr lang="en-US" sz="2000" dirty="0">
                <a:latin typeface="Times New Roman" pitchFamily="18" charset="0"/>
                <a:cs typeface="Times New Roman" pitchFamily="18" charset="0"/>
              </a:rPr>
              <a:t>Farming holds an important place in the growth of the nation as It holds a great share in our Indian economy.</a:t>
            </a:r>
          </a:p>
          <a:p>
            <a:pPr algn="just">
              <a:lnSpc>
                <a:spcPct val="150000"/>
              </a:lnSpc>
            </a:pPr>
            <a:r>
              <a:rPr lang="en-US" sz="2000" dirty="0">
                <a:latin typeface="Times New Roman" pitchFamily="18" charset="0"/>
                <a:cs typeface="Times New Roman" pitchFamily="18" charset="0"/>
              </a:rPr>
              <a:t> But if we compare our level of irrigation from other countries we are far away from them till today our agriculture system still relies on the traditional approach as others are using new approach day by day. </a:t>
            </a:r>
          </a:p>
          <a:p>
            <a:pPr algn="just">
              <a:lnSpc>
                <a:spcPct val="150000"/>
              </a:lnSpc>
            </a:pPr>
            <a:r>
              <a:rPr lang="en-US" sz="2000" dirty="0">
                <a:latin typeface="Times New Roman" pitchFamily="18" charset="0"/>
                <a:cs typeface="Times New Roman" pitchFamily="18" charset="0"/>
              </a:rPr>
              <a:t>Hence this project aims to convert the irrigation to smart irrigation by using high technology and the Internet of things.</a:t>
            </a:r>
          </a:p>
        </p:txBody>
      </p:sp>
      <p:sp>
        <p:nvSpPr>
          <p:cNvPr id="4" name="Slide Number Placeholder 3"/>
          <p:cNvSpPr>
            <a:spLocks noGrp="1"/>
          </p:cNvSpPr>
          <p:nvPr>
            <p:ph type="sldNum" sz="quarter" idx="15"/>
          </p:nvPr>
        </p:nvSpPr>
        <p:spPr/>
        <p:txBody>
          <a:bodyPr>
            <a:normAutofit/>
          </a:bodyPr>
          <a:lstStyle/>
          <a:p>
            <a:fld id="{E59C1833-C3A7-4A5F-B025-5EACE72CEE15}" type="slidenum">
              <a:rPr lang="en-IN" smtClean="0"/>
              <a:pPr/>
              <a:t>3</a:t>
            </a:fld>
            <a:endParaRPr lang="en-IN"/>
          </a:p>
        </p:txBody>
      </p:sp>
    </p:spTree>
    <p:extLst>
      <p:ext uri="{BB962C8B-B14F-4D97-AF65-F5344CB8AC3E}">
        <p14:creationId xmlns:p14="http://schemas.microsoft.com/office/powerpoint/2010/main" val="35899508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987032944"/>
              </p:ext>
            </p:extLst>
          </p:nvPr>
        </p:nvGraphicFramePr>
        <p:xfrm>
          <a:off x="242044" y="793376"/>
          <a:ext cx="11712390" cy="6004560"/>
        </p:xfrm>
        <a:graphic>
          <a:graphicData uri="http://schemas.openxmlformats.org/drawingml/2006/table">
            <a:tbl>
              <a:tblPr firstRow="1" bandRow="1">
                <a:tableStyleId>{5C22544A-7EE6-4342-B048-85BDC9FD1C3A}</a:tableStyleId>
              </a:tblPr>
              <a:tblGrid>
                <a:gridCol w="783828">
                  <a:extLst>
                    <a:ext uri="{9D8B030D-6E8A-4147-A177-3AD203B41FA5}">
                      <a16:colId xmlns:a16="http://schemas.microsoft.com/office/drawing/2014/main" val="20000"/>
                    </a:ext>
                  </a:extLst>
                </a:gridCol>
                <a:gridCol w="2567716">
                  <a:extLst>
                    <a:ext uri="{9D8B030D-6E8A-4147-A177-3AD203B41FA5}">
                      <a16:colId xmlns:a16="http://schemas.microsoft.com/office/drawing/2014/main" val="20001"/>
                    </a:ext>
                  </a:extLst>
                </a:gridCol>
                <a:gridCol w="2162288">
                  <a:extLst>
                    <a:ext uri="{9D8B030D-6E8A-4147-A177-3AD203B41FA5}">
                      <a16:colId xmlns:a16="http://schemas.microsoft.com/office/drawing/2014/main" val="20002"/>
                    </a:ext>
                  </a:extLst>
                </a:gridCol>
                <a:gridCol w="2189316">
                  <a:extLst>
                    <a:ext uri="{9D8B030D-6E8A-4147-A177-3AD203B41FA5}">
                      <a16:colId xmlns:a16="http://schemas.microsoft.com/office/drawing/2014/main" val="20003"/>
                    </a:ext>
                  </a:extLst>
                </a:gridCol>
                <a:gridCol w="2189316">
                  <a:extLst>
                    <a:ext uri="{9D8B030D-6E8A-4147-A177-3AD203B41FA5}">
                      <a16:colId xmlns:a16="http://schemas.microsoft.com/office/drawing/2014/main" val="20004"/>
                    </a:ext>
                  </a:extLst>
                </a:gridCol>
                <a:gridCol w="1819926">
                  <a:extLst>
                    <a:ext uri="{9D8B030D-6E8A-4147-A177-3AD203B41FA5}">
                      <a16:colId xmlns:a16="http://schemas.microsoft.com/office/drawing/2014/main" val="20005"/>
                    </a:ext>
                  </a:extLst>
                </a:gridCol>
              </a:tblGrid>
              <a:tr h="633582">
                <a:tc>
                  <a:txBody>
                    <a:bodyPr/>
                    <a:lstStyle/>
                    <a:p>
                      <a:r>
                        <a:rPr lang="en-IN" dirty="0">
                          <a:latin typeface="Times New Roman" panose="02020603050405020304" pitchFamily="18" charset="0"/>
                          <a:cs typeface="Times New Roman" panose="02020603050405020304" pitchFamily="18" charset="0"/>
                        </a:rPr>
                        <a:t>SI</a:t>
                      </a:r>
                      <a:r>
                        <a:rPr lang="en-IN" baseline="0" dirty="0">
                          <a:latin typeface="Times New Roman" panose="02020603050405020304" pitchFamily="18" charset="0"/>
                          <a:cs typeface="Times New Roman" panose="02020603050405020304" pitchFamily="18" charset="0"/>
                        </a:rPr>
                        <a:t> No.</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a:latin typeface="Times New Roman" panose="02020603050405020304" pitchFamily="18" charset="0"/>
                          <a:cs typeface="Times New Roman" panose="02020603050405020304" pitchFamily="18" charset="0"/>
                        </a:rPr>
                        <a:t>Author and Publication</a:t>
                      </a:r>
                      <a:r>
                        <a:rPr lang="en-IN" baseline="0" dirty="0">
                          <a:latin typeface="Times New Roman" panose="02020603050405020304" pitchFamily="18" charset="0"/>
                          <a:cs typeface="Times New Roman" panose="02020603050405020304" pitchFamily="18" charset="0"/>
                        </a:rPr>
                        <a:t> details</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a:latin typeface="Times New Roman" panose="02020603050405020304" pitchFamily="18" charset="0"/>
                          <a:cs typeface="Times New Roman" panose="02020603050405020304" pitchFamily="18" charset="0"/>
                        </a:rPr>
                        <a:t>Problem focused</a:t>
                      </a:r>
                    </a:p>
                  </a:txBody>
                  <a:tcPr/>
                </a:tc>
                <a:tc>
                  <a:txBody>
                    <a:bodyPr/>
                    <a:lstStyle/>
                    <a:p>
                      <a:r>
                        <a:rPr lang="en-IN" dirty="0">
                          <a:latin typeface="Times New Roman" panose="02020603050405020304" pitchFamily="18" charset="0"/>
                          <a:cs typeface="Times New Roman" panose="02020603050405020304" pitchFamily="18" charset="0"/>
                        </a:rPr>
                        <a:t>Technology</a:t>
                      </a:r>
                    </a:p>
                  </a:txBody>
                  <a:tcPr/>
                </a:tc>
                <a:tc>
                  <a:txBody>
                    <a:bodyPr/>
                    <a:lstStyle/>
                    <a:p>
                      <a:r>
                        <a:rPr lang="en-IN" dirty="0">
                          <a:latin typeface="Times New Roman" panose="02020603050405020304" pitchFamily="18" charset="0"/>
                          <a:cs typeface="Times New Roman" panose="02020603050405020304" pitchFamily="18" charset="0"/>
                        </a:rPr>
                        <a:t>Performance</a:t>
                      </a:r>
                    </a:p>
                  </a:txBody>
                  <a:tcPr/>
                </a:tc>
                <a:tc>
                  <a:txBody>
                    <a:bodyPr/>
                    <a:lstStyle/>
                    <a:p>
                      <a:r>
                        <a:rPr lang="en-IN" dirty="0">
                          <a:latin typeface="Times New Roman" panose="02020603050405020304" pitchFamily="18" charset="0"/>
                          <a:cs typeface="Times New Roman" panose="02020603050405020304" pitchFamily="18" charset="0"/>
                        </a:rPr>
                        <a:t>Outcome</a:t>
                      </a:r>
                    </a:p>
                  </a:txBody>
                  <a:tcPr/>
                </a:tc>
                <a:extLst>
                  <a:ext uri="{0D108BD9-81ED-4DB2-BD59-A6C34878D82A}">
                    <a16:rowId xmlns:a16="http://schemas.microsoft.com/office/drawing/2014/main" val="10000"/>
                  </a:ext>
                </a:extLst>
              </a:tr>
              <a:tr h="2142109">
                <a:tc>
                  <a:txBody>
                    <a:bodyPr/>
                    <a:lstStyle/>
                    <a:p>
                      <a:r>
                        <a:rPr lang="en-IN" sz="1700" dirty="0">
                          <a:latin typeface="Times New Roman" panose="02020603050405020304" pitchFamily="18" charset="0"/>
                          <a:cs typeface="Times New Roman" panose="02020603050405020304" pitchFamily="18" charset="0"/>
                        </a:rPr>
                        <a:t>1.</a:t>
                      </a:r>
                    </a:p>
                  </a:txBody>
                  <a:tcPr/>
                </a:tc>
                <a:tc>
                  <a:txBody>
                    <a:bodyPr/>
                    <a:lstStyle/>
                    <a:p>
                      <a:pPr algn="l"/>
                      <a:r>
                        <a:rPr lang="en-US" sz="1700" b="1" dirty="0">
                          <a:latin typeface="Times New Roman" panose="02020603050405020304" pitchFamily="18" charset="0"/>
                          <a:cs typeface="Times New Roman" panose="02020603050405020304" pitchFamily="18" charset="0"/>
                        </a:rPr>
                        <a:t>“Internet of Things (</a:t>
                      </a:r>
                      <a:r>
                        <a:rPr lang="en-US" sz="1700" b="1" dirty="0" err="1">
                          <a:latin typeface="Times New Roman" panose="02020603050405020304" pitchFamily="18" charset="0"/>
                          <a:cs typeface="Times New Roman" panose="02020603050405020304" pitchFamily="18" charset="0"/>
                        </a:rPr>
                        <a:t>IoT</a:t>
                      </a:r>
                      <a:r>
                        <a:rPr lang="en-US" sz="1700" b="1" dirty="0">
                          <a:latin typeface="Times New Roman" panose="02020603050405020304" pitchFamily="18" charset="0"/>
                          <a:cs typeface="Times New Roman" panose="02020603050405020304" pitchFamily="18" charset="0"/>
                        </a:rPr>
                        <a:t>) :</a:t>
                      </a:r>
                      <a:r>
                        <a:rPr lang="en-US" sz="1700" b="1" baseline="0" dirty="0">
                          <a:latin typeface="Times New Roman" panose="02020603050405020304" pitchFamily="18" charset="0"/>
                          <a:cs typeface="Times New Roman" panose="02020603050405020304" pitchFamily="18" charset="0"/>
                        </a:rPr>
                        <a:t> </a:t>
                      </a:r>
                      <a:r>
                        <a:rPr lang="en-US" sz="1700" b="1" dirty="0">
                          <a:latin typeface="Times New Roman" panose="02020603050405020304" pitchFamily="18" charset="0"/>
                          <a:cs typeface="Times New Roman" panose="02020603050405020304" pitchFamily="18" charset="0"/>
                        </a:rPr>
                        <a:t>A vision,</a:t>
                      </a:r>
                      <a:r>
                        <a:rPr lang="en-US" sz="1700" b="1" baseline="0" dirty="0">
                          <a:latin typeface="Times New Roman" panose="02020603050405020304" pitchFamily="18" charset="0"/>
                          <a:cs typeface="Times New Roman" panose="02020603050405020304" pitchFamily="18" charset="0"/>
                        </a:rPr>
                        <a:t> a</a:t>
                      </a:r>
                      <a:r>
                        <a:rPr lang="en-US" sz="1700" b="1" dirty="0">
                          <a:latin typeface="Times New Roman" panose="02020603050405020304" pitchFamily="18" charset="0"/>
                          <a:cs typeface="Times New Roman" panose="02020603050405020304" pitchFamily="18" charset="0"/>
                        </a:rPr>
                        <a:t>rchitectural</a:t>
                      </a:r>
                      <a:r>
                        <a:rPr lang="en-US" sz="1700" b="1" baseline="0" dirty="0">
                          <a:latin typeface="Times New Roman" panose="02020603050405020304" pitchFamily="18" charset="0"/>
                          <a:cs typeface="Times New Roman" panose="02020603050405020304" pitchFamily="18" charset="0"/>
                        </a:rPr>
                        <a:t> e</a:t>
                      </a:r>
                      <a:r>
                        <a:rPr lang="en-US" sz="1700" b="1" dirty="0">
                          <a:latin typeface="Times New Roman" panose="02020603050405020304" pitchFamily="18" charset="0"/>
                          <a:cs typeface="Times New Roman" panose="02020603050405020304" pitchFamily="18" charset="0"/>
                        </a:rPr>
                        <a:t>lements, and security Issues”</a:t>
                      </a:r>
                    </a:p>
                    <a:p>
                      <a:pPr algn="l"/>
                      <a:r>
                        <a:rPr lang="en-US" sz="1700" dirty="0">
                          <a:latin typeface="Times New Roman" panose="02020603050405020304" pitchFamily="18" charset="0"/>
                          <a:cs typeface="Times New Roman" panose="02020603050405020304" pitchFamily="18" charset="0"/>
                        </a:rPr>
                        <a:t>Author: </a:t>
                      </a:r>
                      <a:r>
                        <a:rPr lang="en-IN" sz="1700" dirty="0" err="1">
                          <a:latin typeface="Times New Roman" panose="02020603050405020304" pitchFamily="18" charset="0"/>
                          <a:cs typeface="Times New Roman" panose="02020603050405020304" pitchFamily="18" charset="0"/>
                        </a:rPr>
                        <a:t>Shivangi</a:t>
                      </a:r>
                      <a:r>
                        <a:rPr lang="en-IN" sz="1700" dirty="0">
                          <a:latin typeface="Times New Roman" panose="02020603050405020304" pitchFamily="18" charset="0"/>
                          <a:cs typeface="Times New Roman" panose="02020603050405020304" pitchFamily="18" charset="0"/>
                        </a:rPr>
                        <a:t> </a:t>
                      </a:r>
                      <a:r>
                        <a:rPr lang="en-IN" sz="1700" dirty="0" err="1">
                          <a:latin typeface="Times New Roman" panose="02020603050405020304" pitchFamily="18" charset="0"/>
                          <a:cs typeface="Times New Roman" panose="02020603050405020304" pitchFamily="18" charset="0"/>
                        </a:rPr>
                        <a:t>Vashi</a:t>
                      </a:r>
                      <a:r>
                        <a:rPr lang="en-IN" sz="1700" dirty="0">
                          <a:latin typeface="Times New Roman" panose="02020603050405020304" pitchFamily="18" charset="0"/>
                          <a:cs typeface="Times New Roman" panose="02020603050405020304" pitchFamily="18" charset="0"/>
                        </a:rPr>
                        <a:t>, </a:t>
                      </a:r>
                      <a:r>
                        <a:rPr lang="en-IN" sz="1700" dirty="0" err="1">
                          <a:latin typeface="Times New Roman" panose="02020603050405020304" pitchFamily="18" charset="0"/>
                          <a:cs typeface="Times New Roman" panose="02020603050405020304" pitchFamily="18" charset="0"/>
                        </a:rPr>
                        <a:t>Saurav</a:t>
                      </a:r>
                      <a:r>
                        <a:rPr lang="en-IN" sz="1700" baseline="0" dirty="0">
                          <a:latin typeface="Times New Roman" panose="02020603050405020304" pitchFamily="18" charset="0"/>
                          <a:cs typeface="Times New Roman" panose="02020603050405020304" pitchFamily="18" charset="0"/>
                        </a:rPr>
                        <a:t> </a:t>
                      </a:r>
                      <a:r>
                        <a:rPr lang="en-IN" sz="1700" baseline="0" dirty="0" err="1">
                          <a:latin typeface="Times New Roman" panose="02020603050405020304" pitchFamily="18" charset="0"/>
                          <a:cs typeface="Times New Roman" panose="02020603050405020304" pitchFamily="18" charset="0"/>
                        </a:rPr>
                        <a:t>Verma</a:t>
                      </a:r>
                      <a:endParaRPr lang="en-IN" sz="1700" baseline="0" dirty="0">
                        <a:latin typeface="Times New Roman" panose="02020603050405020304" pitchFamily="18" charset="0"/>
                        <a:cs typeface="Times New Roman" panose="02020603050405020304" pitchFamily="18" charset="0"/>
                      </a:endParaRPr>
                    </a:p>
                    <a:p>
                      <a:pPr algn="l"/>
                      <a:r>
                        <a:rPr lang="en-IN" sz="1700" dirty="0">
                          <a:latin typeface="Times New Roman" panose="02020603050405020304" pitchFamily="18" charset="0"/>
                          <a:cs typeface="Times New Roman" panose="02020603050405020304" pitchFamily="18" charset="0"/>
                        </a:rPr>
                        <a:t>Published</a:t>
                      </a:r>
                      <a:r>
                        <a:rPr lang="en-IN" sz="1700" baseline="0" dirty="0">
                          <a:latin typeface="Times New Roman" panose="02020603050405020304" pitchFamily="18" charset="0"/>
                          <a:cs typeface="Times New Roman" panose="02020603050405020304" pitchFamily="18" charset="0"/>
                        </a:rPr>
                        <a:t> in: </a:t>
                      </a:r>
                      <a:r>
                        <a:rPr lang="en-IN" sz="1700" dirty="0">
                          <a:latin typeface="Times New Roman" panose="02020603050405020304" pitchFamily="18" charset="0"/>
                          <a:cs typeface="Times New Roman" panose="02020603050405020304" pitchFamily="18" charset="0"/>
                        </a:rPr>
                        <a:t>I-SMAC</a:t>
                      </a:r>
                    </a:p>
                    <a:p>
                      <a:pPr algn="l"/>
                      <a:r>
                        <a:rPr lang="en-IN" sz="1700" dirty="0">
                          <a:latin typeface="Times New Roman" panose="02020603050405020304" pitchFamily="18" charset="0"/>
                          <a:cs typeface="Times New Roman" panose="02020603050405020304" pitchFamily="18" charset="0"/>
                        </a:rPr>
                        <a:t>2017</a:t>
                      </a:r>
                    </a:p>
                  </a:txBody>
                  <a:tcPr/>
                </a:tc>
                <a:tc>
                  <a:txBody>
                    <a:bodyPr/>
                    <a:lstStyle/>
                    <a:p>
                      <a:r>
                        <a:rPr lang="en-IN" sz="1700" dirty="0">
                          <a:latin typeface="Times New Roman" panose="02020603050405020304" pitchFamily="18" charset="0"/>
                          <a:cs typeface="Times New Roman" panose="02020603050405020304" pitchFamily="18" charset="0"/>
                        </a:rPr>
                        <a:t>This</a:t>
                      </a:r>
                      <a:r>
                        <a:rPr lang="en-IN" sz="1700" baseline="0" dirty="0">
                          <a:latin typeface="Times New Roman" panose="02020603050405020304" pitchFamily="18" charset="0"/>
                          <a:cs typeface="Times New Roman" panose="02020603050405020304" pitchFamily="18" charset="0"/>
                        </a:rPr>
                        <a:t> paper provide the basic understanding of </a:t>
                      </a:r>
                      <a:r>
                        <a:rPr lang="en-IN" sz="1700" baseline="0" dirty="0" err="1">
                          <a:latin typeface="Times New Roman" panose="02020603050405020304" pitchFamily="18" charset="0"/>
                          <a:cs typeface="Times New Roman" panose="02020603050405020304" pitchFamily="18" charset="0"/>
                        </a:rPr>
                        <a:t>IoT</a:t>
                      </a:r>
                      <a:r>
                        <a:rPr lang="en-IN" sz="1700" baseline="0" dirty="0">
                          <a:latin typeface="Times New Roman" panose="02020603050405020304" pitchFamily="18" charset="0"/>
                          <a:cs typeface="Times New Roman" panose="02020603050405020304" pitchFamily="18" charset="0"/>
                        </a:rPr>
                        <a:t>, its Architecture, Security issues and Measures.</a:t>
                      </a:r>
                      <a:endParaRPr lang="en-IN" sz="1700" dirty="0">
                        <a:latin typeface="Times New Roman" panose="02020603050405020304" pitchFamily="18" charset="0"/>
                        <a:cs typeface="Times New Roman" panose="02020603050405020304" pitchFamily="18" charset="0"/>
                      </a:endParaRPr>
                    </a:p>
                  </a:txBody>
                  <a:tcPr/>
                </a:tc>
                <a:tc>
                  <a:txBody>
                    <a:bodyPr/>
                    <a:lstStyle/>
                    <a:p>
                      <a:r>
                        <a:rPr lang="en-IN" sz="1700" dirty="0" err="1">
                          <a:latin typeface="Times New Roman" panose="02020603050405020304" pitchFamily="18" charset="0"/>
                          <a:cs typeface="Times New Roman" panose="02020603050405020304" pitchFamily="18" charset="0"/>
                        </a:rPr>
                        <a:t>IoT</a:t>
                      </a:r>
                      <a:r>
                        <a:rPr lang="en-IN" sz="1700" dirty="0">
                          <a:latin typeface="Times New Roman" panose="02020603050405020304" pitchFamily="18" charset="0"/>
                          <a:cs typeface="Times New Roman" panose="02020603050405020304" pitchFamily="18" charset="0"/>
                        </a:rPr>
                        <a:t> Architecture</a:t>
                      </a:r>
                      <a:r>
                        <a:rPr lang="en-IN" sz="1700" baseline="0" dirty="0">
                          <a:latin typeface="Times New Roman" panose="02020603050405020304" pitchFamily="18" charset="0"/>
                          <a:cs typeface="Times New Roman" panose="02020603050405020304" pitchFamily="18" charset="0"/>
                        </a:rPr>
                        <a:t> have 5 layers:</a:t>
                      </a:r>
                    </a:p>
                    <a:p>
                      <a:r>
                        <a:rPr lang="en-IN" sz="1700" baseline="0" dirty="0">
                          <a:latin typeface="Times New Roman" panose="02020603050405020304" pitchFamily="18" charset="0"/>
                          <a:cs typeface="Times New Roman" panose="02020603050405020304" pitchFamily="18" charset="0"/>
                        </a:rPr>
                        <a:t>1.Perception layer</a:t>
                      </a:r>
                    </a:p>
                    <a:p>
                      <a:r>
                        <a:rPr lang="en-IN" sz="1700" baseline="0" dirty="0">
                          <a:latin typeface="Times New Roman" panose="02020603050405020304" pitchFamily="18" charset="0"/>
                          <a:cs typeface="Times New Roman" panose="02020603050405020304" pitchFamily="18" charset="0"/>
                        </a:rPr>
                        <a:t>2.Network layer</a:t>
                      </a:r>
                    </a:p>
                    <a:p>
                      <a:r>
                        <a:rPr lang="en-IN" sz="1700" baseline="0" dirty="0">
                          <a:latin typeface="Times New Roman" panose="02020603050405020304" pitchFamily="18" charset="0"/>
                          <a:cs typeface="Times New Roman" panose="02020603050405020304" pitchFamily="18" charset="0"/>
                        </a:rPr>
                        <a:t>3.Middle ware layer</a:t>
                      </a:r>
                    </a:p>
                    <a:p>
                      <a:r>
                        <a:rPr lang="en-IN" sz="1700" baseline="0" dirty="0">
                          <a:latin typeface="Times New Roman" panose="02020603050405020304" pitchFamily="18" charset="0"/>
                          <a:cs typeface="Times New Roman" panose="02020603050405020304" pitchFamily="18" charset="0"/>
                        </a:rPr>
                        <a:t>4.Application layer</a:t>
                      </a:r>
                    </a:p>
                    <a:p>
                      <a:r>
                        <a:rPr lang="en-IN" sz="1700" baseline="0" dirty="0">
                          <a:latin typeface="Times New Roman" panose="02020603050405020304" pitchFamily="18" charset="0"/>
                          <a:cs typeface="Times New Roman" panose="02020603050405020304" pitchFamily="18" charset="0"/>
                        </a:rPr>
                        <a:t>5.Business layer</a:t>
                      </a:r>
                      <a:endParaRPr lang="en-IN" sz="1700" dirty="0">
                        <a:latin typeface="Times New Roman" panose="02020603050405020304" pitchFamily="18" charset="0"/>
                        <a:cs typeface="Times New Roman" panose="02020603050405020304" pitchFamily="18" charset="0"/>
                      </a:endParaRPr>
                    </a:p>
                  </a:txBody>
                  <a:tcPr/>
                </a:tc>
                <a:tc>
                  <a:txBody>
                    <a:bodyPr/>
                    <a:lstStyle/>
                    <a:p>
                      <a:r>
                        <a:rPr lang="en-IN" sz="1700" dirty="0">
                          <a:latin typeface="Times New Roman" panose="02020603050405020304" pitchFamily="18" charset="0"/>
                          <a:cs typeface="Times New Roman" panose="02020603050405020304" pitchFamily="18" charset="0"/>
                        </a:rPr>
                        <a:t>To Understand</a:t>
                      </a:r>
                      <a:r>
                        <a:rPr lang="en-IN" sz="1700" baseline="0" dirty="0">
                          <a:latin typeface="Times New Roman" panose="02020603050405020304" pitchFamily="18" charset="0"/>
                          <a:cs typeface="Times New Roman" panose="02020603050405020304" pitchFamily="18" charset="0"/>
                        </a:rPr>
                        <a:t> the performance of </a:t>
                      </a:r>
                      <a:r>
                        <a:rPr lang="en-IN" sz="1700" baseline="0" dirty="0" err="1">
                          <a:latin typeface="Times New Roman" panose="02020603050405020304" pitchFamily="18" charset="0"/>
                          <a:cs typeface="Times New Roman" panose="02020603050405020304" pitchFamily="18" charset="0"/>
                        </a:rPr>
                        <a:t>IoT</a:t>
                      </a:r>
                      <a:r>
                        <a:rPr lang="en-IN" sz="1700" baseline="0" dirty="0">
                          <a:latin typeface="Times New Roman" panose="02020603050405020304" pitchFamily="18" charset="0"/>
                          <a:cs typeface="Times New Roman" panose="02020603050405020304" pitchFamily="18" charset="0"/>
                        </a:rPr>
                        <a:t> and its architecture they have taken one example of “A SMART WORLD”.</a:t>
                      </a:r>
                    </a:p>
                  </a:txBody>
                  <a:tcPr/>
                </a:tc>
                <a:tc>
                  <a:txBody>
                    <a:bodyPr/>
                    <a:lstStyle/>
                    <a:p>
                      <a:r>
                        <a:rPr lang="en-IN" sz="1700" dirty="0" err="1">
                          <a:latin typeface="Times New Roman" panose="02020603050405020304" pitchFamily="18" charset="0"/>
                          <a:cs typeface="Times New Roman" panose="02020603050405020304" pitchFamily="18" charset="0"/>
                        </a:rPr>
                        <a:t>IoT</a:t>
                      </a:r>
                      <a:r>
                        <a:rPr lang="en-IN" sz="1700" dirty="0">
                          <a:latin typeface="Times New Roman" panose="02020603050405020304" pitchFamily="18" charset="0"/>
                          <a:cs typeface="Times New Roman" panose="02020603050405020304" pitchFamily="18" charset="0"/>
                        </a:rPr>
                        <a:t> is the future</a:t>
                      </a:r>
                    </a:p>
                    <a:p>
                      <a:r>
                        <a:rPr lang="en-IN" sz="1700" dirty="0">
                          <a:latin typeface="Times New Roman" panose="02020603050405020304" pitchFamily="18" charset="0"/>
                          <a:cs typeface="Times New Roman" panose="02020603050405020304" pitchFamily="18" charset="0"/>
                        </a:rPr>
                        <a:t>of the coming  decades which helps to develop smart world without any security issues.</a:t>
                      </a:r>
                    </a:p>
                  </a:txBody>
                  <a:tcPr/>
                </a:tc>
                <a:extLst>
                  <a:ext uri="{0D108BD9-81ED-4DB2-BD59-A6C34878D82A}">
                    <a16:rowId xmlns:a16="http://schemas.microsoft.com/office/drawing/2014/main" val="10001"/>
                  </a:ext>
                </a:extLst>
              </a:tr>
              <a:tr h="3167909">
                <a:tc>
                  <a:txBody>
                    <a:bodyPr/>
                    <a:lstStyle/>
                    <a:p>
                      <a:r>
                        <a:rPr lang="en-IN" sz="1700" dirty="0">
                          <a:latin typeface="Times New Roman" panose="02020603050405020304" pitchFamily="18" charset="0"/>
                          <a:cs typeface="Times New Roman" panose="02020603050405020304" pitchFamily="18" charset="0"/>
                        </a:rPr>
                        <a:t>2.</a:t>
                      </a:r>
                    </a:p>
                  </a:txBody>
                  <a:tcPr/>
                </a:tc>
                <a:tc>
                  <a:txBody>
                    <a:bodyPr/>
                    <a:lstStyle/>
                    <a:p>
                      <a:pPr algn="l"/>
                      <a:r>
                        <a:rPr lang="en-IN" sz="1700" b="1" dirty="0">
                          <a:latin typeface="Times New Roman" panose="02020603050405020304" pitchFamily="18" charset="0"/>
                          <a:cs typeface="Times New Roman" panose="02020603050405020304" pitchFamily="18" charset="0"/>
                        </a:rPr>
                        <a:t>“</a:t>
                      </a:r>
                      <a:r>
                        <a:rPr lang="en-IN" sz="1700" b="1" dirty="0" err="1">
                          <a:latin typeface="Times New Roman" panose="02020603050405020304" pitchFamily="18" charset="0"/>
                          <a:cs typeface="Times New Roman" panose="02020603050405020304" pitchFamily="18" charset="0"/>
                        </a:rPr>
                        <a:t>IoT</a:t>
                      </a:r>
                      <a:r>
                        <a:rPr lang="en-IN" sz="1700" b="1" dirty="0">
                          <a:latin typeface="Times New Roman" panose="02020603050405020304" pitchFamily="18" charset="0"/>
                          <a:cs typeface="Times New Roman" panose="02020603050405020304" pitchFamily="18" charset="0"/>
                        </a:rPr>
                        <a:t> solutions</a:t>
                      </a:r>
                      <a:r>
                        <a:rPr lang="en-IN" sz="1700" b="1" baseline="0" dirty="0">
                          <a:latin typeface="Times New Roman" panose="02020603050405020304" pitchFamily="18" charset="0"/>
                          <a:cs typeface="Times New Roman" panose="02020603050405020304" pitchFamily="18" charset="0"/>
                        </a:rPr>
                        <a:t> for crop protection against wild animal attacks”</a:t>
                      </a:r>
                    </a:p>
                    <a:p>
                      <a:pPr algn="l"/>
                      <a:r>
                        <a:rPr lang="en-IN" sz="1700" baseline="0" dirty="0">
                          <a:latin typeface="Times New Roman" panose="02020603050405020304" pitchFamily="18" charset="0"/>
                          <a:cs typeface="Times New Roman" panose="02020603050405020304" pitchFamily="18" charset="0"/>
                        </a:rPr>
                        <a:t>Authors: Stefano Giordano, </a:t>
                      </a:r>
                      <a:r>
                        <a:rPr lang="en-IN" sz="1700" baseline="0" dirty="0" err="1">
                          <a:latin typeface="Times New Roman" panose="02020603050405020304" pitchFamily="18" charset="0"/>
                          <a:cs typeface="Times New Roman" panose="02020603050405020304" pitchFamily="18" charset="0"/>
                        </a:rPr>
                        <a:t>Ilias</a:t>
                      </a:r>
                      <a:r>
                        <a:rPr lang="en-IN" sz="1700" baseline="0" dirty="0">
                          <a:latin typeface="Times New Roman" panose="02020603050405020304" pitchFamily="18" charset="0"/>
                          <a:cs typeface="Times New Roman" panose="02020603050405020304" pitchFamily="18" charset="0"/>
                        </a:rPr>
                        <a:t> </a:t>
                      </a:r>
                      <a:r>
                        <a:rPr lang="en-IN" sz="1700" baseline="0" dirty="0" err="1">
                          <a:latin typeface="Times New Roman" panose="02020603050405020304" pitchFamily="18" charset="0"/>
                          <a:cs typeface="Times New Roman" panose="02020603050405020304" pitchFamily="18" charset="0"/>
                        </a:rPr>
                        <a:t>Seitanides</a:t>
                      </a:r>
                      <a:r>
                        <a:rPr lang="en-IN" sz="1700" baseline="0" dirty="0">
                          <a:latin typeface="Times New Roman" panose="02020603050405020304" pitchFamily="18" charset="0"/>
                          <a:cs typeface="Times New Roman" panose="02020603050405020304" pitchFamily="18" charset="0"/>
                        </a:rPr>
                        <a:t>, Mike </a:t>
                      </a:r>
                      <a:r>
                        <a:rPr lang="en-IN" sz="1700" baseline="0" dirty="0" err="1">
                          <a:latin typeface="Times New Roman" panose="02020603050405020304" pitchFamily="18" charset="0"/>
                          <a:cs typeface="Times New Roman" panose="02020603050405020304" pitchFamily="18" charset="0"/>
                        </a:rPr>
                        <a:t>Ojo</a:t>
                      </a:r>
                      <a:r>
                        <a:rPr lang="en-IN" sz="1700" baseline="0" dirty="0">
                          <a:latin typeface="Times New Roman" panose="02020603050405020304" pitchFamily="18" charset="0"/>
                          <a:cs typeface="Times New Roman" panose="02020603050405020304" pitchFamily="18" charset="0"/>
                        </a:rPr>
                        <a:t>, </a:t>
                      </a:r>
                      <a:r>
                        <a:rPr lang="en-IN" sz="1700" baseline="0" dirty="0" err="1">
                          <a:latin typeface="Times New Roman" panose="02020603050405020304" pitchFamily="18" charset="0"/>
                          <a:cs typeface="Times New Roman" panose="02020603050405020304" pitchFamily="18" charset="0"/>
                        </a:rPr>
                        <a:t>Davide</a:t>
                      </a:r>
                      <a:r>
                        <a:rPr lang="en-IN" sz="1700" baseline="0" dirty="0">
                          <a:latin typeface="Times New Roman" panose="02020603050405020304" pitchFamily="18" charset="0"/>
                          <a:cs typeface="Times New Roman" panose="02020603050405020304" pitchFamily="18" charset="0"/>
                        </a:rPr>
                        <a:t> </a:t>
                      </a:r>
                      <a:r>
                        <a:rPr lang="en-IN" sz="1700" baseline="0" dirty="0" err="1">
                          <a:latin typeface="Times New Roman" panose="02020603050405020304" pitchFamily="18" charset="0"/>
                          <a:cs typeface="Times New Roman" panose="02020603050405020304" pitchFamily="18" charset="0"/>
                        </a:rPr>
                        <a:t>Adami</a:t>
                      </a:r>
                      <a:r>
                        <a:rPr lang="en-IN" sz="1700" baseline="0" dirty="0">
                          <a:latin typeface="Times New Roman" panose="02020603050405020304" pitchFamily="18" charset="0"/>
                          <a:cs typeface="Times New Roman" panose="02020603050405020304" pitchFamily="18" charset="0"/>
                        </a:rPr>
                        <a:t>.</a:t>
                      </a:r>
                    </a:p>
                    <a:p>
                      <a:pPr algn="l"/>
                      <a:r>
                        <a:rPr lang="en-IN" sz="1700" baseline="0" dirty="0">
                          <a:latin typeface="Times New Roman" panose="02020603050405020304" pitchFamily="18" charset="0"/>
                          <a:cs typeface="Times New Roman" panose="02020603050405020304" pitchFamily="18" charset="0"/>
                        </a:rPr>
                        <a:t>Published in: IEEE</a:t>
                      </a:r>
                    </a:p>
                    <a:p>
                      <a:pPr algn="l"/>
                      <a:r>
                        <a:rPr lang="en-IN" sz="1700" baseline="0" dirty="0">
                          <a:latin typeface="Times New Roman" panose="02020603050405020304" pitchFamily="18" charset="0"/>
                          <a:cs typeface="Times New Roman" panose="02020603050405020304" pitchFamily="18" charset="0"/>
                        </a:rPr>
                        <a:t>2018 </a:t>
                      </a:r>
                    </a:p>
                    <a:p>
                      <a:pPr algn="l"/>
                      <a:endParaRPr lang="en-IN" sz="1700" dirty="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700" dirty="0">
                          <a:latin typeface="Times New Roman" panose="02020603050405020304" pitchFamily="18" charset="0"/>
                          <a:cs typeface="Times New Roman" panose="02020603050405020304" pitchFamily="18" charset="0"/>
                        </a:rPr>
                        <a:t>This study</a:t>
                      </a:r>
                      <a:r>
                        <a:rPr lang="en-IN" sz="1700" baseline="0" dirty="0">
                          <a:latin typeface="Times New Roman" panose="02020603050405020304" pitchFamily="18" charset="0"/>
                          <a:cs typeface="Times New Roman" panose="02020603050405020304" pitchFamily="18" charset="0"/>
                        </a:rPr>
                        <a:t> aimed to protect the crop against animals and birds that enter into the field.</a:t>
                      </a:r>
                      <a:endParaRPr lang="en-IN" sz="1700" dirty="0">
                        <a:latin typeface="Times New Roman" panose="02020603050405020304" pitchFamily="18" charset="0"/>
                        <a:cs typeface="Times New Roman" panose="02020603050405020304" pitchFamily="18" charset="0"/>
                      </a:endParaRPr>
                    </a:p>
                    <a:p>
                      <a:endParaRPr lang="en-IN" sz="1700" dirty="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700" dirty="0">
                          <a:latin typeface="Times New Roman" panose="02020603050405020304" pitchFamily="18" charset="0"/>
                          <a:cs typeface="Times New Roman" panose="02020603050405020304" pitchFamily="18" charset="0"/>
                        </a:rPr>
                        <a:t>It is using</a:t>
                      </a:r>
                      <a:r>
                        <a:rPr lang="en-IN" sz="1700" baseline="0" dirty="0">
                          <a:latin typeface="Times New Roman" panose="02020603050405020304" pitchFamily="18" charset="0"/>
                          <a:cs typeface="Times New Roman" panose="02020603050405020304" pitchFamily="18" charset="0"/>
                        </a:rPr>
                        <a:t> the </a:t>
                      </a:r>
                      <a:r>
                        <a:rPr lang="en-IN" sz="1700" baseline="0" dirty="0" err="1">
                          <a:latin typeface="Times New Roman" panose="02020603050405020304" pitchFamily="18" charset="0"/>
                          <a:cs typeface="Times New Roman" panose="02020603050405020304" pitchFamily="18" charset="0"/>
                        </a:rPr>
                        <a:t>repeller</a:t>
                      </a:r>
                      <a:r>
                        <a:rPr lang="en-IN" sz="1700" baseline="0" dirty="0">
                          <a:latin typeface="Times New Roman" panose="02020603050405020304" pitchFamily="18" charset="0"/>
                          <a:cs typeface="Times New Roman" panose="02020603050405020304" pitchFamily="18" charset="0"/>
                        </a:rPr>
                        <a:t> system which makes use of PIR sensor to detect motion and it also has weather monitoring system which contains temperature and humidity sensor.</a:t>
                      </a:r>
                      <a:endParaRPr lang="en-IN" sz="1700" dirty="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700" dirty="0">
                          <a:latin typeface="Times New Roman" panose="02020603050405020304" pitchFamily="18" charset="0"/>
                          <a:cs typeface="Times New Roman" panose="02020603050405020304" pitchFamily="18" charset="0"/>
                        </a:rPr>
                        <a:t>PIR</a:t>
                      </a:r>
                      <a:r>
                        <a:rPr lang="en-US" sz="1700" baseline="0" dirty="0">
                          <a:latin typeface="Times New Roman" panose="02020603050405020304" pitchFamily="18" charset="0"/>
                          <a:cs typeface="Times New Roman" panose="02020603050405020304" pitchFamily="18" charset="0"/>
                        </a:rPr>
                        <a:t> </a:t>
                      </a:r>
                      <a:r>
                        <a:rPr lang="en-US" sz="1700" dirty="0">
                          <a:latin typeface="Times New Roman" panose="02020603050405020304" pitchFamily="18" charset="0"/>
                          <a:cs typeface="Times New Roman" panose="02020603050405020304" pitchFamily="18" charset="0"/>
                        </a:rPr>
                        <a:t>sensor</a:t>
                      </a:r>
                      <a:r>
                        <a:rPr lang="en-US" sz="1700" baseline="0" dirty="0">
                          <a:latin typeface="Times New Roman" panose="02020603050405020304" pitchFamily="18" charset="0"/>
                          <a:cs typeface="Times New Roman" panose="02020603050405020304" pitchFamily="18" charset="0"/>
                        </a:rPr>
                        <a:t> </a:t>
                      </a:r>
                      <a:r>
                        <a:rPr lang="en-US" sz="1700" dirty="0">
                          <a:latin typeface="Times New Roman" panose="02020603050405020304" pitchFamily="18" charset="0"/>
                          <a:cs typeface="Times New Roman" panose="02020603050405020304" pitchFamily="18" charset="0"/>
                        </a:rPr>
                        <a:t>activates the driver responsible for the ultrasound generation and as well as the networking communication only when an animal  is detected.</a:t>
                      </a:r>
                      <a:r>
                        <a:rPr lang="en-IN" sz="1700" dirty="0">
                          <a:latin typeface="Times New Roman" panose="02020603050405020304" pitchFamily="18" charset="0"/>
                          <a:cs typeface="Times New Roman" panose="02020603050405020304" pitchFamily="18" charset="0"/>
                        </a:rPr>
                        <a:t>Weather monitoring system can able to</a:t>
                      </a:r>
                      <a:r>
                        <a:rPr lang="en-IN" sz="1700" baseline="0" dirty="0">
                          <a:latin typeface="Times New Roman" panose="02020603050405020304" pitchFamily="18" charset="0"/>
                          <a:cs typeface="Times New Roman" panose="02020603050405020304" pitchFamily="18" charset="0"/>
                        </a:rPr>
                        <a:t> estimate the probability of pest attack. </a:t>
                      </a:r>
                      <a:endParaRPr lang="en-IN" sz="1700" dirty="0">
                        <a:latin typeface="Times New Roman" panose="02020603050405020304" pitchFamily="18" charset="0"/>
                        <a:cs typeface="Times New Roman" panose="02020603050405020304" pitchFamily="18" charset="0"/>
                      </a:endParaRPr>
                    </a:p>
                  </a:txBody>
                  <a:tcPr/>
                </a:tc>
                <a:tc>
                  <a:txBody>
                    <a:bodyPr/>
                    <a:lstStyle/>
                    <a:p>
                      <a:r>
                        <a:rPr lang="en-IN" sz="1700" dirty="0">
                          <a:latin typeface="Times New Roman" panose="02020603050405020304" pitchFamily="18" charset="0"/>
                          <a:cs typeface="Times New Roman" panose="02020603050405020304" pitchFamily="18" charset="0"/>
                        </a:rPr>
                        <a:t>This work provides a repelling</a:t>
                      </a:r>
                      <a:r>
                        <a:rPr lang="en-IN" sz="1700" baseline="0" dirty="0">
                          <a:latin typeface="Times New Roman" panose="02020603050405020304" pitchFamily="18" charset="0"/>
                          <a:cs typeface="Times New Roman" panose="02020603050405020304" pitchFamily="18" charset="0"/>
                        </a:rPr>
                        <a:t> and monitoring system for crop protection against animal attacks and weather conditions.</a:t>
                      </a:r>
                      <a:endParaRPr lang="en-IN" sz="17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2"/>
                  </a:ext>
                </a:extLst>
              </a:tr>
            </a:tbl>
          </a:graphicData>
        </a:graphic>
      </p:graphicFrame>
      <p:sp>
        <p:nvSpPr>
          <p:cNvPr id="3" name="Title 1"/>
          <p:cNvSpPr txBox="1">
            <a:spLocks/>
          </p:cNvSpPr>
          <p:nvPr/>
        </p:nvSpPr>
        <p:spPr>
          <a:xfrm>
            <a:off x="457200" y="152400"/>
            <a:ext cx="8229600" cy="838200"/>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sz="4000" dirty="0">
                <a:solidFill>
                  <a:srgbClr val="FF0000"/>
                </a:solidFill>
                <a:latin typeface="Times New Roman" pitchFamily="18" charset="0"/>
                <a:cs typeface="Times New Roman" pitchFamily="18" charset="0"/>
              </a:rPr>
              <a:t>LITERATURE SURVEY</a:t>
            </a:r>
            <a:endParaRPr lang="en-US" sz="4000" dirty="0">
              <a:solidFill>
                <a:srgbClr val="FF0000"/>
              </a:solidFill>
            </a:endParaRPr>
          </a:p>
        </p:txBody>
      </p:sp>
      <p:sp>
        <p:nvSpPr>
          <p:cNvPr id="4" name="Slide Number Placeholder 3"/>
          <p:cNvSpPr>
            <a:spLocks noGrp="1"/>
          </p:cNvSpPr>
          <p:nvPr>
            <p:ph type="sldNum" sz="quarter" idx="12"/>
          </p:nvPr>
        </p:nvSpPr>
        <p:spPr/>
        <p:txBody>
          <a:bodyPr/>
          <a:lstStyle/>
          <a:p>
            <a:fld id="{E59C1833-C3A7-4A5F-B025-5EACE72CEE15}" type="slidenum">
              <a:rPr lang="en-IN" smtClean="0"/>
              <a:pPr/>
              <a:t>4</a:t>
            </a:fld>
            <a:endParaRPr lang="en-IN"/>
          </a:p>
        </p:txBody>
      </p:sp>
    </p:spTree>
    <p:extLst>
      <p:ext uri="{BB962C8B-B14F-4D97-AF65-F5344CB8AC3E}">
        <p14:creationId xmlns:p14="http://schemas.microsoft.com/office/powerpoint/2010/main" val="34050529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910276485"/>
              </p:ext>
            </p:extLst>
          </p:nvPr>
        </p:nvGraphicFramePr>
        <p:xfrm>
          <a:off x="333828" y="101602"/>
          <a:ext cx="11524343" cy="6751320"/>
        </p:xfrm>
        <a:graphic>
          <a:graphicData uri="http://schemas.openxmlformats.org/drawingml/2006/table">
            <a:tbl>
              <a:tblPr firstRow="1" bandRow="1">
                <a:tableStyleId>{5C22544A-7EE6-4342-B048-85BDC9FD1C3A}</a:tableStyleId>
              </a:tblPr>
              <a:tblGrid>
                <a:gridCol w="724714">
                  <a:extLst>
                    <a:ext uri="{9D8B030D-6E8A-4147-A177-3AD203B41FA5}">
                      <a16:colId xmlns:a16="http://schemas.microsoft.com/office/drawing/2014/main" val="20000"/>
                    </a:ext>
                  </a:extLst>
                </a:gridCol>
                <a:gridCol w="2267182">
                  <a:extLst>
                    <a:ext uri="{9D8B030D-6E8A-4147-A177-3AD203B41FA5}">
                      <a16:colId xmlns:a16="http://schemas.microsoft.com/office/drawing/2014/main" val="20001"/>
                    </a:ext>
                  </a:extLst>
                </a:gridCol>
                <a:gridCol w="2007895">
                  <a:extLst>
                    <a:ext uri="{9D8B030D-6E8A-4147-A177-3AD203B41FA5}">
                      <a16:colId xmlns:a16="http://schemas.microsoft.com/office/drawing/2014/main" val="20002"/>
                    </a:ext>
                  </a:extLst>
                </a:gridCol>
                <a:gridCol w="2127573">
                  <a:extLst>
                    <a:ext uri="{9D8B030D-6E8A-4147-A177-3AD203B41FA5}">
                      <a16:colId xmlns:a16="http://schemas.microsoft.com/office/drawing/2014/main" val="20003"/>
                    </a:ext>
                  </a:extLst>
                </a:gridCol>
                <a:gridCol w="2686058">
                  <a:extLst>
                    <a:ext uri="{9D8B030D-6E8A-4147-A177-3AD203B41FA5}">
                      <a16:colId xmlns:a16="http://schemas.microsoft.com/office/drawing/2014/main" val="20004"/>
                    </a:ext>
                  </a:extLst>
                </a:gridCol>
                <a:gridCol w="1710921">
                  <a:extLst>
                    <a:ext uri="{9D8B030D-6E8A-4147-A177-3AD203B41FA5}">
                      <a16:colId xmlns:a16="http://schemas.microsoft.com/office/drawing/2014/main" val="20005"/>
                    </a:ext>
                  </a:extLst>
                </a:gridCol>
              </a:tblGrid>
              <a:tr h="851128">
                <a:tc>
                  <a:txBody>
                    <a:bodyPr/>
                    <a:lstStyle/>
                    <a:p>
                      <a:r>
                        <a:rPr lang="en-IN" sz="1700" dirty="0">
                          <a:latin typeface="Times New Roman" panose="02020603050405020304" pitchFamily="18" charset="0"/>
                          <a:cs typeface="Times New Roman" panose="02020603050405020304" pitchFamily="18" charset="0"/>
                        </a:rPr>
                        <a:t>SI</a:t>
                      </a:r>
                      <a:r>
                        <a:rPr lang="en-IN" sz="1700" baseline="0" dirty="0">
                          <a:latin typeface="Times New Roman" panose="02020603050405020304" pitchFamily="18" charset="0"/>
                          <a:cs typeface="Times New Roman" panose="02020603050405020304" pitchFamily="18" charset="0"/>
                        </a:rPr>
                        <a:t> No.</a:t>
                      </a:r>
                      <a:endParaRPr lang="en-IN" sz="1700" dirty="0">
                        <a:latin typeface="Times New Roman" panose="02020603050405020304" pitchFamily="18" charset="0"/>
                        <a:cs typeface="Times New Roman" panose="02020603050405020304" pitchFamily="18" charset="0"/>
                      </a:endParaRPr>
                    </a:p>
                  </a:txBody>
                  <a:tcPr/>
                </a:tc>
                <a:tc>
                  <a:txBody>
                    <a:bodyPr/>
                    <a:lstStyle/>
                    <a:p>
                      <a:pPr marL="0" marR="0" indent="0" algn="l" defTabSz="900113" rtl="0" eaLnBrk="1" fontAlgn="auto" latinLnBrk="0" hangingPunct="1">
                        <a:lnSpc>
                          <a:spcPct val="100000"/>
                        </a:lnSpc>
                        <a:spcBef>
                          <a:spcPts val="0"/>
                        </a:spcBef>
                        <a:spcAft>
                          <a:spcPts val="0"/>
                        </a:spcAft>
                        <a:buClrTx/>
                        <a:buSzTx/>
                        <a:buFontTx/>
                        <a:buNone/>
                        <a:tabLst/>
                        <a:defRPr/>
                      </a:pPr>
                      <a:r>
                        <a:rPr lang="en-IN" sz="1700" dirty="0">
                          <a:latin typeface="Times New Roman" panose="02020603050405020304" pitchFamily="18" charset="0"/>
                          <a:cs typeface="Times New Roman" panose="02020603050405020304" pitchFamily="18" charset="0"/>
                        </a:rPr>
                        <a:t>Author and Publication details</a:t>
                      </a:r>
                    </a:p>
                    <a:p>
                      <a:endParaRPr lang="en-IN" sz="1700" dirty="0">
                        <a:latin typeface="Times New Roman" panose="02020603050405020304" pitchFamily="18" charset="0"/>
                        <a:cs typeface="Times New Roman" panose="02020603050405020304" pitchFamily="18" charset="0"/>
                      </a:endParaRPr>
                    </a:p>
                  </a:txBody>
                  <a:tcPr/>
                </a:tc>
                <a:tc>
                  <a:txBody>
                    <a:bodyPr/>
                    <a:lstStyle/>
                    <a:p>
                      <a:r>
                        <a:rPr lang="en-IN" sz="1700" dirty="0">
                          <a:latin typeface="Times New Roman" panose="02020603050405020304" pitchFamily="18" charset="0"/>
                          <a:cs typeface="Times New Roman" panose="02020603050405020304" pitchFamily="18" charset="0"/>
                        </a:rPr>
                        <a:t>Problem focused</a:t>
                      </a:r>
                    </a:p>
                  </a:txBody>
                  <a:tcPr/>
                </a:tc>
                <a:tc>
                  <a:txBody>
                    <a:bodyPr/>
                    <a:lstStyle/>
                    <a:p>
                      <a:r>
                        <a:rPr lang="en-IN" sz="1700" dirty="0">
                          <a:latin typeface="Times New Roman" panose="02020603050405020304" pitchFamily="18" charset="0"/>
                          <a:cs typeface="Times New Roman" panose="02020603050405020304" pitchFamily="18" charset="0"/>
                        </a:rPr>
                        <a:t>Technology</a:t>
                      </a:r>
                    </a:p>
                  </a:txBody>
                  <a:tcPr/>
                </a:tc>
                <a:tc>
                  <a:txBody>
                    <a:bodyPr/>
                    <a:lstStyle/>
                    <a:p>
                      <a:r>
                        <a:rPr lang="en-IN" sz="1700" dirty="0">
                          <a:latin typeface="Times New Roman" panose="02020603050405020304" pitchFamily="18" charset="0"/>
                          <a:cs typeface="Times New Roman" panose="02020603050405020304" pitchFamily="18" charset="0"/>
                        </a:rPr>
                        <a:t>Performance</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700" dirty="0">
                          <a:latin typeface="Times New Roman" panose="02020603050405020304" pitchFamily="18" charset="0"/>
                          <a:cs typeface="Times New Roman" panose="02020603050405020304" pitchFamily="18" charset="0"/>
                        </a:rPr>
                        <a:t>Output</a:t>
                      </a:r>
                    </a:p>
                    <a:p>
                      <a:endParaRPr lang="en-IN" sz="17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0"/>
                  </a:ext>
                </a:extLst>
              </a:tr>
              <a:tr h="2646163">
                <a:tc>
                  <a:txBody>
                    <a:bodyPr/>
                    <a:lstStyle/>
                    <a:p>
                      <a:r>
                        <a:rPr lang="en-IN" sz="1700" dirty="0">
                          <a:latin typeface="Times New Roman" panose="02020603050405020304" pitchFamily="18" charset="0"/>
                          <a:cs typeface="Times New Roman" panose="02020603050405020304" pitchFamily="18" charset="0"/>
                        </a:rPr>
                        <a:t>3.</a:t>
                      </a:r>
                    </a:p>
                  </a:txBody>
                  <a:tcPr/>
                </a:tc>
                <a:tc>
                  <a:txBody>
                    <a:bodyPr/>
                    <a:lstStyle/>
                    <a:p>
                      <a:r>
                        <a:rPr lang="en-IN" sz="1700" b="1" dirty="0">
                          <a:latin typeface="Times New Roman" panose="02020603050405020304" pitchFamily="18" charset="0"/>
                          <a:cs typeface="Times New Roman" panose="02020603050405020304" pitchFamily="18" charset="0"/>
                        </a:rPr>
                        <a:t>“Implement Smart Farming with</a:t>
                      </a:r>
                      <a:r>
                        <a:rPr lang="en-IN" sz="1700" b="1" baseline="0" dirty="0">
                          <a:latin typeface="Times New Roman" panose="02020603050405020304" pitchFamily="18" charset="0"/>
                          <a:cs typeface="Times New Roman" panose="02020603050405020304" pitchFamily="18" charset="0"/>
                        </a:rPr>
                        <a:t> </a:t>
                      </a:r>
                      <a:r>
                        <a:rPr lang="en-IN" sz="1700" b="1" baseline="0" dirty="0" err="1">
                          <a:latin typeface="Times New Roman" panose="02020603050405020304" pitchFamily="18" charset="0"/>
                          <a:cs typeface="Times New Roman" panose="02020603050405020304" pitchFamily="18" charset="0"/>
                        </a:rPr>
                        <a:t>IoT</a:t>
                      </a:r>
                      <a:r>
                        <a:rPr lang="en-IN" sz="1700" b="1" baseline="0" dirty="0">
                          <a:latin typeface="Times New Roman" panose="02020603050405020304" pitchFamily="18" charset="0"/>
                          <a:cs typeface="Times New Roman" panose="02020603050405020304" pitchFamily="18" charset="0"/>
                        </a:rPr>
                        <a:t> Technology”</a:t>
                      </a:r>
                    </a:p>
                    <a:p>
                      <a:r>
                        <a:rPr lang="en-IN" sz="1700" baseline="0" dirty="0">
                          <a:latin typeface="Times New Roman" panose="02020603050405020304" pitchFamily="18" charset="0"/>
                          <a:cs typeface="Times New Roman" panose="02020603050405020304" pitchFamily="18" charset="0"/>
                        </a:rPr>
                        <a:t>Authors: </a:t>
                      </a:r>
                      <a:r>
                        <a:rPr lang="en-IN" sz="1700" baseline="0" dirty="0" err="1">
                          <a:latin typeface="Times New Roman" panose="02020603050405020304" pitchFamily="18" charset="0"/>
                          <a:cs typeface="Times New Roman" panose="02020603050405020304" pitchFamily="18" charset="0"/>
                        </a:rPr>
                        <a:t>Chiyurl</a:t>
                      </a:r>
                      <a:r>
                        <a:rPr lang="en-IN" sz="1700" baseline="0" dirty="0">
                          <a:latin typeface="Times New Roman" panose="02020603050405020304" pitchFamily="18" charset="0"/>
                          <a:cs typeface="Times New Roman" panose="02020603050405020304" pitchFamily="18" charset="0"/>
                        </a:rPr>
                        <a:t> Yoon, </a:t>
                      </a:r>
                      <a:r>
                        <a:rPr lang="en-IN" sz="1700" baseline="0" dirty="0" err="1">
                          <a:latin typeface="Times New Roman" panose="02020603050405020304" pitchFamily="18" charset="0"/>
                          <a:cs typeface="Times New Roman" panose="02020603050405020304" pitchFamily="18" charset="0"/>
                        </a:rPr>
                        <a:t>Miyoung</a:t>
                      </a:r>
                      <a:r>
                        <a:rPr lang="en-IN" sz="1700" baseline="0" dirty="0">
                          <a:latin typeface="Times New Roman" panose="02020603050405020304" pitchFamily="18" charset="0"/>
                          <a:cs typeface="Times New Roman" panose="02020603050405020304" pitchFamily="18" charset="0"/>
                        </a:rPr>
                        <a:t> Huh, Shin-</a:t>
                      </a:r>
                      <a:r>
                        <a:rPr lang="en-IN" sz="1700" baseline="0" dirty="0" err="1">
                          <a:latin typeface="Times New Roman" panose="02020603050405020304" pitchFamily="18" charset="0"/>
                          <a:cs typeface="Times New Roman" panose="02020603050405020304" pitchFamily="18" charset="0"/>
                        </a:rPr>
                        <a:t>Gak</a:t>
                      </a:r>
                      <a:r>
                        <a:rPr lang="en-IN" sz="1700" baseline="0" dirty="0">
                          <a:latin typeface="Times New Roman" panose="02020603050405020304" pitchFamily="18" charset="0"/>
                          <a:cs typeface="Times New Roman" panose="02020603050405020304" pitchFamily="18" charset="0"/>
                        </a:rPr>
                        <a:t> Kang, </a:t>
                      </a:r>
                      <a:r>
                        <a:rPr lang="en-IN" sz="1700" baseline="0" dirty="0" err="1">
                          <a:latin typeface="Times New Roman" panose="02020603050405020304" pitchFamily="18" charset="0"/>
                          <a:cs typeface="Times New Roman" panose="02020603050405020304" pitchFamily="18" charset="0"/>
                        </a:rPr>
                        <a:t>Juyoung</a:t>
                      </a:r>
                      <a:r>
                        <a:rPr lang="en-IN" sz="1700" baseline="0" dirty="0">
                          <a:latin typeface="Times New Roman" panose="02020603050405020304" pitchFamily="18" charset="0"/>
                          <a:cs typeface="Times New Roman" panose="02020603050405020304" pitchFamily="18" charset="0"/>
                        </a:rPr>
                        <a:t> Park, </a:t>
                      </a:r>
                      <a:r>
                        <a:rPr lang="en-IN" sz="1700" baseline="0" dirty="0" err="1">
                          <a:latin typeface="Times New Roman" panose="02020603050405020304" pitchFamily="18" charset="0"/>
                          <a:cs typeface="Times New Roman" panose="02020603050405020304" pitchFamily="18" charset="0"/>
                        </a:rPr>
                        <a:t>Changkyu</a:t>
                      </a:r>
                      <a:r>
                        <a:rPr lang="en-IN" sz="1700" baseline="0" dirty="0">
                          <a:latin typeface="Times New Roman" panose="02020603050405020304" pitchFamily="18" charset="0"/>
                          <a:cs typeface="Times New Roman" panose="02020603050405020304" pitchFamily="18" charset="0"/>
                        </a:rPr>
                        <a:t> Lee</a:t>
                      </a:r>
                    </a:p>
                    <a:p>
                      <a:r>
                        <a:rPr lang="en-IN" sz="1700" baseline="0" dirty="0">
                          <a:latin typeface="Times New Roman" panose="02020603050405020304" pitchFamily="18" charset="0"/>
                          <a:cs typeface="Times New Roman" panose="02020603050405020304" pitchFamily="18" charset="0"/>
                        </a:rPr>
                        <a:t>Published in: ICACT</a:t>
                      </a:r>
                    </a:p>
                    <a:p>
                      <a:r>
                        <a:rPr lang="en-IN" sz="1700" baseline="0" dirty="0">
                          <a:latin typeface="Times New Roman" panose="02020603050405020304" pitchFamily="18" charset="0"/>
                          <a:cs typeface="Times New Roman" panose="02020603050405020304" pitchFamily="18" charset="0"/>
                        </a:rPr>
                        <a:t>2018</a:t>
                      </a:r>
                      <a:endParaRPr lang="en-IN" sz="1700" dirty="0">
                        <a:latin typeface="Times New Roman" panose="02020603050405020304" pitchFamily="18" charset="0"/>
                        <a:cs typeface="Times New Roman" panose="02020603050405020304" pitchFamily="18" charset="0"/>
                      </a:endParaRPr>
                    </a:p>
                  </a:txBody>
                  <a:tcPr/>
                </a:tc>
                <a:tc>
                  <a:txBody>
                    <a:bodyPr/>
                    <a:lstStyle/>
                    <a:p>
                      <a:r>
                        <a:rPr lang="en-IN" sz="1700" dirty="0">
                          <a:latin typeface="Times New Roman" panose="02020603050405020304" pitchFamily="18" charset="0"/>
                          <a:cs typeface="Times New Roman" panose="02020603050405020304" pitchFamily="18" charset="0"/>
                        </a:rPr>
                        <a:t>Implementation</a:t>
                      </a:r>
                      <a:r>
                        <a:rPr lang="en-IN" sz="1700" baseline="0" dirty="0">
                          <a:latin typeface="Times New Roman" panose="02020603050405020304" pitchFamily="18" charset="0"/>
                          <a:cs typeface="Times New Roman" panose="02020603050405020304" pitchFamily="18" charset="0"/>
                        </a:rPr>
                        <a:t> of wireless communication for communicating between the nodes which are having sensors and the control device like mobile phone.</a:t>
                      </a:r>
                      <a:endParaRPr lang="en-IN" sz="1700" dirty="0">
                        <a:latin typeface="Times New Roman" panose="02020603050405020304" pitchFamily="18" charset="0"/>
                        <a:cs typeface="Times New Roman" panose="02020603050405020304" pitchFamily="18" charset="0"/>
                      </a:endParaRPr>
                    </a:p>
                  </a:txBody>
                  <a:tcPr/>
                </a:tc>
                <a:tc>
                  <a:txBody>
                    <a:bodyPr/>
                    <a:lstStyle/>
                    <a:p>
                      <a:r>
                        <a:rPr lang="en-IN" sz="1700" dirty="0">
                          <a:latin typeface="Times New Roman" panose="02020603050405020304" pitchFamily="18" charset="0"/>
                          <a:cs typeface="Times New Roman" panose="02020603050405020304" pitchFamily="18" charset="0"/>
                        </a:rPr>
                        <a:t>It is using LPWAN </a:t>
                      </a:r>
                      <a:r>
                        <a:rPr lang="en-IN" sz="1700" baseline="0" dirty="0">
                          <a:latin typeface="Times New Roman" panose="02020603050405020304" pitchFamily="18" charset="0"/>
                          <a:cs typeface="Times New Roman" panose="02020603050405020304" pitchFamily="18" charset="0"/>
                        </a:rPr>
                        <a:t>(low power wide area network)for wireless communication.</a:t>
                      </a:r>
                      <a:endParaRPr lang="en-IN" sz="1700" dirty="0">
                        <a:latin typeface="Times New Roman" panose="02020603050405020304" pitchFamily="18" charset="0"/>
                        <a:cs typeface="Times New Roman" panose="02020603050405020304" pitchFamily="18" charset="0"/>
                      </a:endParaRPr>
                    </a:p>
                  </a:txBody>
                  <a:tcPr/>
                </a:tc>
                <a:tc>
                  <a:txBody>
                    <a:bodyPr/>
                    <a:lstStyle/>
                    <a:p>
                      <a:r>
                        <a:rPr lang="en-IN" sz="1700" dirty="0">
                          <a:latin typeface="Times New Roman" panose="02020603050405020304" pitchFamily="18" charset="0"/>
                          <a:cs typeface="Times New Roman" panose="02020603050405020304" pitchFamily="18" charset="0"/>
                        </a:rPr>
                        <a:t>The</a:t>
                      </a:r>
                      <a:r>
                        <a:rPr lang="en-IN" sz="1700" baseline="0" dirty="0">
                          <a:latin typeface="Times New Roman" panose="02020603050405020304" pitchFamily="18" charset="0"/>
                          <a:cs typeface="Times New Roman" panose="02020603050405020304" pitchFamily="18" charset="0"/>
                        </a:rPr>
                        <a:t> nodes collects the environmental and growth data from greenhouse and send it to user control device through LPWAN which enables MQTT communication based on IP from gateway to server. Then the user can take further action.</a:t>
                      </a:r>
                      <a:endParaRPr lang="en-IN" sz="1700" dirty="0">
                        <a:latin typeface="Times New Roman" panose="02020603050405020304" pitchFamily="18" charset="0"/>
                        <a:cs typeface="Times New Roman" panose="02020603050405020304" pitchFamily="18" charset="0"/>
                      </a:endParaRPr>
                    </a:p>
                  </a:txBody>
                  <a:tcPr/>
                </a:tc>
                <a:tc>
                  <a:txBody>
                    <a:bodyPr/>
                    <a:lstStyle/>
                    <a:p>
                      <a:r>
                        <a:rPr lang="en-IN" sz="1700" dirty="0">
                          <a:latin typeface="Times New Roman" panose="02020603050405020304" pitchFamily="18" charset="0"/>
                          <a:cs typeface="Times New Roman" panose="02020603050405020304" pitchFamily="18" charset="0"/>
                        </a:rPr>
                        <a:t>All the information regarding environment should be provided</a:t>
                      </a:r>
                      <a:r>
                        <a:rPr lang="en-IN" sz="1700" baseline="0" dirty="0">
                          <a:latin typeface="Times New Roman" panose="02020603050405020304" pitchFamily="18" charset="0"/>
                          <a:cs typeface="Times New Roman" panose="02020603050405020304" pitchFamily="18" charset="0"/>
                        </a:rPr>
                        <a:t> to user using the control device without any data loss.</a:t>
                      </a:r>
                      <a:endParaRPr lang="en-IN" sz="17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r h="3135736">
                <a:tc>
                  <a:txBody>
                    <a:bodyPr/>
                    <a:lstStyle/>
                    <a:p>
                      <a:r>
                        <a:rPr lang="en-IN" sz="1700" dirty="0">
                          <a:latin typeface="Times New Roman" panose="02020603050405020304" pitchFamily="18" charset="0"/>
                          <a:cs typeface="Times New Roman" panose="02020603050405020304" pitchFamily="18" charset="0"/>
                        </a:rPr>
                        <a:t>4.</a:t>
                      </a:r>
                    </a:p>
                  </a:txBody>
                  <a:tcPr/>
                </a:tc>
                <a:tc>
                  <a:txBody>
                    <a:bodyPr/>
                    <a:lstStyle/>
                    <a:p>
                      <a:r>
                        <a:rPr lang="en-IN" sz="1700" b="1" dirty="0">
                          <a:latin typeface="Times New Roman" panose="02020603050405020304" pitchFamily="18" charset="0"/>
                          <a:cs typeface="Times New Roman" panose="02020603050405020304" pitchFamily="18" charset="0"/>
                        </a:rPr>
                        <a:t>“Precision agriculture using remote</a:t>
                      </a:r>
                      <a:r>
                        <a:rPr lang="en-IN" sz="1700" b="1" baseline="0" dirty="0">
                          <a:latin typeface="Times New Roman" panose="02020603050405020304" pitchFamily="18" charset="0"/>
                          <a:cs typeface="Times New Roman" panose="02020603050405020304" pitchFamily="18" charset="0"/>
                        </a:rPr>
                        <a:t> monitoring systems in Brazil”</a:t>
                      </a:r>
                    </a:p>
                    <a:p>
                      <a:r>
                        <a:rPr lang="en-IN" sz="1700" baseline="0" dirty="0">
                          <a:latin typeface="Times New Roman" panose="02020603050405020304" pitchFamily="18" charset="0"/>
                          <a:cs typeface="Times New Roman" panose="02020603050405020304" pitchFamily="18" charset="0"/>
                        </a:rPr>
                        <a:t>Authors: Rodrigo </a:t>
                      </a:r>
                      <a:r>
                        <a:rPr lang="en-IN" sz="1700" baseline="0" dirty="0" err="1">
                          <a:latin typeface="Times New Roman" panose="02020603050405020304" pitchFamily="18" charset="0"/>
                          <a:cs typeface="Times New Roman" panose="02020603050405020304" pitchFamily="18" charset="0"/>
                        </a:rPr>
                        <a:t>Filev</a:t>
                      </a:r>
                      <a:r>
                        <a:rPr lang="en-IN" sz="1700" baseline="0" dirty="0">
                          <a:latin typeface="Times New Roman" panose="02020603050405020304" pitchFamily="18" charset="0"/>
                          <a:cs typeface="Times New Roman" panose="02020603050405020304" pitchFamily="18" charset="0"/>
                        </a:rPr>
                        <a:t> Maia, Ibrahim </a:t>
                      </a:r>
                      <a:r>
                        <a:rPr lang="en-IN" sz="1700" baseline="0" dirty="0" err="1">
                          <a:latin typeface="Times New Roman" panose="02020603050405020304" pitchFamily="18" charset="0"/>
                          <a:cs typeface="Times New Roman" panose="02020603050405020304" pitchFamily="18" charset="0"/>
                        </a:rPr>
                        <a:t>Netto</a:t>
                      </a:r>
                      <a:r>
                        <a:rPr lang="en-IN" sz="1700" baseline="0" dirty="0">
                          <a:latin typeface="Times New Roman" panose="02020603050405020304" pitchFamily="18" charset="0"/>
                          <a:cs typeface="Times New Roman" panose="02020603050405020304" pitchFamily="18" charset="0"/>
                        </a:rPr>
                        <a:t>, </a:t>
                      </a:r>
                      <a:r>
                        <a:rPr lang="en-IN" sz="1700" baseline="0" dirty="0" err="1">
                          <a:latin typeface="Times New Roman" panose="02020603050405020304" pitchFamily="18" charset="0"/>
                          <a:cs typeface="Times New Roman" panose="02020603050405020304" pitchFamily="18" charset="0"/>
                        </a:rPr>
                        <a:t>Anh</a:t>
                      </a:r>
                      <a:r>
                        <a:rPr lang="en-IN" sz="1700" baseline="0" dirty="0">
                          <a:latin typeface="Times New Roman" panose="02020603050405020304" pitchFamily="18" charset="0"/>
                          <a:cs typeface="Times New Roman" panose="02020603050405020304" pitchFamily="18" charset="0"/>
                        </a:rPr>
                        <a:t> </a:t>
                      </a:r>
                      <a:r>
                        <a:rPr lang="en-IN" sz="1700" baseline="0" dirty="0" err="1">
                          <a:latin typeface="Times New Roman" panose="02020603050405020304" pitchFamily="18" charset="0"/>
                          <a:cs typeface="Times New Roman" panose="02020603050405020304" pitchFamily="18" charset="0"/>
                        </a:rPr>
                        <a:t>Lan</a:t>
                      </a:r>
                      <a:r>
                        <a:rPr lang="en-IN" sz="1700" baseline="0" dirty="0">
                          <a:latin typeface="Times New Roman" panose="02020603050405020304" pitchFamily="18" charset="0"/>
                          <a:cs typeface="Times New Roman" panose="02020603050405020304" pitchFamily="18" charset="0"/>
                        </a:rPr>
                        <a:t> </a:t>
                      </a:r>
                      <a:r>
                        <a:rPr lang="en-IN" sz="1700" baseline="0" dirty="0" err="1">
                          <a:latin typeface="Times New Roman" panose="02020603050405020304" pitchFamily="18" charset="0"/>
                          <a:cs typeface="Times New Roman" panose="02020603050405020304" pitchFamily="18" charset="0"/>
                        </a:rPr>
                        <a:t>Ho</a:t>
                      </a:r>
                      <a:r>
                        <a:rPr lang="en-IN" sz="1700" baseline="0" dirty="0">
                          <a:latin typeface="Times New Roman" panose="02020603050405020304" pitchFamily="18" charset="0"/>
                          <a:cs typeface="Times New Roman" panose="02020603050405020304" pitchFamily="18" charset="0"/>
                        </a:rPr>
                        <a:t> Tran</a:t>
                      </a:r>
                    </a:p>
                    <a:p>
                      <a:r>
                        <a:rPr lang="en-IN" sz="1700" baseline="0" dirty="0">
                          <a:latin typeface="Times New Roman" panose="02020603050405020304" pitchFamily="18" charset="0"/>
                          <a:cs typeface="Times New Roman" panose="02020603050405020304" pitchFamily="18" charset="0"/>
                        </a:rPr>
                        <a:t>Published in: IEEE</a:t>
                      </a:r>
                    </a:p>
                    <a:p>
                      <a:r>
                        <a:rPr lang="en-IN" sz="1700" baseline="0" dirty="0">
                          <a:latin typeface="Times New Roman" panose="02020603050405020304" pitchFamily="18" charset="0"/>
                          <a:cs typeface="Times New Roman" panose="02020603050405020304" pitchFamily="18" charset="0"/>
                        </a:rPr>
                        <a:t>2017</a:t>
                      </a:r>
                      <a:endParaRPr lang="en-IN" sz="1700" dirty="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700" dirty="0">
                          <a:latin typeface="Times New Roman" panose="02020603050405020304" pitchFamily="18" charset="0"/>
                          <a:cs typeface="Times New Roman" panose="02020603050405020304" pitchFamily="18" charset="0"/>
                        </a:rPr>
                        <a:t>This paper describes a real-time</a:t>
                      </a:r>
                      <a:r>
                        <a:rPr lang="en-IN" sz="1700" baseline="0" dirty="0">
                          <a:latin typeface="Times New Roman" panose="02020603050405020304" pitchFamily="18" charset="0"/>
                          <a:cs typeface="Times New Roman" panose="02020603050405020304" pitchFamily="18" charset="0"/>
                        </a:rPr>
                        <a:t> agricultural internet of things device designed to monitor the state of soil and environment.</a:t>
                      </a:r>
                      <a:endParaRPr lang="en-IN" sz="1700" dirty="0">
                        <a:latin typeface="Times New Roman" panose="02020603050405020304" pitchFamily="18" charset="0"/>
                        <a:cs typeface="Times New Roman" panose="02020603050405020304" pitchFamily="18" charset="0"/>
                      </a:endParaRPr>
                    </a:p>
                    <a:p>
                      <a:endParaRPr lang="en-IN" sz="1700" dirty="0">
                        <a:latin typeface="Times New Roman" panose="02020603050405020304" pitchFamily="18" charset="0"/>
                        <a:cs typeface="Times New Roman" panose="02020603050405020304" pitchFamily="18" charset="0"/>
                      </a:endParaRPr>
                    </a:p>
                  </a:txBody>
                  <a:tcPr/>
                </a:tc>
                <a:tc>
                  <a:txBody>
                    <a:bodyPr/>
                    <a:lstStyle/>
                    <a:p>
                      <a:pPr marL="285750" indent="-285750">
                        <a:buFont typeface="Arial" panose="020B0604020202020204" pitchFamily="34" charset="0"/>
                        <a:buChar char="•"/>
                      </a:pPr>
                      <a:r>
                        <a:rPr lang="en-IN" sz="1700" dirty="0">
                          <a:latin typeface="Times New Roman" panose="02020603050405020304" pitchFamily="18" charset="0"/>
                          <a:cs typeface="Times New Roman" panose="02020603050405020304" pitchFamily="18" charset="0"/>
                        </a:rPr>
                        <a:t>Raspberry</a:t>
                      </a:r>
                      <a:r>
                        <a:rPr lang="en-IN" sz="1700" baseline="0" dirty="0">
                          <a:latin typeface="Times New Roman" panose="02020603050405020304" pitchFamily="18" charset="0"/>
                          <a:cs typeface="Times New Roman" panose="02020603050405020304" pitchFamily="18" charset="0"/>
                        </a:rPr>
                        <a:t> Pi controls the data acquisition.</a:t>
                      </a:r>
                    </a:p>
                    <a:p>
                      <a:pPr marL="285750" indent="-285750">
                        <a:buFont typeface="Arial" panose="020B0604020202020204" pitchFamily="34" charset="0"/>
                        <a:buChar char="•"/>
                      </a:pPr>
                      <a:r>
                        <a:rPr lang="en-IN" sz="1700" baseline="0" dirty="0">
                          <a:latin typeface="Times New Roman" panose="02020603050405020304" pitchFamily="18" charset="0"/>
                          <a:cs typeface="Times New Roman" panose="02020603050405020304" pitchFamily="18" charset="0"/>
                        </a:rPr>
                        <a:t>ZigBee for communication between nodes. </a:t>
                      </a:r>
                    </a:p>
                    <a:p>
                      <a:pPr marL="285750" indent="-285750">
                        <a:buFont typeface="Arial" panose="020B0604020202020204" pitchFamily="34" charset="0"/>
                        <a:buChar char="•"/>
                      </a:pPr>
                      <a:r>
                        <a:rPr lang="en-IN" sz="1700" baseline="0" dirty="0">
                          <a:latin typeface="Times New Roman" panose="02020603050405020304" pitchFamily="18" charset="0"/>
                          <a:cs typeface="Times New Roman" panose="02020603050405020304" pitchFamily="18" charset="0"/>
                        </a:rPr>
                        <a:t>Cloud is used to organize all information from several nodes</a:t>
                      </a:r>
                      <a:endParaRPr lang="en-IN" sz="1700" dirty="0">
                        <a:latin typeface="Times New Roman" panose="02020603050405020304" pitchFamily="18" charset="0"/>
                        <a:cs typeface="Times New Roman" panose="02020603050405020304" pitchFamily="18" charset="0"/>
                      </a:endParaRPr>
                    </a:p>
                  </a:txBody>
                  <a:tcPr/>
                </a:tc>
                <a:tc>
                  <a:txBody>
                    <a:bodyPr/>
                    <a:lstStyle/>
                    <a:p>
                      <a:r>
                        <a:rPr lang="en-US" sz="1700" dirty="0">
                          <a:latin typeface="Times New Roman" panose="02020603050405020304" pitchFamily="18" charset="0"/>
                          <a:cs typeface="Times New Roman" panose="02020603050405020304" pitchFamily="18" charset="0"/>
                        </a:rPr>
                        <a:t>The monitoring nodes are installed in the several places in the field with sensors to monitor both soil and the environment. These nodes connect and send data to the central node using ZigBee network. The central node store data from all monitoring node and send them to the cloud through the internet. </a:t>
                      </a:r>
                      <a:endParaRPr lang="en-IN" sz="1700" dirty="0">
                        <a:latin typeface="Times New Roman" panose="02020603050405020304" pitchFamily="18" charset="0"/>
                        <a:cs typeface="Times New Roman" panose="02020603050405020304" pitchFamily="18" charset="0"/>
                      </a:endParaRPr>
                    </a:p>
                  </a:txBody>
                  <a:tcPr/>
                </a:tc>
                <a:tc>
                  <a:txBody>
                    <a:bodyPr/>
                    <a:lstStyle/>
                    <a:p>
                      <a:r>
                        <a:rPr lang="en-IN" sz="1700" dirty="0">
                          <a:latin typeface="Times New Roman" panose="02020603050405020304" pitchFamily="18" charset="0"/>
                          <a:cs typeface="Times New Roman" panose="02020603050405020304" pitchFamily="18" charset="0"/>
                        </a:rPr>
                        <a:t>The</a:t>
                      </a:r>
                      <a:r>
                        <a:rPr lang="en-IN" sz="1700" baseline="0" dirty="0">
                          <a:latin typeface="Times New Roman" panose="02020603050405020304" pitchFamily="18" charset="0"/>
                          <a:cs typeface="Times New Roman" panose="02020603050405020304" pitchFamily="18" charset="0"/>
                        </a:rPr>
                        <a:t> local climatic condition is sent to the user using internet to support decisions on irrigation and other activities related to crop health.</a:t>
                      </a:r>
                      <a:endParaRPr lang="en-IN" sz="17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2"/>
                  </a:ext>
                </a:extLst>
              </a:tr>
            </a:tbl>
          </a:graphicData>
        </a:graphic>
      </p:graphicFrame>
      <p:sp>
        <p:nvSpPr>
          <p:cNvPr id="3" name="Slide Number Placeholder 2"/>
          <p:cNvSpPr>
            <a:spLocks noGrp="1"/>
          </p:cNvSpPr>
          <p:nvPr>
            <p:ph type="sldNum" sz="quarter" idx="12"/>
          </p:nvPr>
        </p:nvSpPr>
        <p:spPr/>
        <p:txBody>
          <a:bodyPr/>
          <a:lstStyle/>
          <a:p>
            <a:fld id="{E59C1833-C3A7-4A5F-B025-5EACE72CEE15}" type="slidenum">
              <a:rPr lang="en-IN" smtClean="0"/>
              <a:pPr/>
              <a:t>5</a:t>
            </a:fld>
            <a:endParaRPr lang="en-IN"/>
          </a:p>
        </p:txBody>
      </p:sp>
    </p:spTree>
    <p:extLst>
      <p:ext uri="{BB962C8B-B14F-4D97-AF65-F5344CB8AC3E}">
        <p14:creationId xmlns:p14="http://schemas.microsoft.com/office/powerpoint/2010/main" val="11979427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82323730"/>
              </p:ext>
            </p:extLst>
          </p:nvPr>
        </p:nvGraphicFramePr>
        <p:xfrm>
          <a:off x="275771" y="175179"/>
          <a:ext cx="11684001" cy="6473975"/>
        </p:xfrm>
        <a:graphic>
          <a:graphicData uri="http://schemas.openxmlformats.org/drawingml/2006/table">
            <a:tbl>
              <a:tblPr firstRow="1" bandRow="1">
                <a:tableStyleId>{5C22544A-7EE6-4342-B048-85BDC9FD1C3A}</a:tableStyleId>
              </a:tblPr>
              <a:tblGrid>
                <a:gridCol w="768447">
                  <a:extLst>
                    <a:ext uri="{9D8B030D-6E8A-4147-A177-3AD203B41FA5}">
                      <a16:colId xmlns:a16="http://schemas.microsoft.com/office/drawing/2014/main" val="20000"/>
                    </a:ext>
                  </a:extLst>
                </a:gridCol>
                <a:gridCol w="2291862">
                  <a:extLst>
                    <a:ext uri="{9D8B030D-6E8A-4147-A177-3AD203B41FA5}">
                      <a16:colId xmlns:a16="http://schemas.microsoft.com/office/drawing/2014/main" val="20001"/>
                    </a:ext>
                  </a:extLst>
                </a:gridCol>
                <a:gridCol w="2076157">
                  <a:extLst>
                    <a:ext uri="{9D8B030D-6E8A-4147-A177-3AD203B41FA5}">
                      <a16:colId xmlns:a16="http://schemas.microsoft.com/office/drawing/2014/main" val="20002"/>
                    </a:ext>
                  </a:extLst>
                </a:gridCol>
                <a:gridCol w="2184010">
                  <a:extLst>
                    <a:ext uri="{9D8B030D-6E8A-4147-A177-3AD203B41FA5}">
                      <a16:colId xmlns:a16="http://schemas.microsoft.com/office/drawing/2014/main" val="20003"/>
                    </a:ext>
                  </a:extLst>
                </a:gridCol>
                <a:gridCol w="2682826">
                  <a:extLst>
                    <a:ext uri="{9D8B030D-6E8A-4147-A177-3AD203B41FA5}">
                      <a16:colId xmlns:a16="http://schemas.microsoft.com/office/drawing/2014/main" val="20004"/>
                    </a:ext>
                  </a:extLst>
                </a:gridCol>
                <a:gridCol w="1680699">
                  <a:extLst>
                    <a:ext uri="{9D8B030D-6E8A-4147-A177-3AD203B41FA5}">
                      <a16:colId xmlns:a16="http://schemas.microsoft.com/office/drawing/2014/main" val="20005"/>
                    </a:ext>
                  </a:extLst>
                </a:gridCol>
              </a:tblGrid>
              <a:tr h="855173">
                <a:tc>
                  <a:txBody>
                    <a:bodyPr/>
                    <a:lstStyle/>
                    <a:p>
                      <a:r>
                        <a:rPr lang="en-IN" sz="1700" dirty="0">
                          <a:latin typeface="Times New Roman" panose="02020603050405020304" pitchFamily="18" charset="0"/>
                          <a:cs typeface="Times New Roman" panose="02020603050405020304" pitchFamily="18" charset="0"/>
                        </a:rPr>
                        <a:t>SI No</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700" dirty="0">
                          <a:latin typeface="Times New Roman" panose="02020603050405020304" pitchFamily="18" charset="0"/>
                          <a:cs typeface="Times New Roman" panose="02020603050405020304" pitchFamily="18" charset="0"/>
                        </a:rPr>
                        <a:t>Author and Publication details</a:t>
                      </a:r>
                    </a:p>
                    <a:p>
                      <a:endParaRPr lang="en-IN" sz="1700" dirty="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700" dirty="0">
                          <a:latin typeface="Times New Roman" panose="02020603050405020304" pitchFamily="18" charset="0"/>
                          <a:cs typeface="Times New Roman" panose="02020603050405020304" pitchFamily="18" charset="0"/>
                        </a:rPr>
                        <a:t>Problem focused</a:t>
                      </a:r>
                    </a:p>
                    <a:p>
                      <a:endParaRPr lang="en-IN" sz="1700" dirty="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700" dirty="0">
                          <a:latin typeface="Times New Roman" panose="02020603050405020304" pitchFamily="18" charset="0"/>
                          <a:cs typeface="Times New Roman" panose="02020603050405020304" pitchFamily="18" charset="0"/>
                        </a:rPr>
                        <a:t>Technology</a:t>
                      </a:r>
                    </a:p>
                    <a:p>
                      <a:endParaRPr lang="en-IN" sz="1700" dirty="0">
                        <a:latin typeface="Times New Roman" panose="02020603050405020304" pitchFamily="18" charset="0"/>
                        <a:cs typeface="Times New Roman" panose="02020603050405020304" pitchFamily="18" charset="0"/>
                      </a:endParaRPr>
                    </a:p>
                  </a:txBody>
                  <a:tcPr/>
                </a:tc>
                <a:tc>
                  <a:txBody>
                    <a:bodyPr/>
                    <a:lstStyle/>
                    <a:p>
                      <a:r>
                        <a:rPr lang="en-IN" sz="1700" dirty="0">
                          <a:latin typeface="Times New Roman" panose="02020603050405020304" pitchFamily="18" charset="0"/>
                          <a:cs typeface="Times New Roman" panose="02020603050405020304" pitchFamily="18" charset="0"/>
                        </a:rPr>
                        <a:t>Performance</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700" dirty="0">
                          <a:latin typeface="Times New Roman" panose="02020603050405020304" pitchFamily="18" charset="0"/>
                          <a:cs typeface="Times New Roman" panose="02020603050405020304" pitchFamily="18" charset="0"/>
                        </a:rPr>
                        <a:t>Output</a:t>
                      </a:r>
                    </a:p>
                    <a:p>
                      <a:endParaRPr lang="en-IN" sz="17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0"/>
                  </a:ext>
                </a:extLst>
              </a:tr>
              <a:tr h="3044799">
                <a:tc>
                  <a:txBody>
                    <a:bodyPr/>
                    <a:lstStyle/>
                    <a:p>
                      <a:r>
                        <a:rPr lang="en-IN" sz="1700" dirty="0">
                          <a:latin typeface="Times New Roman" panose="02020603050405020304" pitchFamily="18" charset="0"/>
                          <a:cs typeface="Times New Roman" panose="02020603050405020304" pitchFamily="18" charset="0"/>
                        </a:rPr>
                        <a:t>5.</a:t>
                      </a:r>
                    </a:p>
                  </a:txBody>
                  <a:tcPr/>
                </a:tc>
                <a:tc>
                  <a:txBody>
                    <a:bodyPr/>
                    <a:lstStyle/>
                    <a:p>
                      <a:r>
                        <a:rPr lang="en-IN" sz="1700" b="1" dirty="0">
                          <a:latin typeface="Times New Roman" panose="02020603050405020304" pitchFamily="18" charset="0"/>
                          <a:cs typeface="Times New Roman" panose="02020603050405020304" pitchFamily="18" charset="0"/>
                        </a:rPr>
                        <a:t>“</a:t>
                      </a:r>
                      <a:r>
                        <a:rPr lang="en-IN" sz="1700" b="1" dirty="0" err="1">
                          <a:latin typeface="Times New Roman" panose="02020603050405020304" pitchFamily="18" charset="0"/>
                          <a:cs typeface="Times New Roman" panose="02020603050405020304" pitchFamily="18" charset="0"/>
                        </a:rPr>
                        <a:t>IoT</a:t>
                      </a:r>
                      <a:r>
                        <a:rPr lang="en-IN" sz="1700" b="1" dirty="0">
                          <a:latin typeface="Times New Roman" panose="02020603050405020304" pitchFamily="18" charset="0"/>
                          <a:cs typeface="Times New Roman" panose="02020603050405020304" pitchFamily="18" charset="0"/>
                        </a:rPr>
                        <a:t> Based Precision Agriculture using </a:t>
                      </a:r>
                      <a:r>
                        <a:rPr lang="en-IN" sz="1700" b="1" dirty="0" err="1">
                          <a:latin typeface="Times New Roman" panose="02020603050405020304" pitchFamily="18" charset="0"/>
                          <a:cs typeface="Times New Roman" panose="02020603050405020304" pitchFamily="18" charset="0"/>
                        </a:rPr>
                        <a:t>Agribot</a:t>
                      </a:r>
                      <a:r>
                        <a:rPr lang="en-IN" sz="1700" b="1" dirty="0">
                          <a:latin typeface="Times New Roman" panose="02020603050405020304" pitchFamily="18" charset="0"/>
                          <a:cs typeface="Times New Roman" panose="02020603050405020304" pitchFamily="18" charset="0"/>
                        </a:rPr>
                        <a:t>”</a:t>
                      </a:r>
                    </a:p>
                    <a:p>
                      <a:r>
                        <a:rPr lang="en-IN" sz="1700" dirty="0">
                          <a:latin typeface="Times New Roman" panose="02020603050405020304" pitchFamily="18" charset="0"/>
                          <a:cs typeface="Times New Roman" panose="02020603050405020304" pitchFamily="18" charset="0"/>
                        </a:rPr>
                        <a:t>Authors: Mr. V. </a:t>
                      </a:r>
                      <a:r>
                        <a:rPr lang="en-IN" sz="1700" dirty="0" err="1">
                          <a:latin typeface="Times New Roman" panose="02020603050405020304" pitchFamily="18" charset="0"/>
                          <a:cs typeface="Times New Roman" panose="02020603050405020304" pitchFamily="18" charset="0"/>
                        </a:rPr>
                        <a:t>Gowrishankar</a:t>
                      </a:r>
                      <a:r>
                        <a:rPr lang="en-IN" sz="1700" dirty="0">
                          <a:latin typeface="Times New Roman" panose="02020603050405020304" pitchFamily="18" charset="0"/>
                          <a:cs typeface="Times New Roman" panose="02020603050405020304" pitchFamily="18" charset="0"/>
                        </a:rPr>
                        <a:t> ,</a:t>
                      </a:r>
                      <a:r>
                        <a:rPr lang="en-IN" sz="1700" dirty="0" err="1">
                          <a:latin typeface="Times New Roman" panose="02020603050405020304" pitchFamily="18" charset="0"/>
                          <a:cs typeface="Times New Roman" panose="02020603050405020304" pitchFamily="18" charset="0"/>
                        </a:rPr>
                        <a:t>Dr.</a:t>
                      </a:r>
                      <a:r>
                        <a:rPr lang="en-IN" sz="1700" baseline="0" dirty="0">
                          <a:latin typeface="Times New Roman" panose="02020603050405020304" pitchFamily="18" charset="0"/>
                          <a:cs typeface="Times New Roman" panose="02020603050405020304" pitchFamily="18" charset="0"/>
                        </a:rPr>
                        <a:t> K. </a:t>
                      </a:r>
                      <a:r>
                        <a:rPr lang="en-IN" sz="1700" baseline="0" dirty="0" err="1">
                          <a:latin typeface="Times New Roman" panose="02020603050405020304" pitchFamily="18" charset="0"/>
                          <a:cs typeface="Times New Roman" panose="02020603050405020304" pitchFamily="18" charset="0"/>
                        </a:rPr>
                        <a:t>Venkatachalam</a:t>
                      </a:r>
                      <a:endParaRPr lang="en-IN" sz="1700" baseline="0" dirty="0">
                        <a:latin typeface="Times New Roman" panose="02020603050405020304" pitchFamily="18" charset="0"/>
                        <a:cs typeface="Times New Roman" panose="02020603050405020304" pitchFamily="18" charset="0"/>
                      </a:endParaRPr>
                    </a:p>
                    <a:p>
                      <a:r>
                        <a:rPr lang="en-IN" sz="1700" baseline="0" dirty="0">
                          <a:latin typeface="Times New Roman" panose="02020603050405020304" pitchFamily="18" charset="0"/>
                          <a:cs typeface="Times New Roman" panose="02020603050405020304" pitchFamily="18" charset="0"/>
                        </a:rPr>
                        <a:t>Published in: GRD Journal for Engineering</a:t>
                      </a:r>
                    </a:p>
                    <a:p>
                      <a:r>
                        <a:rPr lang="en-IN" sz="1700" baseline="0" dirty="0">
                          <a:latin typeface="Times New Roman" panose="02020603050405020304" pitchFamily="18" charset="0"/>
                          <a:cs typeface="Times New Roman" panose="02020603050405020304" pitchFamily="18" charset="0"/>
                        </a:rPr>
                        <a:t>2018</a:t>
                      </a:r>
                      <a:endParaRPr lang="en-IN" sz="1700" dirty="0">
                        <a:latin typeface="Times New Roman" panose="02020603050405020304" pitchFamily="18" charset="0"/>
                        <a:cs typeface="Times New Roman" panose="02020603050405020304" pitchFamily="18" charset="0"/>
                      </a:endParaRPr>
                    </a:p>
                  </a:txBody>
                  <a:tcPr/>
                </a:tc>
                <a:tc>
                  <a:txBody>
                    <a:bodyPr/>
                    <a:lstStyle/>
                    <a:p>
                      <a:r>
                        <a:rPr lang="en-IN" sz="1700" dirty="0">
                          <a:latin typeface="Times New Roman" panose="02020603050405020304" pitchFamily="18" charset="0"/>
                          <a:cs typeface="Times New Roman" panose="02020603050405020304" pitchFamily="18" charset="0"/>
                        </a:rPr>
                        <a:t>This project</a:t>
                      </a:r>
                      <a:r>
                        <a:rPr lang="en-IN" sz="1700" baseline="0" dirty="0">
                          <a:latin typeface="Times New Roman" panose="02020603050405020304" pitchFamily="18" charset="0"/>
                          <a:cs typeface="Times New Roman" panose="02020603050405020304" pitchFamily="18" charset="0"/>
                        </a:rPr>
                        <a:t> has developed a robot called </a:t>
                      </a:r>
                      <a:r>
                        <a:rPr lang="en-IN" sz="1700" baseline="0" dirty="0" err="1">
                          <a:latin typeface="Times New Roman" panose="02020603050405020304" pitchFamily="18" charset="0"/>
                          <a:cs typeface="Times New Roman" panose="02020603050405020304" pitchFamily="18" charset="0"/>
                        </a:rPr>
                        <a:t>Agribot</a:t>
                      </a:r>
                      <a:r>
                        <a:rPr lang="en-IN" sz="1700" baseline="0" dirty="0">
                          <a:latin typeface="Times New Roman" panose="02020603050405020304" pitchFamily="18" charset="0"/>
                          <a:cs typeface="Times New Roman" panose="02020603050405020304" pitchFamily="18" charset="0"/>
                        </a:rPr>
                        <a:t> which is used for performing basic agriculture operations like spraying water and pesticide, sowing of seeds, ploughing and so on.</a:t>
                      </a:r>
                      <a:endParaRPr lang="en-IN" sz="1700" dirty="0">
                        <a:latin typeface="Times New Roman" panose="02020603050405020304" pitchFamily="18" charset="0"/>
                        <a:cs typeface="Times New Roman" panose="02020603050405020304" pitchFamily="18" charset="0"/>
                      </a:endParaRPr>
                    </a:p>
                  </a:txBody>
                  <a:tcPr/>
                </a:tc>
                <a:tc>
                  <a:txBody>
                    <a:bodyPr/>
                    <a:lstStyle/>
                    <a:p>
                      <a:pPr marL="285750" indent="-285750" defTabSz="1614488">
                        <a:buFont typeface="Arial" panose="020B0604020202020204" pitchFamily="34" charset="0"/>
                        <a:buChar char="•"/>
                        <a:tabLst/>
                      </a:pPr>
                      <a:r>
                        <a:rPr lang="en-US" sz="1700" dirty="0">
                          <a:latin typeface="Times New Roman" panose="02020603050405020304" pitchFamily="18" charset="0"/>
                          <a:cs typeface="Times New Roman" panose="02020603050405020304" pitchFamily="18" charset="0"/>
                        </a:rPr>
                        <a:t>Arduino</a:t>
                      </a:r>
                      <a:r>
                        <a:rPr lang="en-US" sz="1700" baseline="0" dirty="0">
                          <a:latin typeface="Times New Roman" panose="02020603050405020304" pitchFamily="18" charset="0"/>
                          <a:cs typeface="Times New Roman" panose="02020603050405020304" pitchFamily="18" charset="0"/>
                        </a:rPr>
                        <a:t> </a:t>
                      </a:r>
                      <a:r>
                        <a:rPr lang="en-US" sz="1700" dirty="0">
                          <a:latin typeface="Times New Roman" panose="02020603050405020304" pitchFamily="18" charset="0"/>
                          <a:cs typeface="Times New Roman" panose="02020603050405020304" pitchFamily="18" charset="0"/>
                        </a:rPr>
                        <a:t>is used to control various operations. </a:t>
                      </a:r>
                    </a:p>
                    <a:p>
                      <a:pPr marL="285750" indent="-285750" defTabSz="1614488">
                        <a:buFont typeface="Arial" panose="020B0604020202020204" pitchFamily="34" charset="0"/>
                        <a:buChar char="•"/>
                        <a:tabLst/>
                      </a:pPr>
                      <a:r>
                        <a:rPr lang="en-US" sz="1700" dirty="0">
                          <a:latin typeface="Times New Roman" panose="02020603050405020304" pitchFamily="18" charset="0"/>
                          <a:cs typeface="Times New Roman" panose="02020603050405020304" pitchFamily="18" charset="0"/>
                        </a:rPr>
                        <a:t>L293D driver for proper movement of wheels. </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700" dirty="0">
                          <a:latin typeface="Times New Roman" panose="02020603050405020304" pitchFamily="18" charset="0"/>
                          <a:cs typeface="Times New Roman" panose="02020603050405020304" pitchFamily="18" charset="0"/>
                        </a:rPr>
                        <a:t>Ploughing</a:t>
                      </a:r>
                      <a:r>
                        <a:rPr lang="en-US" sz="1700" baseline="0" dirty="0">
                          <a:latin typeface="Times New Roman" panose="02020603050405020304" pitchFamily="18" charset="0"/>
                          <a:cs typeface="Times New Roman" panose="02020603050405020304" pitchFamily="18" charset="0"/>
                        </a:rPr>
                        <a:t> ,seed sowing </a:t>
                      </a:r>
                      <a:r>
                        <a:rPr lang="en-US" sz="1700" dirty="0">
                          <a:latin typeface="Times New Roman" panose="02020603050405020304" pitchFamily="18" charset="0"/>
                          <a:cs typeface="Times New Roman" panose="02020603050405020304" pitchFamily="18" charset="0"/>
                        </a:rPr>
                        <a:t>is done</a:t>
                      </a:r>
                      <a:r>
                        <a:rPr lang="en-US" sz="1700" baseline="0" dirty="0">
                          <a:latin typeface="Times New Roman" panose="02020603050405020304" pitchFamily="18" charset="0"/>
                          <a:cs typeface="Times New Roman" panose="02020603050405020304" pitchFamily="18" charset="0"/>
                        </a:rPr>
                        <a:t> </a:t>
                      </a:r>
                      <a:r>
                        <a:rPr lang="en-US" sz="1700" dirty="0">
                          <a:latin typeface="Times New Roman" panose="02020603050405020304" pitchFamily="18" charset="0"/>
                          <a:cs typeface="Times New Roman" panose="02020603050405020304" pitchFamily="18" charset="0"/>
                        </a:rPr>
                        <a:t>simultaneously as the robot moves forward. spraying of pesticides can be done with the help of solenoid valve and is periodically sprayed whenever the relay switch is closed.</a:t>
                      </a:r>
                      <a:endParaRPr lang="en-IN" sz="1700" dirty="0">
                        <a:latin typeface="Times New Roman" panose="02020603050405020304" pitchFamily="18" charset="0"/>
                        <a:cs typeface="Times New Roman" panose="02020603050405020304" pitchFamily="18" charset="0"/>
                      </a:endParaRPr>
                    </a:p>
                  </a:txBody>
                  <a:tcPr/>
                </a:tc>
                <a:tc>
                  <a:txBody>
                    <a:bodyPr/>
                    <a:lstStyle/>
                    <a:p>
                      <a:r>
                        <a:rPr lang="en-IN" sz="1700" dirty="0">
                          <a:latin typeface="Times New Roman" panose="02020603050405020304" pitchFamily="18" charset="0"/>
                          <a:cs typeface="Times New Roman" panose="02020603050405020304" pitchFamily="18" charset="0"/>
                        </a:rPr>
                        <a:t>This project</a:t>
                      </a:r>
                      <a:r>
                        <a:rPr lang="en-IN" sz="1700" baseline="0" dirty="0">
                          <a:latin typeface="Times New Roman" panose="02020603050405020304" pitchFamily="18" charset="0"/>
                          <a:cs typeface="Times New Roman" panose="02020603050405020304" pitchFamily="18" charset="0"/>
                        </a:rPr>
                        <a:t> helps to perform basic agriculture operations automatically without any manual work in the field.</a:t>
                      </a:r>
                      <a:endParaRPr lang="en-IN" sz="17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r h="2560496">
                <a:tc>
                  <a:txBody>
                    <a:bodyPr/>
                    <a:lstStyle/>
                    <a:p>
                      <a:r>
                        <a:rPr lang="en-IN" sz="1700" dirty="0">
                          <a:latin typeface="Times New Roman" panose="02020603050405020304" pitchFamily="18" charset="0"/>
                          <a:cs typeface="Times New Roman" panose="02020603050405020304" pitchFamily="18" charset="0"/>
                        </a:rPr>
                        <a:t>6.</a:t>
                      </a:r>
                    </a:p>
                  </a:txBody>
                  <a:tcPr/>
                </a:tc>
                <a:tc>
                  <a:txBody>
                    <a:bodyPr/>
                    <a:lstStyle/>
                    <a:p>
                      <a:r>
                        <a:rPr lang="en-IN" sz="1700" b="1" dirty="0">
                          <a:latin typeface="Times New Roman" panose="02020603050405020304" pitchFamily="18" charset="0"/>
                          <a:cs typeface="Times New Roman" panose="02020603050405020304" pitchFamily="18" charset="0"/>
                        </a:rPr>
                        <a:t>“Animal Identification Using Deep Learning on Raspberry</a:t>
                      </a:r>
                      <a:r>
                        <a:rPr lang="en-IN" sz="1700" b="1" baseline="0" dirty="0">
                          <a:latin typeface="Times New Roman" panose="02020603050405020304" pitchFamily="18" charset="0"/>
                          <a:cs typeface="Times New Roman" panose="02020603050405020304" pitchFamily="18" charset="0"/>
                        </a:rPr>
                        <a:t> Pi”</a:t>
                      </a:r>
                    </a:p>
                    <a:p>
                      <a:r>
                        <a:rPr lang="en-IN" sz="1700" baseline="0" dirty="0">
                          <a:latin typeface="Times New Roman" panose="02020603050405020304" pitchFamily="18" charset="0"/>
                          <a:cs typeface="Times New Roman" panose="02020603050405020304" pitchFamily="18" charset="0"/>
                        </a:rPr>
                        <a:t>Authors: </a:t>
                      </a:r>
                      <a:r>
                        <a:rPr lang="en-IN" sz="1700" baseline="0" dirty="0" err="1">
                          <a:latin typeface="Times New Roman" panose="02020603050405020304" pitchFamily="18" charset="0"/>
                          <a:cs typeface="Times New Roman" panose="02020603050405020304" pitchFamily="18" charset="0"/>
                        </a:rPr>
                        <a:t>Utsav</a:t>
                      </a:r>
                      <a:r>
                        <a:rPr lang="en-IN" sz="1700" baseline="0" dirty="0">
                          <a:latin typeface="Times New Roman" panose="02020603050405020304" pitchFamily="18" charset="0"/>
                          <a:cs typeface="Times New Roman" panose="02020603050405020304" pitchFamily="18" charset="0"/>
                        </a:rPr>
                        <a:t> </a:t>
                      </a:r>
                      <a:r>
                        <a:rPr lang="en-IN" sz="1700" baseline="0" dirty="0" err="1">
                          <a:latin typeface="Times New Roman" panose="02020603050405020304" pitchFamily="18" charset="0"/>
                          <a:cs typeface="Times New Roman" panose="02020603050405020304" pitchFamily="18" charset="0"/>
                        </a:rPr>
                        <a:t>Dihingia</a:t>
                      </a:r>
                      <a:r>
                        <a:rPr lang="en-IN" sz="1700" baseline="0" dirty="0">
                          <a:latin typeface="Times New Roman" panose="02020603050405020304" pitchFamily="18" charset="0"/>
                          <a:cs typeface="Times New Roman" panose="02020603050405020304" pitchFamily="18" charset="0"/>
                        </a:rPr>
                        <a:t>, P. Amar, M. </a:t>
                      </a:r>
                      <a:r>
                        <a:rPr lang="en-IN" sz="1700" baseline="0" dirty="0" err="1">
                          <a:latin typeface="Times New Roman" panose="02020603050405020304" pitchFamily="18" charset="0"/>
                          <a:cs typeface="Times New Roman" panose="02020603050405020304" pitchFamily="18" charset="0"/>
                        </a:rPr>
                        <a:t>Megha</a:t>
                      </a:r>
                      <a:r>
                        <a:rPr lang="en-IN" sz="1700" baseline="0" dirty="0">
                          <a:latin typeface="Times New Roman" panose="02020603050405020304" pitchFamily="18" charset="0"/>
                          <a:cs typeface="Times New Roman" panose="02020603050405020304" pitchFamily="18" charset="0"/>
                        </a:rPr>
                        <a:t> </a:t>
                      </a:r>
                      <a:r>
                        <a:rPr lang="en-IN" sz="1700" baseline="0" dirty="0" err="1">
                          <a:latin typeface="Times New Roman" panose="02020603050405020304" pitchFamily="18" charset="0"/>
                          <a:cs typeface="Times New Roman" panose="02020603050405020304" pitchFamily="18" charset="0"/>
                        </a:rPr>
                        <a:t>Shyam</a:t>
                      </a:r>
                      <a:r>
                        <a:rPr lang="en-IN" sz="1700" baseline="0" dirty="0">
                          <a:latin typeface="Times New Roman" panose="02020603050405020304" pitchFamily="18" charset="0"/>
                          <a:cs typeface="Times New Roman" panose="02020603050405020304" pitchFamily="18" charset="0"/>
                        </a:rPr>
                        <a:t>, </a:t>
                      </a:r>
                      <a:r>
                        <a:rPr lang="en-IN" sz="1700" baseline="0" dirty="0" err="1">
                          <a:latin typeface="Times New Roman" panose="02020603050405020304" pitchFamily="18" charset="0"/>
                          <a:cs typeface="Times New Roman" panose="02020603050405020304" pitchFamily="18" charset="0"/>
                        </a:rPr>
                        <a:t>Vaibhav</a:t>
                      </a:r>
                      <a:r>
                        <a:rPr lang="en-IN" sz="1700" baseline="0" dirty="0">
                          <a:latin typeface="Times New Roman" panose="02020603050405020304" pitchFamily="18" charset="0"/>
                          <a:cs typeface="Times New Roman" panose="02020603050405020304" pitchFamily="18" charset="0"/>
                        </a:rPr>
                        <a:t> Thomas</a:t>
                      </a:r>
                    </a:p>
                    <a:p>
                      <a:r>
                        <a:rPr lang="en-IN" sz="1700" baseline="0" dirty="0">
                          <a:latin typeface="Times New Roman" panose="02020603050405020304" pitchFamily="18" charset="0"/>
                          <a:cs typeface="Times New Roman" panose="02020603050405020304" pitchFamily="18" charset="0"/>
                        </a:rPr>
                        <a:t>Published in: IJRESM</a:t>
                      </a:r>
                    </a:p>
                    <a:p>
                      <a:r>
                        <a:rPr lang="en-IN" sz="1700" baseline="0" dirty="0">
                          <a:latin typeface="Times New Roman" panose="02020603050405020304" pitchFamily="18" charset="0"/>
                          <a:cs typeface="Times New Roman" panose="02020603050405020304" pitchFamily="18" charset="0"/>
                        </a:rPr>
                        <a:t>2020</a:t>
                      </a:r>
                      <a:endParaRPr lang="en-IN" sz="1700" dirty="0">
                        <a:latin typeface="Times New Roman" panose="02020603050405020304" pitchFamily="18" charset="0"/>
                        <a:cs typeface="Times New Roman" panose="02020603050405020304" pitchFamily="18" charset="0"/>
                      </a:endParaRPr>
                    </a:p>
                  </a:txBody>
                  <a:tcPr/>
                </a:tc>
                <a:tc>
                  <a:txBody>
                    <a:bodyPr/>
                    <a:lstStyle/>
                    <a:p>
                      <a:r>
                        <a:rPr lang="en-IN" sz="1700" dirty="0">
                          <a:latin typeface="Times New Roman" panose="02020603050405020304" pitchFamily="18" charset="0"/>
                          <a:cs typeface="Times New Roman" panose="02020603050405020304" pitchFamily="18" charset="0"/>
                        </a:rPr>
                        <a:t>The</a:t>
                      </a:r>
                      <a:r>
                        <a:rPr lang="en-IN" sz="1700" baseline="0" dirty="0">
                          <a:latin typeface="Times New Roman" panose="02020603050405020304" pitchFamily="18" charset="0"/>
                          <a:cs typeface="Times New Roman" panose="02020603050405020304" pitchFamily="18" charset="0"/>
                        </a:rPr>
                        <a:t> purpose of this project is to build a system that detects animals which enter into form or any household.</a:t>
                      </a:r>
                      <a:endParaRPr lang="en-IN" sz="1700" dirty="0">
                        <a:latin typeface="Times New Roman" panose="02020603050405020304" pitchFamily="18" charset="0"/>
                        <a:cs typeface="Times New Roman" panose="02020603050405020304" pitchFamily="18" charset="0"/>
                      </a:endParaRPr>
                    </a:p>
                  </a:txBody>
                  <a:tcPr/>
                </a:tc>
                <a:tc>
                  <a:txBody>
                    <a:bodyPr/>
                    <a:lstStyle/>
                    <a:p>
                      <a:pPr marL="0" indent="0" defTabSz="1614488">
                        <a:buFont typeface="Arial" panose="020B0604020202020204" pitchFamily="34" charset="0"/>
                        <a:buNone/>
                        <a:tabLst/>
                      </a:pPr>
                      <a:r>
                        <a:rPr lang="en-US" sz="1700" dirty="0">
                          <a:latin typeface="Times New Roman" panose="02020603050405020304" pitchFamily="18" charset="0"/>
                          <a:cs typeface="Times New Roman" panose="02020603050405020304" pitchFamily="18" charset="0"/>
                        </a:rPr>
                        <a:t>This</a:t>
                      </a:r>
                      <a:r>
                        <a:rPr lang="en-US" sz="1700" baseline="0" dirty="0">
                          <a:latin typeface="Times New Roman" panose="02020603050405020304" pitchFamily="18" charset="0"/>
                          <a:cs typeface="Times New Roman" panose="02020603050405020304" pitchFamily="18" charset="0"/>
                        </a:rPr>
                        <a:t> system detects and classifies animals in real-time by implementing a convolution neural network(CNN).</a:t>
                      </a:r>
                      <a:endParaRPr lang="en-US" sz="1700" dirty="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700" dirty="0">
                          <a:latin typeface="Times New Roman" panose="02020603050405020304" pitchFamily="18" charset="0"/>
                          <a:cs typeface="Times New Roman" panose="02020603050405020304" pitchFamily="18" charset="0"/>
                        </a:rPr>
                        <a:t>A video is fed into the raspberry pi, wherein we run a</a:t>
                      </a:r>
                      <a:r>
                        <a:rPr lang="en-IN" sz="1700" baseline="0" dirty="0">
                          <a:latin typeface="Times New Roman" panose="02020603050405020304" pitchFamily="18" charset="0"/>
                          <a:cs typeface="Times New Roman" panose="02020603050405020304" pitchFamily="18" charset="0"/>
                        </a:rPr>
                        <a:t> Python based program with some dependencies to identify the animal and classify it into categories.</a:t>
                      </a:r>
                      <a:r>
                        <a:rPr lang="en-IN" sz="1700" dirty="0">
                          <a:latin typeface="Times New Roman" panose="02020603050405020304" pitchFamily="18" charset="0"/>
                          <a:cs typeface="Times New Roman" panose="02020603050405020304" pitchFamily="18" charset="0"/>
                        </a:rPr>
                        <a:t> </a:t>
                      </a:r>
                    </a:p>
                  </a:txBody>
                  <a:tcPr/>
                </a:tc>
                <a:tc>
                  <a:txBody>
                    <a:bodyPr/>
                    <a:lstStyle/>
                    <a:p>
                      <a:r>
                        <a:rPr lang="en-IN" sz="1700" dirty="0">
                          <a:latin typeface="Times New Roman" panose="02020603050405020304" pitchFamily="18" charset="0"/>
                          <a:cs typeface="Times New Roman" panose="02020603050405020304" pitchFamily="18" charset="0"/>
                        </a:rPr>
                        <a:t>The</a:t>
                      </a:r>
                      <a:r>
                        <a:rPr lang="en-IN" sz="1700" baseline="0" dirty="0">
                          <a:latin typeface="Times New Roman" panose="02020603050405020304" pitchFamily="18" charset="0"/>
                          <a:cs typeface="Times New Roman" panose="02020603050405020304" pitchFamily="18" charset="0"/>
                        </a:rPr>
                        <a:t> output can predict and identify the object efficiently at any time.</a:t>
                      </a:r>
                      <a:endParaRPr lang="en-IN" sz="17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2"/>
                  </a:ext>
                </a:extLst>
              </a:tr>
            </a:tbl>
          </a:graphicData>
        </a:graphic>
      </p:graphicFrame>
      <p:sp>
        <p:nvSpPr>
          <p:cNvPr id="3" name="Slide Number Placeholder 2"/>
          <p:cNvSpPr>
            <a:spLocks noGrp="1"/>
          </p:cNvSpPr>
          <p:nvPr>
            <p:ph type="sldNum" sz="quarter" idx="12"/>
          </p:nvPr>
        </p:nvSpPr>
        <p:spPr/>
        <p:txBody>
          <a:bodyPr/>
          <a:lstStyle/>
          <a:p>
            <a:fld id="{E59C1833-C3A7-4A5F-B025-5EACE72CEE15}" type="slidenum">
              <a:rPr lang="en-IN" smtClean="0"/>
              <a:pPr/>
              <a:t>6</a:t>
            </a:fld>
            <a:endParaRPr lang="en-IN"/>
          </a:p>
        </p:txBody>
      </p:sp>
    </p:spTree>
    <p:extLst>
      <p:ext uri="{BB962C8B-B14F-4D97-AF65-F5344CB8AC3E}">
        <p14:creationId xmlns:p14="http://schemas.microsoft.com/office/powerpoint/2010/main" val="40403450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a:solidFill>
                  <a:srgbClr val="FF0000"/>
                </a:solidFill>
                <a:latin typeface="Times New Roman" pitchFamily="18" charset="0"/>
                <a:cs typeface="Times New Roman" pitchFamily="18" charset="0"/>
              </a:rPr>
              <a:t>PROBLEM IDENTIFICATION, STATEMENT AND SCOPE</a:t>
            </a:r>
            <a:br>
              <a:rPr lang="en-US" dirty="0">
                <a:solidFill>
                  <a:srgbClr val="FF0000"/>
                </a:solidFill>
                <a:latin typeface="Times New Roman" pitchFamily="18" charset="0"/>
                <a:cs typeface="Times New Roman" pitchFamily="18" charset="0"/>
              </a:rPr>
            </a:br>
            <a:endParaRPr lang="en-US" dirty="0">
              <a:solidFill>
                <a:srgbClr val="FF0000"/>
              </a:solidFill>
            </a:endParaRPr>
          </a:p>
        </p:txBody>
      </p:sp>
      <p:sp>
        <p:nvSpPr>
          <p:cNvPr id="3" name="Content Placeholder 2"/>
          <p:cNvSpPr>
            <a:spLocks noGrp="1"/>
          </p:cNvSpPr>
          <p:nvPr>
            <p:ph sz="quarter" idx="1"/>
          </p:nvPr>
        </p:nvSpPr>
        <p:spPr>
          <a:xfrm>
            <a:off x="986971" y="1030514"/>
            <a:ext cx="9739086" cy="5693016"/>
          </a:xfrm>
        </p:spPr>
        <p:txBody>
          <a:bodyPr>
            <a:normAutofit/>
          </a:bodyPr>
          <a:lstStyle/>
          <a:p>
            <a:pPr marL="0" lvl="0" indent="0" algn="just">
              <a:buNone/>
            </a:pPr>
            <a:endParaRPr lang="en-US" sz="2000" dirty="0">
              <a:latin typeface="Times New Roman" pitchFamily="18" charset="0"/>
              <a:cs typeface="Times New Roman" pitchFamily="18" charset="0"/>
            </a:endParaRPr>
          </a:p>
          <a:p>
            <a:pPr marL="0" lvl="0" indent="0" algn="just">
              <a:buNone/>
            </a:pPr>
            <a:r>
              <a:rPr lang="en-US" sz="2400" b="1" dirty="0">
                <a:latin typeface="Times New Roman" pitchFamily="18" charset="0"/>
                <a:cs typeface="Times New Roman" pitchFamily="18" charset="0"/>
              </a:rPr>
              <a:t>PROBLEM IDENTIFICATION:-</a:t>
            </a:r>
          </a:p>
          <a:p>
            <a:pPr algn="just"/>
            <a:r>
              <a:rPr lang="en-US" sz="2000" dirty="0">
                <a:latin typeface="Times New Roman" pitchFamily="18" charset="0"/>
                <a:cs typeface="Times New Roman" pitchFamily="18" charset="0"/>
              </a:rPr>
              <a:t>Major problem in using </a:t>
            </a:r>
            <a:r>
              <a:rPr lang="en-US" sz="2000" dirty="0" err="1">
                <a:latin typeface="Times New Roman" pitchFamily="18" charset="0"/>
                <a:cs typeface="Times New Roman" pitchFamily="18" charset="0"/>
              </a:rPr>
              <a:t>IoT</a:t>
            </a:r>
            <a:r>
              <a:rPr lang="en-US" sz="2000" dirty="0">
                <a:latin typeface="Times New Roman" pitchFamily="18" charset="0"/>
                <a:cs typeface="Times New Roman" pitchFamily="18" charset="0"/>
              </a:rPr>
              <a:t> is security issue.[1]</a:t>
            </a:r>
          </a:p>
          <a:p>
            <a:pPr lvl="0" algn="just"/>
            <a:r>
              <a:rPr lang="en-IN" sz="2000" dirty="0">
                <a:latin typeface="Times New Roman" pitchFamily="18" charset="0"/>
                <a:cs typeface="Times New Roman" pitchFamily="18" charset="0"/>
              </a:rPr>
              <a:t>Using PIR sensor without using pi camera will simply ON the buzzer who ever enters into the field.[2]</a:t>
            </a:r>
          </a:p>
          <a:p>
            <a:pPr lvl="0" algn="just"/>
            <a:r>
              <a:rPr lang="en-IN" sz="2000" dirty="0">
                <a:latin typeface="Times New Roman" pitchFamily="18" charset="0"/>
                <a:cs typeface="Times New Roman" pitchFamily="18" charset="0"/>
              </a:rPr>
              <a:t>Using wireless communication without any data loss.[3]</a:t>
            </a:r>
          </a:p>
          <a:p>
            <a:pPr lvl="0" algn="just"/>
            <a:r>
              <a:rPr lang="en-IN" sz="2000" dirty="0">
                <a:latin typeface="Times New Roman" pitchFamily="18" charset="0"/>
                <a:cs typeface="Times New Roman" pitchFamily="18" charset="0"/>
              </a:rPr>
              <a:t>Collecting only data from the sensor without any automatic activity.[4]</a:t>
            </a:r>
          </a:p>
          <a:p>
            <a:pPr lvl="0" algn="just"/>
            <a:r>
              <a:rPr lang="en-IN" sz="2000" dirty="0">
                <a:latin typeface="Times New Roman" pitchFamily="18" charset="0"/>
                <a:cs typeface="Times New Roman" pitchFamily="18" charset="0"/>
              </a:rPr>
              <a:t>Using big and separate robot for all agriculture activity[5].</a:t>
            </a:r>
          </a:p>
          <a:p>
            <a:pPr lvl="0" algn="just"/>
            <a:r>
              <a:rPr lang="en-IN" sz="2000" dirty="0">
                <a:latin typeface="Times New Roman" pitchFamily="18" charset="0"/>
                <a:cs typeface="Times New Roman" pitchFamily="18" charset="0"/>
              </a:rPr>
              <a:t>Without using pi camera manually inserting video into the raspberry pi for animal detection[6].</a:t>
            </a:r>
          </a:p>
          <a:p>
            <a:pPr marL="0" indent="0" algn="just">
              <a:buNone/>
            </a:pPr>
            <a:endParaRPr lang="en-IN" sz="2000" dirty="0">
              <a:latin typeface="Times New Roman" pitchFamily="18" charset="0"/>
              <a:cs typeface="Times New Roman" pitchFamily="18" charset="0"/>
            </a:endParaRPr>
          </a:p>
          <a:p>
            <a:pPr marL="0" indent="0" algn="just">
              <a:buNone/>
            </a:pPr>
            <a:r>
              <a:rPr lang="en-IN" sz="2000" dirty="0">
                <a:latin typeface="Times New Roman" pitchFamily="18" charset="0"/>
                <a:cs typeface="Times New Roman" pitchFamily="18" charset="0"/>
              </a:rPr>
              <a:t>To eliminate all these flaws, A New </a:t>
            </a:r>
            <a:r>
              <a:rPr lang="en-IN" sz="2000" dirty="0" err="1">
                <a:latin typeface="Times New Roman" pitchFamily="18" charset="0"/>
                <a:cs typeface="Times New Roman" pitchFamily="18" charset="0"/>
              </a:rPr>
              <a:t>IoT</a:t>
            </a:r>
            <a:r>
              <a:rPr lang="en-IN" sz="2000" dirty="0">
                <a:latin typeface="Times New Roman" pitchFamily="18" charset="0"/>
                <a:cs typeface="Times New Roman" pitchFamily="18" charset="0"/>
              </a:rPr>
              <a:t> gateway for Smart Agriculture will be of great help.</a:t>
            </a:r>
            <a:endParaRPr lang="en-US" sz="2000" dirty="0">
              <a:latin typeface="Times New Roman" pitchFamily="18" charset="0"/>
              <a:cs typeface="Times New Roman" pitchFamily="18" charset="0"/>
            </a:endParaRPr>
          </a:p>
          <a:p>
            <a:endParaRPr lang="en-US" dirty="0"/>
          </a:p>
        </p:txBody>
      </p:sp>
      <p:sp>
        <p:nvSpPr>
          <p:cNvPr id="4" name="Slide Number Placeholder 3"/>
          <p:cNvSpPr>
            <a:spLocks noGrp="1"/>
          </p:cNvSpPr>
          <p:nvPr>
            <p:ph type="sldNum" sz="quarter" idx="15"/>
          </p:nvPr>
        </p:nvSpPr>
        <p:spPr/>
        <p:txBody>
          <a:bodyPr>
            <a:normAutofit/>
          </a:bodyPr>
          <a:lstStyle/>
          <a:p>
            <a:fld id="{E59C1833-C3A7-4A5F-B025-5EACE72CEE15}" type="slidenum">
              <a:rPr lang="en-IN" smtClean="0"/>
              <a:pPr/>
              <a:t>7</a:t>
            </a:fld>
            <a:endParaRPr lang="en-IN"/>
          </a:p>
        </p:txBody>
      </p:sp>
    </p:spTree>
    <p:extLst>
      <p:ext uri="{BB962C8B-B14F-4D97-AF65-F5344CB8AC3E}">
        <p14:creationId xmlns:p14="http://schemas.microsoft.com/office/powerpoint/2010/main" val="37066056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400" b="1" dirty="0">
                <a:latin typeface="Times New Roman" panose="02020603050405020304" pitchFamily="18" charset="0"/>
                <a:cs typeface="Times New Roman" panose="02020603050405020304" pitchFamily="18" charset="0"/>
              </a:rPr>
              <a:t>      </a:t>
            </a:r>
            <a:r>
              <a:rPr lang="en-IN" sz="2400" b="1" dirty="0">
                <a:solidFill>
                  <a:schemeClr val="tx1"/>
                </a:solidFill>
                <a:latin typeface="Times New Roman" panose="02020603050405020304" pitchFamily="18" charset="0"/>
                <a:cs typeface="Times New Roman" panose="02020603050405020304" pitchFamily="18" charset="0"/>
              </a:rPr>
              <a:t>PROBLEM</a:t>
            </a:r>
            <a:r>
              <a:rPr lang="en-IN" sz="2400" dirty="0">
                <a:solidFill>
                  <a:srgbClr val="FF0000"/>
                </a:solidFill>
                <a:latin typeface="Times New Roman" panose="02020603050405020304" pitchFamily="18" charset="0"/>
                <a:cs typeface="Times New Roman" panose="02020603050405020304" pitchFamily="18" charset="0"/>
              </a:rPr>
              <a:t> </a:t>
            </a:r>
            <a:r>
              <a:rPr lang="en-IN" sz="2400" b="1" dirty="0">
                <a:solidFill>
                  <a:schemeClr val="tx1"/>
                </a:solidFill>
                <a:latin typeface="Times New Roman" panose="02020603050405020304" pitchFamily="18" charset="0"/>
                <a:cs typeface="Times New Roman" panose="02020603050405020304" pitchFamily="18" charset="0"/>
              </a:rPr>
              <a:t>STATEMENT</a:t>
            </a:r>
            <a:r>
              <a:rPr lang="en-IN" sz="2400" dirty="0">
                <a:solidFill>
                  <a:schemeClr val="tx1"/>
                </a:solidFill>
                <a:latin typeface="Times New Roman" panose="02020603050405020304" pitchFamily="18" charset="0"/>
                <a:cs typeface="Times New Roman" panose="02020603050405020304" pitchFamily="18" charset="0"/>
              </a:rPr>
              <a:t> </a:t>
            </a:r>
            <a:r>
              <a:rPr lang="en-IN" sz="2400" b="1" dirty="0">
                <a:latin typeface="Times New Roman" panose="02020603050405020304" pitchFamily="18" charset="0"/>
                <a:cs typeface="Times New Roman" panose="02020603050405020304" pitchFamily="18" charset="0"/>
              </a:rPr>
              <a:t>:-</a:t>
            </a:r>
            <a:endParaRPr lang="en-IN" sz="24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a:xfrm>
            <a:off x="1041546" y="1306284"/>
            <a:ext cx="9797142" cy="5182183"/>
          </a:xfrm>
        </p:spPr>
        <p:txBody>
          <a:bodyPr>
            <a:normAutofit/>
          </a:bodyPr>
          <a:lstStyle/>
          <a:p>
            <a:pPr marL="0" indent="0" algn="just">
              <a:buNone/>
            </a:pPr>
            <a:endParaRPr lang="en-IN" sz="2000" dirty="0">
              <a:latin typeface="Times New Roman" panose="02020603050405020304" pitchFamily="18" charset="0"/>
              <a:cs typeface="Times New Roman" panose="02020603050405020304" pitchFamily="18" charset="0"/>
            </a:endParaRPr>
          </a:p>
          <a:p>
            <a:pPr marL="0" indent="0" algn="just">
              <a:buNone/>
            </a:pPr>
            <a:r>
              <a:rPr lang="en-IN" sz="2000" dirty="0">
                <a:latin typeface="Times New Roman" panose="02020603050405020304" pitchFamily="18" charset="0"/>
                <a:cs typeface="Times New Roman" panose="02020603050405020304" pitchFamily="18" charset="0"/>
              </a:rPr>
              <a:t>The problem statement defined is , “Designing an automated robot for performing all the agriculture related operations , to scare the animals that enter into the field, providing irrigation facility by knowing the soil condition and to develop a warehouse management system using different sensors”.</a:t>
            </a:r>
          </a:p>
          <a:p>
            <a:pPr marL="0" indent="0">
              <a:buNone/>
            </a:pPr>
            <a:endParaRPr lang="en-IN" sz="2000" dirty="0"/>
          </a:p>
          <a:p>
            <a:pPr marL="0" indent="0">
              <a:buNone/>
            </a:pPr>
            <a:r>
              <a:rPr lang="en-IN" sz="2400" b="1" dirty="0">
                <a:latin typeface="Times New Roman" panose="02020603050405020304" pitchFamily="18" charset="0"/>
                <a:cs typeface="Times New Roman" panose="02020603050405020304" pitchFamily="18" charset="0"/>
              </a:rPr>
              <a:t>SCOPE:-</a:t>
            </a:r>
          </a:p>
          <a:p>
            <a:pPr marL="0" indent="0">
              <a:buNone/>
            </a:pPr>
            <a:endParaRPr lang="en-IN" sz="2400" b="1"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All the operations are controlled using mobile phone.</a:t>
            </a:r>
          </a:p>
          <a:p>
            <a:r>
              <a:rPr lang="en-IN" sz="2000" dirty="0">
                <a:latin typeface="Times New Roman" panose="02020603050405020304" pitchFamily="18" charset="0"/>
                <a:cs typeface="Times New Roman" panose="02020603050405020304" pitchFamily="18" charset="0"/>
              </a:rPr>
              <a:t>Should have internet connection.</a:t>
            </a:r>
          </a:p>
          <a:p>
            <a:r>
              <a:rPr lang="en-IN" sz="2000" dirty="0">
                <a:latin typeface="Times New Roman" panose="02020603050405020304" pitchFamily="18" charset="0"/>
                <a:cs typeface="Times New Roman" panose="02020603050405020304" pitchFamily="18" charset="0"/>
              </a:rPr>
              <a:t>Range between mobile phone and field is limited.</a:t>
            </a:r>
          </a:p>
          <a:p>
            <a:endParaRPr lang="en-IN"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a:p>
            <a:pPr marL="0" indent="0">
              <a:buNone/>
            </a:pPr>
            <a:endParaRPr lang="en-IN" sz="2000" b="1" dirty="0"/>
          </a:p>
        </p:txBody>
      </p:sp>
      <p:sp>
        <p:nvSpPr>
          <p:cNvPr id="4" name="Slide Number Placeholder 3"/>
          <p:cNvSpPr>
            <a:spLocks noGrp="1"/>
          </p:cNvSpPr>
          <p:nvPr>
            <p:ph type="sldNum" sz="quarter" idx="15"/>
          </p:nvPr>
        </p:nvSpPr>
        <p:spPr/>
        <p:txBody>
          <a:bodyPr>
            <a:normAutofit/>
          </a:bodyPr>
          <a:lstStyle/>
          <a:p>
            <a:fld id="{E59C1833-C3A7-4A5F-B025-5EACE72CEE15}" type="slidenum">
              <a:rPr lang="en-IN" smtClean="0"/>
              <a:pPr/>
              <a:t>8</a:t>
            </a:fld>
            <a:endParaRPr lang="en-IN"/>
          </a:p>
        </p:txBody>
      </p:sp>
    </p:spTree>
    <p:extLst>
      <p:ext uri="{BB962C8B-B14F-4D97-AF65-F5344CB8AC3E}">
        <p14:creationId xmlns:p14="http://schemas.microsoft.com/office/powerpoint/2010/main" val="25043682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715962"/>
          </a:xfrm>
        </p:spPr>
        <p:txBody>
          <a:bodyPr>
            <a:normAutofit fontScale="90000"/>
          </a:bodyPr>
          <a:lstStyle/>
          <a:p>
            <a:pPr algn="ctr"/>
            <a:r>
              <a:rPr lang="en-US" dirty="0">
                <a:solidFill>
                  <a:srgbClr val="FF0000"/>
                </a:solidFill>
                <a:latin typeface="Times New Roman" pitchFamily="18" charset="0"/>
                <a:cs typeface="Times New Roman" pitchFamily="18" charset="0"/>
              </a:rPr>
              <a:t>GOALS AND OBJECTIVES</a:t>
            </a:r>
            <a:br>
              <a:rPr lang="en-US" dirty="0">
                <a:solidFill>
                  <a:srgbClr val="FF0000"/>
                </a:solidFill>
                <a:latin typeface="Times New Roman" pitchFamily="18" charset="0"/>
                <a:cs typeface="Times New Roman" pitchFamily="18" charset="0"/>
              </a:rPr>
            </a:br>
            <a:endParaRPr lang="en-US" dirty="0">
              <a:solidFill>
                <a:srgbClr val="FF0000"/>
              </a:solidFill>
            </a:endParaRPr>
          </a:p>
        </p:txBody>
      </p:sp>
      <p:sp>
        <p:nvSpPr>
          <p:cNvPr id="3" name="Content Placeholder 2"/>
          <p:cNvSpPr>
            <a:spLocks noGrp="1"/>
          </p:cNvSpPr>
          <p:nvPr>
            <p:ph sz="quarter" idx="1"/>
          </p:nvPr>
        </p:nvSpPr>
        <p:spPr>
          <a:xfrm>
            <a:off x="957943" y="609599"/>
            <a:ext cx="9695543" cy="6019801"/>
          </a:xfrm>
        </p:spPr>
        <p:txBody>
          <a:bodyPr>
            <a:normAutofit fontScale="92500"/>
          </a:bodyPr>
          <a:lstStyle/>
          <a:p>
            <a:pPr algn="just">
              <a:lnSpc>
                <a:spcPct val="150000"/>
              </a:lnSpc>
              <a:buNone/>
            </a:pPr>
            <a:r>
              <a:rPr lang="en-IN" b="1" dirty="0">
                <a:latin typeface="Times New Roman" panose="02020603050405020304" pitchFamily="18" charset="0"/>
                <a:cs typeface="Times New Roman" panose="02020603050405020304" pitchFamily="18" charset="0"/>
              </a:rPr>
              <a:t>GOAL:-</a:t>
            </a:r>
            <a:endParaRPr lang="en-US" sz="2400" dirty="0">
              <a:latin typeface="Times New Roman" panose="02020603050405020304" pitchFamily="18" charset="0"/>
            </a:endParaRPr>
          </a:p>
          <a:p>
            <a:pPr algn="just">
              <a:lnSpc>
                <a:spcPct val="150000"/>
              </a:lnSpc>
              <a:buFont typeface="Wingdings" panose="05000000000000000000" pitchFamily="2" charset="2"/>
              <a:buChar char="Ø"/>
            </a:pPr>
            <a:r>
              <a:rPr lang="en-US" dirty="0">
                <a:solidFill>
                  <a:srgbClr val="000000"/>
                </a:solidFill>
                <a:latin typeface="Times New Roman" panose="02020603050405020304" pitchFamily="18" charset="0"/>
              </a:rPr>
              <a:t>Goal of the project is to design an integrated automated system that gives an advance method to perform all agricultural activities with minimum man power and to improve the productivity.</a:t>
            </a:r>
            <a:endParaRPr lang="en-US" sz="2400" dirty="0">
              <a:solidFill>
                <a:srgbClr val="000000"/>
              </a:solidFill>
              <a:latin typeface="Times New Roman" panose="02020603050405020304" pitchFamily="18" charset="0"/>
            </a:endParaRPr>
          </a:p>
          <a:p>
            <a:pPr algn="just">
              <a:lnSpc>
                <a:spcPct val="150000"/>
              </a:lnSpc>
              <a:buNone/>
            </a:pPr>
            <a:r>
              <a:rPr lang="en-IN" b="1" dirty="0">
                <a:latin typeface="Times New Roman" panose="02020603050405020304" pitchFamily="18" charset="0"/>
                <a:cs typeface="Times New Roman" panose="02020603050405020304" pitchFamily="18" charset="0"/>
              </a:rPr>
              <a:t>OBJECTIVES:-</a:t>
            </a:r>
          </a:p>
          <a:p>
            <a:pPr algn="just">
              <a:lnSpc>
                <a:spcPct val="150000"/>
              </a:lnSpc>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To build a robot that can do all basic agricultural activities including scaring of animals that enter into the field.</a:t>
            </a:r>
          </a:p>
          <a:p>
            <a:pPr algn="just">
              <a:lnSpc>
                <a:spcPct val="150000"/>
              </a:lnSpc>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Warehouse management system to provide suitable environment for storing crop.</a:t>
            </a:r>
          </a:p>
          <a:p>
            <a:pPr algn="just">
              <a:lnSpc>
                <a:spcPct val="150000"/>
              </a:lnSpc>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To build communication network between the nodes and user using </a:t>
            </a:r>
            <a:r>
              <a:rPr lang="en-IN" dirty="0" err="1">
                <a:latin typeface="Times New Roman" panose="02020603050405020304" pitchFamily="18" charset="0"/>
                <a:cs typeface="Times New Roman" panose="02020603050405020304" pitchFamily="18" charset="0"/>
              </a:rPr>
              <a:t>blynk</a:t>
            </a:r>
            <a:r>
              <a:rPr lang="en-IN" dirty="0">
                <a:latin typeface="Times New Roman" panose="02020603050405020304" pitchFamily="18" charset="0"/>
                <a:cs typeface="Times New Roman" panose="02020603050405020304" pitchFamily="18" charset="0"/>
              </a:rPr>
              <a:t> application</a:t>
            </a:r>
            <a:endParaRPr lang="en-US" dirty="0">
              <a:latin typeface="Times New Roman" panose="02020603050405020304" pitchFamily="18" charset="0"/>
            </a:endParaRPr>
          </a:p>
          <a:p>
            <a:pPr marL="0" indent="0">
              <a:buNone/>
            </a:pPr>
            <a:endParaRPr lang="en-US" dirty="0"/>
          </a:p>
        </p:txBody>
      </p:sp>
      <p:sp>
        <p:nvSpPr>
          <p:cNvPr id="4" name="Slide Number Placeholder 3"/>
          <p:cNvSpPr>
            <a:spLocks noGrp="1"/>
          </p:cNvSpPr>
          <p:nvPr>
            <p:ph type="sldNum" sz="quarter" idx="15"/>
          </p:nvPr>
        </p:nvSpPr>
        <p:spPr/>
        <p:txBody>
          <a:bodyPr>
            <a:normAutofit/>
          </a:bodyPr>
          <a:lstStyle/>
          <a:p>
            <a:fld id="{E59C1833-C3A7-4A5F-B025-5EACE72CEE15}" type="slidenum">
              <a:rPr lang="en-IN" smtClean="0"/>
              <a:pPr/>
              <a:t>9</a:t>
            </a:fld>
            <a:endParaRPr lang="en-IN"/>
          </a:p>
        </p:txBody>
      </p:sp>
    </p:spTree>
    <p:extLst>
      <p:ext uri="{BB962C8B-B14F-4D97-AF65-F5344CB8AC3E}">
        <p14:creationId xmlns:p14="http://schemas.microsoft.com/office/powerpoint/2010/main" val="172194938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Oriel</Template>
  <TotalTime>1897</TotalTime>
  <Words>1866</Words>
  <Application>Microsoft Office PowerPoint</Application>
  <PresentationFormat>Widescreen</PresentationFormat>
  <Paragraphs>180</Paragraphs>
  <Slides>14</Slides>
  <Notes>2</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Oriel</vt:lpstr>
      <vt:lpstr>PowerPoint Presentation</vt:lpstr>
      <vt:lpstr>CONTENTS</vt:lpstr>
      <vt:lpstr>INTRODUCTION </vt:lpstr>
      <vt:lpstr>PowerPoint Presentation</vt:lpstr>
      <vt:lpstr>PowerPoint Presentation</vt:lpstr>
      <vt:lpstr>PowerPoint Presentation</vt:lpstr>
      <vt:lpstr>PROBLEM IDENTIFICATION, STATEMENT AND SCOPE </vt:lpstr>
      <vt:lpstr>      PROBLEM STATEMENT :-</vt:lpstr>
      <vt:lpstr>GOALS AND OBJECTIVES </vt:lpstr>
      <vt:lpstr>METHODOLOGY </vt:lpstr>
      <vt:lpstr>PowerPoint Presentation</vt:lpstr>
      <vt:lpstr>CONTRIBUTION TO SOCIETY </vt:lpstr>
      <vt:lpstr>REFERENCES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POOJASHREE.K@ksit.edu.in</cp:lastModifiedBy>
  <cp:revision>88</cp:revision>
  <dcterms:created xsi:type="dcterms:W3CDTF">2022-01-06T05:14:00Z</dcterms:created>
  <dcterms:modified xsi:type="dcterms:W3CDTF">2022-04-28T14:51:22Z</dcterms:modified>
</cp:coreProperties>
</file>