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87" r:id="rId3"/>
    <p:sldId id="419" r:id="rId4"/>
    <p:sldId id="389" r:id="rId5"/>
    <p:sldId id="423" r:id="rId6"/>
    <p:sldId id="424" r:id="rId7"/>
    <p:sldId id="425" r:id="rId8"/>
    <p:sldId id="426" r:id="rId9"/>
    <p:sldId id="427" r:id="rId10"/>
    <p:sldId id="428" r:id="rId11"/>
    <p:sldId id="435" r:id="rId12"/>
    <p:sldId id="436" r:id="rId13"/>
    <p:sldId id="437" r:id="rId14"/>
    <p:sldId id="438" r:id="rId15"/>
    <p:sldId id="439" r:id="rId16"/>
    <p:sldId id="4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91" autoAdjust="0"/>
  </p:normalViewPr>
  <p:slideViewPr>
    <p:cSldViewPr snapToGrid="0">
      <p:cViewPr varScale="1">
        <p:scale>
          <a:sx n="71" d="100"/>
          <a:sy n="71" d="100"/>
        </p:scale>
        <p:origin x="618"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B42EA-9E9E-482E-857C-50E7F5F74F25}"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C565-26FC-4AE9-BDDB-165DEF158F08}" type="slidenum">
              <a:rPr lang="en-IN" smtClean="0"/>
              <a:t>‹#›</a:t>
            </a:fld>
            <a:endParaRPr lang="en-IN"/>
          </a:p>
        </p:txBody>
      </p:sp>
    </p:spTree>
    <p:extLst>
      <p:ext uri="{BB962C8B-B14F-4D97-AF65-F5344CB8AC3E}">
        <p14:creationId xmlns:p14="http://schemas.microsoft.com/office/powerpoint/2010/main" val="370224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F2C565-26FC-4AE9-BDDB-165DEF158F08}" type="slidenum">
              <a:rPr lang="en-IN" smtClean="0"/>
              <a:t>1</a:t>
            </a:fld>
            <a:endParaRPr lang="en-IN"/>
          </a:p>
        </p:txBody>
      </p:sp>
    </p:spTree>
    <p:extLst>
      <p:ext uri="{BB962C8B-B14F-4D97-AF65-F5344CB8AC3E}">
        <p14:creationId xmlns:p14="http://schemas.microsoft.com/office/powerpoint/2010/main" val="2088976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12</a:t>
            </a:fld>
            <a:endParaRPr lang="en-IN"/>
          </a:p>
        </p:txBody>
      </p:sp>
    </p:spTree>
    <p:extLst>
      <p:ext uri="{BB962C8B-B14F-4D97-AF65-F5344CB8AC3E}">
        <p14:creationId xmlns:p14="http://schemas.microsoft.com/office/powerpoint/2010/main" val="2356712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13</a:t>
            </a:fld>
            <a:endParaRPr lang="en-IN"/>
          </a:p>
        </p:txBody>
      </p:sp>
    </p:spTree>
    <p:extLst>
      <p:ext uri="{BB962C8B-B14F-4D97-AF65-F5344CB8AC3E}">
        <p14:creationId xmlns:p14="http://schemas.microsoft.com/office/powerpoint/2010/main" val="661583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lnSpc>
                <a:spcPct val="107000"/>
              </a:lnSpc>
              <a:buFont typeface="Symbol" panose="05050102010706020507" pitchFamily="18" charset="2"/>
              <a:buNone/>
            </a:pPr>
            <a:endParaRPr lang="en-IN" sz="1200"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6F2C565-26FC-4AE9-BDDB-165DEF158F08}" type="slidenum">
              <a:rPr lang="en-IN" smtClean="0"/>
              <a:t>14</a:t>
            </a:fld>
            <a:endParaRPr lang="en-IN"/>
          </a:p>
        </p:txBody>
      </p:sp>
    </p:spTree>
    <p:extLst>
      <p:ext uri="{BB962C8B-B14F-4D97-AF65-F5344CB8AC3E}">
        <p14:creationId xmlns:p14="http://schemas.microsoft.com/office/powerpoint/2010/main" val="88665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15</a:t>
            </a:fld>
            <a:endParaRPr lang="en-IN"/>
          </a:p>
        </p:txBody>
      </p:sp>
    </p:spTree>
    <p:extLst>
      <p:ext uri="{BB962C8B-B14F-4D97-AF65-F5344CB8AC3E}">
        <p14:creationId xmlns:p14="http://schemas.microsoft.com/office/powerpoint/2010/main" val="94599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16</a:t>
            </a:fld>
            <a:endParaRPr lang="en-IN"/>
          </a:p>
        </p:txBody>
      </p:sp>
    </p:spTree>
    <p:extLst>
      <p:ext uri="{BB962C8B-B14F-4D97-AF65-F5344CB8AC3E}">
        <p14:creationId xmlns:p14="http://schemas.microsoft.com/office/powerpoint/2010/main" val="182267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n-IN" sz="1200" smtClean="0">
                <a:solidFill>
                  <a:schemeClr val="tx2"/>
                </a:solidFill>
                <a:latin typeface="Times New Roman" panose="02020603050405020304" pitchFamily="18" charset="0"/>
                <a:cs typeface="Times New Roman" panose="02020603050405020304" pitchFamily="18" charset="0"/>
              </a:rPr>
              <a:t>Arduino is an </a:t>
            </a:r>
            <a:r>
              <a:rPr lang="en-IN" sz="1200" b="1" smtClean="0">
                <a:solidFill>
                  <a:schemeClr val="tx2"/>
                </a:solidFill>
                <a:latin typeface="Times New Roman" panose="02020603050405020304" pitchFamily="18" charset="0"/>
                <a:cs typeface="Times New Roman" panose="02020603050405020304" pitchFamily="18" charset="0"/>
              </a:rPr>
              <a:t>open-source product</a:t>
            </a:r>
            <a:r>
              <a:rPr lang="en-IN" sz="1200" smtClean="0">
                <a:solidFill>
                  <a:schemeClr val="tx2"/>
                </a:solidFill>
                <a:latin typeface="Times New Roman" panose="02020603050405020304" pitchFamily="18" charset="0"/>
                <a:cs typeface="Times New Roman" panose="02020603050405020304" pitchFamily="18" charset="0"/>
              </a:rPr>
              <a:t>, software/hardware which is accessible and flexible to customers.</a:t>
            </a:r>
          </a:p>
          <a:p>
            <a:pPr marL="342900" lvl="0" indent="-342900" algn="just">
              <a:lnSpc>
                <a:spcPct val="107000"/>
              </a:lnSpc>
              <a:buFont typeface="Symbol" panose="05050102010706020507" pitchFamily="18" charset="2"/>
              <a:buChar char=""/>
            </a:pPr>
            <a:r>
              <a:rPr lang="en-IN" sz="1200" smtClean="0">
                <a:solidFill>
                  <a:schemeClr val="tx2"/>
                </a:solidFill>
                <a:latin typeface="Times New Roman" panose="02020603050405020304" pitchFamily="18" charset="0"/>
                <a:cs typeface="Times New Roman" panose="02020603050405020304" pitchFamily="18" charset="0"/>
              </a:rPr>
              <a:t>Arduino is </a:t>
            </a:r>
            <a:r>
              <a:rPr lang="en-IN" sz="1200" b="1" smtClean="0">
                <a:solidFill>
                  <a:schemeClr val="tx2"/>
                </a:solidFill>
                <a:latin typeface="Times New Roman" panose="02020603050405020304" pitchFamily="18" charset="0"/>
                <a:cs typeface="Times New Roman" panose="02020603050405020304" pitchFamily="18" charset="0"/>
              </a:rPr>
              <a:t>flexible</a:t>
            </a:r>
            <a:r>
              <a:rPr lang="en-IN" sz="1200" smtClean="0">
                <a:solidFill>
                  <a:schemeClr val="tx2"/>
                </a:solidFill>
                <a:latin typeface="Times New Roman" panose="02020603050405020304" pitchFamily="18" charset="0"/>
                <a:cs typeface="Times New Roman" panose="02020603050405020304" pitchFamily="18" charset="0"/>
              </a:rPr>
              <a:t> because of offering variety of digital and analog pins, SPI and PWM outputs.</a:t>
            </a:r>
          </a:p>
          <a:p>
            <a:pPr marL="342900" lvl="0" indent="-342900" algn="just">
              <a:lnSpc>
                <a:spcPct val="107000"/>
              </a:lnSpc>
              <a:buFont typeface="Symbol" panose="05050102010706020507" pitchFamily="18" charset="2"/>
              <a:buChar char=""/>
            </a:pPr>
            <a:r>
              <a:rPr lang="en-IN" sz="1200" smtClean="0">
                <a:solidFill>
                  <a:schemeClr val="tx2"/>
                </a:solidFill>
                <a:latin typeface="Times New Roman" panose="02020603050405020304" pitchFamily="18" charset="0"/>
                <a:cs typeface="Times New Roman" panose="02020603050405020304" pitchFamily="18" charset="0"/>
              </a:rPr>
              <a:t>Arduino is </a:t>
            </a:r>
            <a:r>
              <a:rPr lang="en-IN" sz="1200" b="1" smtClean="0">
                <a:solidFill>
                  <a:schemeClr val="tx2"/>
                </a:solidFill>
                <a:latin typeface="Times New Roman" panose="02020603050405020304" pitchFamily="18" charset="0"/>
                <a:cs typeface="Times New Roman" panose="02020603050405020304" pitchFamily="18" charset="0"/>
              </a:rPr>
              <a:t>easy to use</a:t>
            </a:r>
            <a:r>
              <a:rPr lang="en-IN" sz="1200" smtClean="0">
                <a:solidFill>
                  <a:schemeClr val="tx2"/>
                </a:solidFill>
                <a:latin typeface="Times New Roman" panose="02020603050405020304" pitchFamily="18" charset="0"/>
                <a:cs typeface="Times New Roman" panose="02020603050405020304" pitchFamily="18" charset="0"/>
              </a:rPr>
              <a:t>, connected to a computer via a USB and communicates using serial protocol.</a:t>
            </a:r>
          </a:p>
          <a:p>
            <a:pPr marL="342900" lvl="0" indent="-342900" algn="just">
              <a:lnSpc>
                <a:spcPct val="107000"/>
              </a:lnSpc>
              <a:buFont typeface="Symbol" panose="05050102010706020507" pitchFamily="18" charset="2"/>
              <a:buChar char=""/>
            </a:pPr>
            <a:r>
              <a:rPr lang="en-IN" sz="1200" b="1" smtClean="0">
                <a:solidFill>
                  <a:schemeClr val="tx2"/>
                </a:solidFill>
                <a:latin typeface="Times New Roman" panose="02020603050405020304" pitchFamily="18" charset="0"/>
                <a:cs typeface="Times New Roman" panose="02020603050405020304" pitchFamily="18" charset="0"/>
              </a:rPr>
              <a:t>Inexpensive</a:t>
            </a:r>
            <a:r>
              <a:rPr lang="en-IN" sz="1200" smtClean="0">
                <a:solidFill>
                  <a:schemeClr val="tx2"/>
                </a:solidFill>
                <a:latin typeface="Times New Roman" panose="02020603050405020304" pitchFamily="18" charset="0"/>
                <a:cs typeface="Times New Roman" panose="02020603050405020304" pitchFamily="18" charset="0"/>
              </a:rPr>
              <a:t>, around 500 rupees per board with free authoring software.</a:t>
            </a:r>
          </a:p>
          <a:p>
            <a:pPr marL="342900" lvl="0" indent="-342900" algn="just">
              <a:lnSpc>
                <a:spcPct val="107000"/>
              </a:lnSpc>
              <a:buFont typeface="Symbol" panose="05050102010706020507" pitchFamily="18" charset="2"/>
              <a:buChar char=""/>
            </a:pPr>
            <a:r>
              <a:rPr lang="en-IN" sz="1200" smtClean="0">
                <a:solidFill>
                  <a:schemeClr val="tx2"/>
                </a:solidFill>
                <a:latin typeface="Times New Roman" panose="02020603050405020304" pitchFamily="18" charset="0"/>
                <a:cs typeface="Times New Roman" panose="02020603050405020304" pitchFamily="18" charset="0"/>
              </a:rPr>
              <a:t>Arduino has growing </a:t>
            </a:r>
            <a:r>
              <a:rPr lang="en-IN" sz="1200" b="1" smtClean="0">
                <a:solidFill>
                  <a:schemeClr val="tx2"/>
                </a:solidFill>
                <a:latin typeface="Times New Roman" panose="02020603050405020304" pitchFamily="18" charset="0"/>
                <a:cs typeface="Times New Roman" panose="02020603050405020304" pitchFamily="18" charset="0"/>
              </a:rPr>
              <a:t>online community </a:t>
            </a:r>
            <a:r>
              <a:rPr lang="en-IN" sz="1200" smtClean="0">
                <a:solidFill>
                  <a:schemeClr val="tx2"/>
                </a:solidFill>
                <a:latin typeface="Times New Roman" panose="02020603050405020304" pitchFamily="18" charset="0"/>
                <a:cs typeface="Times New Roman" panose="02020603050405020304" pitchFamily="18" charset="0"/>
              </a:rPr>
              <a:t>where lots of source code is available for use, share and post examples for others to use too. Arduino is </a:t>
            </a:r>
            <a:r>
              <a:rPr lang="en-IN" sz="1200" b="1" smtClean="0">
                <a:solidFill>
                  <a:schemeClr val="tx2"/>
                </a:solidFill>
                <a:latin typeface="Times New Roman" panose="02020603050405020304" pitchFamily="18" charset="0"/>
                <a:cs typeface="Times New Roman" panose="02020603050405020304" pitchFamily="18" charset="0"/>
              </a:rPr>
              <a:t>Cross-platform, </a:t>
            </a:r>
            <a:r>
              <a:rPr lang="en-IN" sz="1200" smtClean="0">
                <a:solidFill>
                  <a:schemeClr val="tx2"/>
                </a:solidFill>
                <a:latin typeface="Times New Roman" panose="02020603050405020304" pitchFamily="18" charset="0"/>
                <a:cs typeface="Times New Roman" panose="02020603050405020304" pitchFamily="18" charset="0"/>
              </a:rPr>
              <a:t>which can work on Windows, Mac or Linux platforms.</a:t>
            </a:r>
          </a:p>
          <a:p>
            <a:pPr marL="342900" lvl="0" indent="-342900" algn="just">
              <a:lnSpc>
                <a:spcPct val="107000"/>
              </a:lnSpc>
              <a:spcAft>
                <a:spcPts val="800"/>
              </a:spcAft>
              <a:buFont typeface="Symbol" panose="05050102010706020507" pitchFamily="18" charset="2"/>
              <a:buChar char=""/>
            </a:pPr>
            <a:r>
              <a:rPr lang="en-IN" sz="1200" smtClean="0">
                <a:solidFill>
                  <a:schemeClr val="tx2"/>
                </a:solidFill>
                <a:latin typeface="Times New Roman" panose="02020603050405020304" pitchFamily="18" charset="0"/>
                <a:cs typeface="Times New Roman" panose="02020603050405020304" pitchFamily="18" charset="0"/>
              </a:rPr>
              <a:t>Arduino follows </a:t>
            </a:r>
            <a:r>
              <a:rPr lang="en-IN" sz="1200" b="1" smtClean="0">
                <a:solidFill>
                  <a:schemeClr val="tx2"/>
                </a:solidFill>
                <a:latin typeface="Times New Roman" panose="02020603050405020304" pitchFamily="18" charset="0"/>
                <a:cs typeface="Times New Roman" panose="02020603050405020304" pitchFamily="18" charset="0"/>
              </a:rPr>
              <a:t>Simple, clear programming environment as C language</a:t>
            </a:r>
            <a:r>
              <a:rPr lang="en-IN" sz="1200" smtClean="0">
                <a:solidFill>
                  <a:schemeClr val="tx2"/>
                </a:solidFill>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4</a:t>
            </a:fld>
            <a:endParaRPr lang="en-IN"/>
          </a:p>
        </p:txBody>
      </p:sp>
    </p:spTree>
    <p:extLst>
      <p:ext uri="{BB962C8B-B14F-4D97-AF65-F5344CB8AC3E}">
        <p14:creationId xmlns:p14="http://schemas.microsoft.com/office/powerpoint/2010/main" val="237115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lnSpc>
                <a:spcPct val="107000"/>
              </a:lnSpc>
              <a:buFont typeface="Symbol" panose="05050102010706020507" pitchFamily="18" charset="2"/>
              <a:buNone/>
            </a:pPr>
            <a:endParaRPr lang="en-IN" sz="1200"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6F2C565-26FC-4AE9-BDDB-165DEF158F08}" type="slidenum">
              <a:rPr lang="en-IN" smtClean="0"/>
              <a:t>5</a:t>
            </a:fld>
            <a:endParaRPr lang="en-IN"/>
          </a:p>
        </p:txBody>
      </p:sp>
    </p:spTree>
    <p:extLst>
      <p:ext uri="{BB962C8B-B14F-4D97-AF65-F5344CB8AC3E}">
        <p14:creationId xmlns:p14="http://schemas.microsoft.com/office/powerpoint/2010/main" val="35504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6</a:t>
            </a:fld>
            <a:endParaRPr lang="en-IN"/>
          </a:p>
        </p:txBody>
      </p:sp>
    </p:spTree>
    <p:extLst>
      <p:ext uri="{BB962C8B-B14F-4D97-AF65-F5344CB8AC3E}">
        <p14:creationId xmlns:p14="http://schemas.microsoft.com/office/powerpoint/2010/main" val="116268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7</a:t>
            </a:fld>
            <a:endParaRPr lang="en-IN"/>
          </a:p>
        </p:txBody>
      </p:sp>
    </p:spTree>
    <p:extLst>
      <p:ext uri="{BB962C8B-B14F-4D97-AF65-F5344CB8AC3E}">
        <p14:creationId xmlns:p14="http://schemas.microsoft.com/office/powerpoint/2010/main" val="219658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8</a:t>
            </a:fld>
            <a:endParaRPr lang="en-IN"/>
          </a:p>
        </p:txBody>
      </p:sp>
    </p:spTree>
    <p:extLst>
      <p:ext uri="{BB962C8B-B14F-4D97-AF65-F5344CB8AC3E}">
        <p14:creationId xmlns:p14="http://schemas.microsoft.com/office/powerpoint/2010/main" val="167352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9</a:t>
            </a:fld>
            <a:endParaRPr lang="en-IN"/>
          </a:p>
        </p:txBody>
      </p:sp>
    </p:spTree>
    <p:extLst>
      <p:ext uri="{BB962C8B-B14F-4D97-AF65-F5344CB8AC3E}">
        <p14:creationId xmlns:p14="http://schemas.microsoft.com/office/powerpoint/2010/main" val="3632328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10</a:t>
            </a:fld>
            <a:endParaRPr lang="en-IN"/>
          </a:p>
        </p:txBody>
      </p:sp>
    </p:spTree>
    <p:extLst>
      <p:ext uri="{BB962C8B-B14F-4D97-AF65-F5344CB8AC3E}">
        <p14:creationId xmlns:p14="http://schemas.microsoft.com/office/powerpoint/2010/main" val="316261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2C565-26FC-4AE9-BDDB-165DEF158F08}" type="slidenum">
              <a:rPr lang="en-IN" smtClean="0"/>
              <a:t>11</a:t>
            </a:fld>
            <a:endParaRPr lang="en-IN"/>
          </a:p>
        </p:txBody>
      </p:sp>
    </p:spTree>
    <p:extLst>
      <p:ext uri="{BB962C8B-B14F-4D97-AF65-F5344CB8AC3E}">
        <p14:creationId xmlns:p14="http://schemas.microsoft.com/office/powerpoint/2010/main" val="160841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A6040-2F92-4E28-B3BD-58926CEBB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609510B-C052-471F-A3F3-E9FD022F7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0FF15A9-A114-46C6-A187-6BBCEB62C3DA}"/>
              </a:ext>
            </a:extLst>
          </p:cNvPr>
          <p:cNvSpPr>
            <a:spLocks noGrp="1"/>
          </p:cNvSpPr>
          <p:nvPr>
            <p:ph type="dt" sz="half" idx="10"/>
          </p:nvPr>
        </p:nvSpPr>
        <p:spPr/>
        <p:txBody>
          <a:bodyPr/>
          <a:lstStyle/>
          <a:p>
            <a:fld id="{17908E68-9F8A-4A9F-AF12-BDFDC2004E9F}" type="datetime1">
              <a:rPr lang="en-IN" smtClean="0"/>
              <a:t>29-04-2022</a:t>
            </a:fld>
            <a:endParaRPr lang="en-IN"/>
          </a:p>
        </p:txBody>
      </p:sp>
      <p:sp>
        <p:nvSpPr>
          <p:cNvPr id="5" name="Footer Placeholder 4">
            <a:extLst>
              <a:ext uri="{FF2B5EF4-FFF2-40B4-BE49-F238E27FC236}">
                <a16:creationId xmlns:a16="http://schemas.microsoft.com/office/drawing/2014/main" xmlns="" id="{16027855-57EA-4B15-9984-0B57F27E3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629C9BC-5BD4-4C7C-A311-AB4217B2DEEE}"/>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411373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4DF96-4C31-4415-A9C8-9804340041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0CCA3F9-7214-4C74-B612-979465F2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677ED4-6CDF-4E32-B617-CD2B7CB4A175}"/>
              </a:ext>
            </a:extLst>
          </p:cNvPr>
          <p:cNvSpPr>
            <a:spLocks noGrp="1"/>
          </p:cNvSpPr>
          <p:nvPr>
            <p:ph type="dt" sz="half" idx="10"/>
          </p:nvPr>
        </p:nvSpPr>
        <p:spPr/>
        <p:txBody>
          <a:bodyPr/>
          <a:lstStyle/>
          <a:p>
            <a:fld id="{E0E5CB67-86B3-4C99-8FF8-3F5131B629A5}" type="datetime1">
              <a:rPr lang="en-IN" smtClean="0"/>
              <a:t>29-04-2022</a:t>
            </a:fld>
            <a:endParaRPr lang="en-IN"/>
          </a:p>
        </p:txBody>
      </p:sp>
      <p:sp>
        <p:nvSpPr>
          <p:cNvPr id="5" name="Footer Placeholder 4">
            <a:extLst>
              <a:ext uri="{FF2B5EF4-FFF2-40B4-BE49-F238E27FC236}">
                <a16:creationId xmlns:a16="http://schemas.microsoft.com/office/drawing/2014/main" xmlns="" id="{431B8C3C-F7FA-435F-8D19-C959906BD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7CA63C-DAEF-4020-9746-895AF960E0B1}"/>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423937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AEA6405-20B0-4ACD-AA72-A324D32A3E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0A78A3E-9557-44BA-872F-75D0EDBF8E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319931E-44AF-4214-9626-CD07835B879D}"/>
              </a:ext>
            </a:extLst>
          </p:cNvPr>
          <p:cNvSpPr>
            <a:spLocks noGrp="1"/>
          </p:cNvSpPr>
          <p:nvPr>
            <p:ph type="dt" sz="half" idx="10"/>
          </p:nvPr>
        </p:nvSpPr>
        <p:spPr/>
        <p:txBody>
          <a:bodyPr/>
          <a:lstStyle/>
          <a:p>
            <a:fld id="{1B770259-A48A-4813-9F2B-3CAD864A3794}" type="datetime1">
              <a:rPr lang="en-IN" smtClean="0"/>
              <a:t>29-04-2022</a:t>
            </a:fld>
            <a:endParaRPr lang="en-IN"/>
          </a:p>
        </p:txBody>
      </p:sp>
      <p:sp>
        <p:nvSpPr>
          <p:cNvPr id="5" name="Footer Placeholder 4">
            <a:extLst>
              <a:ext uri="{FF2B5EF4-FFF2-40B4-BE49-F238E27FC236}">
                <a16:creationId xmlns:a16="http://schemas.microsoft.com/office/drawing/2014/main" xmlns="" id="{436A9D04-FF45-4DE5-B291-6E2BF05FE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F66822-E7B3-4028-9EEA-28F85FE6448E}"/>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379423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C0E7C-7216-4376-B385-DB931678E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2022A7-1393-4BA5-A933-17F8AEB33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52FF8AA-2A0D-4BE4-913A-D1A8B9A613FF}"/>
              </a:ext>
            </a:extLst>
          </p:cNvPr>
          <p:cNvSpPr>
            <a:spLocks noGrp="1"/>
          </p:cNvSpPr>
          <p:nvPr>
            <p:ph type="dt" sz="half" idx="10"/>
          </p:nvPr>
        </p:nvSpPr>
        <p:spPr/>
        <p:txBody>
          <a:bodyPr/>
          <a:lstStyle/>
          <a:p>
            <a:fld id="{4AE6C79B-3A48-4611-892A-9DE79C0A0192}" type="datetime1">
              <a:rPr lang="en-IN" smtClean="0"/>
              <a:t>29-04-2022</a:t>
            </a:fld>
            <a:endParaRPr lang="en-IN"/>
          </a:p>
        </p:txBody>
      </p:sp>
      <p:sp>
        <p:nvSpPr>
          <p:cNvPr id="5" name="Footer Placeholder 4">
            <a:extLst>
              <a:ext uri="{FF2B5EF4-FFF2-40B4-BE49-F238E27FC236}">
                <a16:creationId xmlns:a16="http://schemas.microsoft.com/office/drawing/2014/main" xmlns="" id="{A8941D70-AB7B-47B3-B420-B79B2C83E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AFC80F-4A35-4562-A2F8-3D2AA3720050}"/>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247513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3F29A-3C0F-4A4D-92D2-CFF499B856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07EB75-107C-4A85-826C-74C80C255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384B0DD-9D87-4E65-918F-06D006A4FF0B}"/>
              </a:ext>
            </a:extLst>
          </p:cNvPr>
          <p:cNvSpPr>
            <a:spLocks noGrp="1"/>
          </p:cNvSpPr>
          <p:nvPr>
            <p:ph type="dt" sz="half" idx="10"/>
          </p:nvPr>
        </p:nvSpPr>
        <p:spPr/>
        <p:txBody>
          <a:bodyPr/>
          <a:lstStyle/>
          <a:p>
            <a:fld id="{832E5FC4-D370-464B-A06E-457ECAD69E84}" type="datetime1">
              <a:rPr lang="en-IN" smtClean="0"/>
              <a:t>29-04-2022</a:t>
            </a:fld>
            <a:endParaRPr lang="en-IN"/>
          </a:p>
        </p:txBody>
      </p:sp>
      <p:sp>
        <p:nvSpPr>
          <p:cNvPr id="5" name="Footer Placeholder 4">
            <a:extLst>
              <a:ext uri="{FF2B5EF4-FFF2-40B4-BE49-F238E27FC236}">
                <a16:creationId xmlns:a16="http://schemas.microsoft.com/office/drawing/2014/main" xmlns="" id="{729F6D14-E4B8-406D-B8EF-E1A51CB26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B017E01-4639-4478-A176-0576DBC8E766}"/>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372254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BEE2A-4B31-4299-91EB-40709CE8F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118E92E-191C-4427-9BEB-530D4F70C9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337735D-3608-49FD-ACC7-2D489B9A1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22009F2-283B-4A2B-B3EE-9A252B56BDEA}"/>
              </a:ext>
            </a:extLst>
          </p:cNvPr>
          <p:cNvSpPr>
            <a:spLocks noGrp="1"/>
          </p:cNvSpPr>
          <p:nvPr>
            <p:ph type="dt" sz="half" idx="10"/>
          </p:nvPr>
        </p:nvSpPr>
        <p:spPr/>
        <p:txBody>
          <a:bodyPr/>
          <a:lstStyle/>
          <a:p>
            <a:fld id="{4BDE7878-20FE-4C2E-8C78-A855FE095A7E}" type="datetime1">
              <a:rPr lang="en-IN" smtClean="0"/>
              <a:t>29-04-2022</a:t>
            </a:fld>
            <a:endParaRPr lang="en-IN"/>
          </a:p>
        </p:txBody>
      </p:sp>
      <p:sp>
        <p:nvSpPr>
          <p:cNvPr id="6" name="Footer Placeholder 5">
            <a:extLst>
              <a:ext uri="{FF2B5EF4-FFF2-40B4-BE49-F238E27FC236}">
                <a16:creationId xmlns:a16="http://schemas.microsoft.com/office/drawing/2014/main" xmlns="" id="{C67DE50D-EFE9-40B0-9395-DE4CBF5345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B1928B2-E0B7-4467-B7DB-7F848CD4C149}"/>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6991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6756C-339A-4367-8B26-982E8C36B2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5C13968-F16F-4DA0-B61C-882828435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8FECA0-37FE-4F17-AA2E-C99A32B0C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61E2D60-5E3C-444D-85FB-9382ACA0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520DAD-4985-4E0B-AF64-7EA2662ED5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F61D354-F4CC-4695-BD68-654C81B1A8CF}"/>
              </a:ext>
            </a:extLst>
          </p:cNvPr>
          <p:cNvSpPr>
            <a:spLocks noGrp="1"/>
          </p:cNvSpPr>
          <p:nvPr>
            <p:ph type="dt" sz="half" idx="10"/>
          </p:nvPr>
        </p:nvSpPr>
        <p:spPr/>
        <p:txBody>
          <a:bodyPr/>
          <a:lstStyle/>
          <a:p>
            <a:fld id="{D77B3058-E3BB-4823-8762-5C6F89557C29}" type="datetime1">
              <a:rPr lang="en-IN" smtClean="0"/>
              <a:t>29-04-2022</a:t>
            </a:fld>
            <a:endParaRPr lang="en-IN"/>
          </a:p>
        </p:txBody>
      </p:sp>
      <p:sp>
        <p:nvSpPr>
          <p:cNvPr id="8" name="Footer Placeholder 7">
            <a:extLst>
              <a:ext uri="{FF2B5EF4-FFF2-40B4-BE49-F238E27FC236}">
                <a16:creationId xmlns:a16="http://schemas.microsoft.com/office/drawing/2014/main" xmlns="" id="{EBC8451A-8809-4C03-903A-E7EAE35C59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ADFC9F4-CB4A-40CB-BFAA-931474EB1402}"/>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28475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B7BC0-99D2-4BA9-819C-441347B1BC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28B129-F293-4F47-9043-6FF00D263A08}"/>
              </a:ext>
            </a:extLst>
          </p:cNvPr>
          <p:cNvSpPr>
            <a:spLocks noGrp="1"/>
          </p:cNvSpPr>
          <p:nvPr>
            <p:ph type="dt" sz="half" idx="10"/>
          </p:nvPr>
        </p:nvSpPr>
        <p:spPr/>
        <p:txBody>
          <a:bodyPr/>
          <a:lstStyle/>
          <a:p>
            <a:fld id="{FE5A5CFC-F4D1-42C5-A7C7-5B6E805C1581}" type="datetime1">
              <a:rPr lang="en-IN" smtClean="0"/>
              <a:t>29-04-2022</a:t>
            </a:fld>
            <a:endParaRPr lang="en-IN"/>
          </a:p>
        </p:txBody>
      </p:sp>
      <p:sp>
        <p:nvSpPr>
          <p:cNvPr id="4" name="Footer Placeholder 3">
            <a:extLst>
              <a:ext uri="{FF2B5EF4-FFF2-40B4-BE49-F238E27FC236}">
                <a16:creationId xmlns:a16="http://schemas.microsoft.com/office/drawing/2014/main" xmlns="" id="{6874F72A-5779-43A4-B96B-89FF47B29B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0672D66-666F-4D0B-B731-97E04CD33BAE}"/>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5783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1BAAF9-65F3-4683-82FE-9DB38227B983}"/>
              </a:ext>
            </a:extLst>
          </p:cNvPr>
          <p:cNvSpPr>
            <a:spLocks noGrp="1"/>
          </p:cNvSpPr>
          <p:nvPr>
            <p:ph type="dt" sz="half" idx="10"/>
          </p:nvPr>
        </p:nvSpPr>
        <p:spPr/>
        <p:txBody>
          <a:bodyPr/>
          <a:lstStyle/>
          <a:p>
            <a:fld id="{5C350CF8-97C1-4599-A83F-07F9F35396C7}" type="datetime1">
              <a:rPr lang="en-IN" smtClean="0"/>
              <a:t>29-04-2022</a:t>
            </a:fld>
            <a:endParaRPr lang="en-IN"/>
          </a:p>
        </p:txBody>
      </p:sp>
      <p:sp>
        <p:nvSpPr>
          <p:cNvPr id="3" name="Footer Placeholder 2">
            <a:extLst>
              <a:ext uri="{FF2B5EF4-FFF2-40B4-BE49-F238E27FC236}">
                <a16:creationId xmlns:a16="http://schemas.microsoft.com/office/drawing/2014/main" xmlns="" id="{0918E1D4-705D-4DA8-8479-0FEEE324E9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BF15F62-ACB3-4ED6-9666-F8C2D33AC8E4}"/>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62951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4C8633-BDFF-44E9-BA19-B07E6230A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F4B19D1-056B-4C44-ABEC-218CBB764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BC90BEB-9B5D-4863-80B4-7F421CD53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18E5E8-D840-412D-97C1-CFC6BE645DBD}"/>
              </a:ext>
            </a:extLst>
          </p:cNvPr>
          <p:cNvSpPr>
            <a:spLocks noGrp="1"/>
          </p:cNvSpPr>
          <p:nvPr>
            <p:ph type="dt" sz="half" idx="10"/>
          </p:nvPr>
        </p:nvSpPr>
        <p:spPr/>
        <p:txBody>
          <a:bodyPr/>
          <a:lstStyle/>
          <a:p>
            <a:fld id="{7CB6994A-0A29-4E48-A241-F8D60086EA3C}" type="datetime1">
              <a:rPr lang="en-IN" smtClean="0"/>
              <a:t>29-04-2022</a:t>
            </a:fld>
            <a:endParaRPr lang="en-IN"/>
          </a:p>
        </p:txBody>
      </p:sp>
      <p:sp>
        <p:nvSpPr>
          <p:cNvPr id="6" name="Footer Placeholder 5">
            <a:extLst>
              <a:ext uri="{FF2B5EF4-FFF2-40B4-BE49-F238E27FC236}">
                <a16:creationId xmlns:a16="http://schemas.microsoft.com/office/drawing/2014/main" xmlns="" id="{7E0671BC-A4B8-456B-B93B-C68E51969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704C19D-0A70-4C8B-A873-E5B5C3B67210}"/>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8498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15028-807E-4484-94A7-9E5604D84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87DB926-3C30-4B65-8D30-FE4627B36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6836963-48EC-45C6-AEC9-0ADCD0383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2F468A5-A168-4CCF-A0B3-011DA783C893}"/>
              </a:ext>
            </a:extLst>
          </p:cNvPr>
          <p:cNvSpPr>
            <a:spLocks noGrp="1"/>
          </p:cNvSpPr>
          <p:nvPr>
            <p:ph type="dt" sz="half" idx="10"/>
          </p:nvPr>
        </p:nvSpPr>
        <p:spPr/>
        <p:txBody>
          <a:bodyPr/>
          <a:lstStyle/>
          <a:p>
            <a:fld id="{8F2FC2AF-DE68-443B-B99D-8E826F1EAFAF}" type="datetime1">
              <a:rPr lang="en-IN" smtClean="0"/>
              <a:t>29-04-2022</a:t>
            </a:fld>
            <a:endParaRPr lang="en-IN"/>
          </a:p>
        </p:txBody>
      </p:sp>
      <p:sp>
        <p:nvSpPr>
          <p:cNvPr id="6" name="Footer Placeholder 5">
            <a:extLst>
              <a:ext uri="{FF2B5EF4-FFF2-40B4-BE49-F238E27FC236}">
                <a16:creationId xmlns:a16="http://schemas.microsoft.com/office/drawing/2014/main" xmlns="" id="{DC0C3B7C-F84E-41B8-9F25-9115512F4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8B1FCF0-DD0A-4AFC-8B1F-88B7B85BC210}"/>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341419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94E711-2B5E-45F4-8A36-6C7E723BA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D821C4-2D13-492C-ACD4-143BA32F9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879368D-DA6D-4E3E-B64E-A50C390FB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AA276-F727-4F7E-B9E2-A14FEA8FDA45}" type="datetime1">
              <a:rPr lang="en-IN" smtClean="0"/>
              <a:t>29-04-2022</a:t>
            </a:fld>
            <a:endParaRPr lang="en-IN"/>
          </a:p>
        </p:txBody>
      </p:sp>
      <p:sp>
        <p:nvSpPr>
          <p:cNvPr id="5" name="Footer Placeholder 4">
            <a:extLst>
              <a:ext uri="{FF2B5EF4-FFF2-40B4-BE49-F238E27FC236}">
                <a16:creationId xmlns:a16="http://schemas.microsoft.com/office/drawing/2014/main" xmlns="" id="{EA116A77-474B-409D-ADBA-5F6024082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2BFB593-3BAC-4EDE-A910-C9906DB42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E106B-8933-499E-B64E-7DFAEA3B4E58}" type="slidenum">
              <a:rPr lang="en-IN" smtClean="0"/>
              <a:t>‹#›</a:t>
            </a:fld>
            <a:endParaRPr lang="en-IN"/>
          </a:p>
        </p:txBody>
      </p:sp>
    </p:spTree>
    <p:extLst>
      <p:ext uri="{BB962C8B-B14F-4D97-AF65-F5344CB8AC3E}">
        <p14:creationId xmlns:p14="http://schemas.microsoft.com/office/powerpoint/2010/main" val="397160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D41D3464-6C8C-4524-A0D4-E3B739681DAB}"/>
              </a:ext>
            </a:extLst>
          </p:cNvPr>
          <p:cNvSpPr>
            <a:spLocks noGrp="1"/>
          </p:cNvSpPr>
          <p:nvPr>
            <p:ph type="subTitle" idx="1"/>
          </p:nvPr>
        </p:nvSpPr>
        <p:spPr>
          <a:xfrm>
            <a:off x="7498080" y="4874211"/>
            <a:ext cx="4412719" cy="1655762"/>
          </a:xfrm>
        </p:spPr>
        <p:txBody>
          <a:bodyPr>
            <a:normAutofit/>
          </a:bodyPr>
          <a:lstStyle/>
          <a:p>
            <a:pPr marL="0" indent="0" algn="l">
              <a:lnSpc>
                <a:spcPct val="100000"/>
              </a:lnSpc>
              <a:spcBef>
                <a:spcPts val="0"/>
              </a:spcBef>
              <a:buNone/>
            </a:pPr>
            <a:r>
              <a:rPr lang="en-US" b="1" smtClean="0">
                <a:solidFill>
                  <a:schemeClr val="accent1">
                    <a:lumMod val="75000"/>
                  </a:schemeClr>
                </a:solidFill>
                <a:latin typeface="Bookman Old Style" panose="02050604050505020204" pitchFamily="18" charset="0"/>
              </a:rPr>
              <a:t>Guided By:</a:t>
            </a:r>
          </a:p>
          <a:p>
            <a:pPr marL="0" indent="0" algn="l">
              <a:lnSpc>
                <a:spcPct val="100000"/>
              </a:lnSpc>
              <a:spcBef>
                <a:spcPts val="0"/>
              </a:spcBef>
              <a:buNone/>
            </a:pPr>
            <a:r>
              <a:rPr lang="en-US" b="1" smtClean="0">
                <a:solidFill>
                  <a:schemeClr val="accent1">
                    <a:lumMod val="75000"/>
                  </a:schemeClr>
                </a:solidFill>
                <a:latin typeface="Bookman Old Style" panose="02050604050505020204" pitchFamily="18" charset="0"/>
              </a:rPr>
              <a:t>Mr. Raghavendrachar S</a:t>
            </a:r>
          </a:p>
          <a:p>
            <a:pPr marL="0" indent="0" algn="l">
              <a:lnSpc>
                <a:spcPct val="100000"/>
              </a:lnSpc>
              <a:spcBef>
                <a:spcPts val="0"/>
              </a:spcBef>
              <a:buNone/>
            </a:pPr>
            <a:r>
              <a:rPr lang="en-US" b="1" smtClean="0">
                <a:solidFill>
                  <a:schemeClr val="accent1">
                    <a:lumMod val="75000"/>
                  </a:schemeClr>
                </a:solidFill>
                <a:latin typeface="Bookman Old Style" panose="02050604050505020204" pitchFamily="18" charset="0"/>
              </a:rPr>
              <a:t>Assistant Professor</a:t>
            </a:r>
          </a:p>
          <a:p>
            <a:pPr marL="0" indent="0" algn="l">
              <a:lnSpc>
                <a:spcPct val="100000"/>
              </a:lnSpc>
              <a:spcBef>
                <a:spcPts val="0"/>
              </a:spcBef>
              <a:buNone/>
            </a:pPr>
            <a:r>
              <a:rPr lang="en-US" b="1" smtClean="0">
                <a:solidFill>
                  <a:schemeClr val="accent1">
                    <a:lumMod val="75000"/>
                  </a:schemeClr>
                </a:solidFill>
                <a:latin typeface="Bookman Old Style" panose="02050604050505020204" pitchFamily="18" charset="0"/>
              </a:rPr>
              <a:t>Dept of CSE, KSIT</a:t>
            </a:r>
            <a:endParaRPr lang="en-IN" b="1" dirty="0">
              <a:solidFill>
                <a:schemeClr val="accent1">
                  <a:lumMod val="75000"/>
                </a:schemeClr>
              </a:solidFill>
              <a:latin typeface="Bookman Old Style" panose="02050604050505020204" pitchFamily="18" charset="0"/>
            </a:endParaRPr>
          </a:p>
        </p:txBody>
      </p:sp>
      <p:sp>
        <p:nvSpPr>
          <p:cNvPr id="8" name="Rectangle 7">
            <a:extLst>
              <a:ext uri="{FF2B5EF4-FFF2-40B4-BE49-F238E27FC236}">
                <a16:creationId xmlns:a16="http://schemas.microsoft.com/office/drawing/2014/main" xmlns="" id="{26F93BCC-7F94-40D4-81F8-9237CC4EC1FD}"/>
              </a:ext>
            </a:extLst>
          </p:cNvPr>
          <p:cNvSpPr/>
          <p:nvPr/>
        </p:nvSpPr>
        <p:spPr>
          <a:xfrm>
            <a:off x="193964" y="136524"/>
            <a:ext cx="11877963" cy="6584951"/>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1779" y="328027"/>
            <a:ext cx="1157273" cy="1324994"/>
          </a:xfrm>
          <a:prstGeom prst="rect">
            <a:avLst/>
          </a:prstGeom>
          <a:blipFill>
            <a:blip r:embed="rId4"/>
            <a:tile tx="0" ty="0" sx="100000" sy="100000" flip="none" algn="tl"/>
          </a:blipFill>
          <a:ln>
            <a:noFill/>
          </a:ln>
        </p:spPr>
      </p:pic>
      <p:sp>
        <p:nvSpPr>
          <p:cNvPr id="13" name="Slide Number Placeholder 12">
            <a:extLst>
              <a:ext uri="{FF2B5EF4-FFF2-40B4-BE49-F238E27FC236}">
                <a16:creationId xmlns:a16="http://schemas.microsoft.com/office/drawing/2014/main" xmlns="" id="{427CA1D6-E331-4837-A4D1-D4D390759DFB}"/>
              </a:ext>
            </a:extLst>
          </p:cNvPr>
          <p:cNvSpPr>
            <a:spLocks noGrp="1"/>
          </p:cNvSpPr>
          <p:nvPr>
            <p:ph type="sldNum" sz="quarter" idx="12"/>
          </p:nvPr>
        </p:nvSpPr>
        <p:spPr/>
        <p:txBody>
          <a:bodyPr/>
          <a:lstStyle/>
          <a:p>
            <a:fld id="{A0DE106B-8933-499E-B64E-7DFAEA3B4E58}" type="slidenum">
              <a:rPr lang="en-IN" smtClean="0"/>
              <a:t>1</a:t>
            </a:fld>
            <a:endParaRPr lang="en-IN"/>
          </a:p>
        </p:txBody>
      </p:sp>
      <p:sp>
        <p:nvSpPr>
          <p:cNvPr id="2" name="TextBox 1">
            <a:extLst>
              <a:ext uri="{FF2B5EF4-FFF2-40B4-BE49-F238E27FC236}">
                <a16:creationId xmlns:a16="http://schemas.microsoft.com/office/drawing/2014/main" xmlns="" id="{77351E69-D750-4B06-9064-0602566C3DCF}"/>
              </a:ext>
            </a:extLst>
          </p:cNvPr>
          <p:cNvSpPr txBox="1"/>
          <p:nvPr/>
        </p:nvSpPr>
        <p:spPr>
          <a:xfrm>
            <a:off x="1570616" y="2093629"/>
            <a:ext cx="9649610" cy="1692771"/>
          </a:xfrm>
          <a:prstGeom prst="rect">
            <a:avLst/>
          </a:prstGeom>
          <a:noFill/>
        </p:spPr>
        <p:txBody>
          <a:bodyPr wrap="square" rtlCol="0">
            <a:spAutoFit/>
          </a:bodyPr>
          <a:lstStyle/>
          <a:p>
            <a:pPr algn="ctr"/>
            <a:r>
              <a:rPr lang="en-US" sz="2400" b="1" dirty="0">
                <a:solidFill>
                  <a:srgbClr val="C00000"/>
                </a:solidFill>
                <a:latin typeface="Bookman Old Style" panose="02050604050505020204" pitchFamily="18" charset="0"/>
              </a:rPr>
              <a:t>Department of Computer Science and Engineering</a:t>
            </a:r>
          </a:p>
          <a:p>
            <a:pPr algn="ctr"/>
            <a:r>
              <a:rPr lang="en-US" sz="2400" b="1" dirty="0" smtClean="0">
                <a:solidFill>
                  <a:srgbClr val="C00000"/>
                </a:solidFill>
                <a:latin typeface="Bookman Old Style" panose="02050604050505020204" pitchFamily="18" charset="0"/>
              </a:rPr>
              <a:t>Project </a:t>
            </a:r>
            <a:r>
              <a:rPr lang="en-US" sz="2400" b="1" dirty="0">
                <a:solidFill>
                  <a:srgbClr val="C00000"/>
                </a:solidFill>
                <a:latin typeface="Bookman Old Style" panose="02050604050505020204" pitchFamily="18" charset="0"/>
              </a:rPr>
              <a:t>Phase – II (18CSP83)          </a:t>
            </a:r>
          </a:p>
          <a:p>
            <a:pPr algn="ctr"/>
            <a:r>
              <a:rPr lang="en-US" sz="2400" b="1" dirty="0">
                <a:solidFill>
                  <a:srgbClr val="C00000"/>
                </a:solidFill>
                <a:latin typeface="Bookman Old Style" panose="02050604050505020204" pitchFamily="18" charset="0"/>
              </a:rPr>
              <a:t>Review – 1</a:t>
            </a:r>
          </a:p>
          <a:p>
            <a:pPr algn="ctr"/>
            <a:r>
              <a:rPr lang="en-US" sz="2800" b="1" dirty="0" smtClean="0">
                <a:solidFill>
                  <a:schemeClr val="accent1">
                    <a:lumMod val="75000"/>
                  </a:schemeClr>
                </a:solidFill>
                <a:latin typeface="Bookman Old Style" panose="02050604050505020204" pitchFamily="18" charset="0"/>
              </a:rPr>
              <a:t>A NEW </a:t>
            </a:r>
            <a:r>
              <a:rPr lang="en-US" sz="2800" b="1" dirty="0" err="1" smtClean="0">
                <a:solidFill>
                  <a:schemeClr val="accent1">
                    <a:lumMod val="75000"/>
                  </a:schemeClr>
                </a:solidFill>
                <a:latin typeface="Bookman Old Style" panose="02050604050505020204" pitchFamily="18" charset="0"/>
              </a:rPr>
              <a:t>IoT</a:t>
            </a:r>
            <a:r>
              <a:rPr lang="en-US" sz="2800" b="1" dirty="0" smtClean="0">
                <a:solidFill>
                  <a:schemeClr val="accent1">
                    <a:lumMod val="75000"/>
                  </a:schemeClr>
                </a:solidFill>
                <a:latin typeface="Bookman Old Style" panose="02050604050505020204" pitchFamily="18" charset="0"/>
              </a:rPr>
              <a:t> GATEWAY FOR SMART AGRICULTURE</a:t>
            </a:r>
            <a:r>
              <a:rPr lang="en-US" sz="3200" b="1" dirty="0" smtClean="0">
                <a:solidFill>
                  <a:schemeClr val="accent1">
                    <a:lumMod val="75000"/>
                  </a:schemeClr>
                </a:solidFill>
                <a:latin typeface="Bookman Old Style" panose="02050604050505020204" pitchFamily="18" charset="0"/>
              </a:rPr>
              <a:t> </a:t>
            </a:r>
            <a:endParaRPr lang="en-IN" sz="3200" b="1" dirty="0">
              <a:solidFill>
                <a:schemeClr val="accent1">
                  <a:lumMod val="75000"/>
                </a:schemeClr>
              </a:solidFill>
              <a:latin typeface="Bookman Old Style" panose="02050604050505020204" pitchFamily="18" charset="0"/>
            </a:endParaRPr>
          </a:p>
        </p:txBody>
      </p:sp>
      <p:pic>
        <p:nvPicPr>
          <p:cNvPr id="10" name="Picture 9">
            <a:extLst>
              <a:ext uri="{FF2B5EF4-FFF2-40B4-BE49-F238E27FC236}">
                <a16:creationId xmlns:a16="http://schemas.microsoft.com/office/drawing/2014/main" xmlns="" id="{D3276CD9-83AF-4E88-88AE-08DF64EECB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34798" y="328027"/>
            <a:ext cx="8039433" cy="1651380"/>
          </a:xfrm>
          <a:prstGeom prst="rect">
            <a:avLst/>
          </a:prstGeom>
          <a:noFill/>
          <a:ln>
            <a:noFill/>
          </a:ln>
        </p:spPr>
      </p:pic>
      <p:sp>
        <p:nvSpPr>
          <p:cNvPr id="14" name="Content Placeholder 11">
            <a:extLst>
              <a:ext uri="{FF2B5EF4-FFF2-40B4-BE49-F238E27FC236}">
                <a16:creationId xmlns:a16="http://schemas.microsoft.com/office/drawing/2014/main" xmlns="" id="{7B0C3EDD-C2AE-4B86-AF80-80BA847639F4}"/>
              </a:ext>
            </a:extLst>
          </p:cNvPr>
          <p:cNvSpPr txBox="1">
            <a:spLocks/>
          </p:cNvSpPr>
          <p:nvPr/>
        </p:nvSpPr>
        <p:spPr>
          <a:xfrm>
            <a:off x="576907" y="4874211"/>
            <a:ext cx="3853203" cy="15701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2000" b="1" dirty="0" smtClean="0">
                <a:solidFill>
                  <a:schemeClr val="accent1">
                    <a:lumMod val="75000"/>
                  </a:schemeClr>
                </a:solidFill>
                <a:latin typeface="Bookman Old Style" panose="02050604050505020204" pitchFamily="18" charset="0"/>
              </a:rPr>
              <a:t>1KS18CS067 </a:t>
            </a:r>
            <a:r>
              <a:rPr lang="en-US" sz="2000" b="1" dirty="0" err="1" smtClean="0">
                <a:solidFill>
                  <a:schemeClr val="accent1">
                    <a:lumMod val="75000"/>
                  </a:schemeClr>
                </a:solidFill>
                <a:latin typeface="Bookman Old Style" panose="02050604050505020204" pitchFamily="18" charset="0"/>
              </a:rPr>
              <a:t>Poojashree</a:t>
            </a:r>
            <a:r>
              <a:rPr lang="en-US" sz="2000" b="1" dirty="0" smtClean="0">
                <a:solidFill>
                  <a:schemeClr val="accent1">
                    <a:lumMod val="75000"/>
                  </a:schemeClr>
                </a:solidFill>
                <a:latin typeface="Bookman Old Style" panose="02050604050505020204" pitchFamily="18" charset="0"/>
              </a:rPr>
              <a:t> K </a:t>
            </a:r>
            <a:endParaRPr lang="en-US" sz="2000" b="1" dirty="0">
              <a:solidFill>
                <a:schemeClr val="accent1">
                  <a:lumMod val="75000"/>
                </a:schemeClr>
              </a:solidFill>
              <a:latin typeface="Bookman Old Style" panose="02050604050505020204" pitchFamily="18" charset="0"/>
            </a:endParaRPr>
          </a:p>
          <a:p>
            <a:pPr algn="l">
              <a:lnSpc>
                <a:spcPct val="100000"/>
              </a:lnSpc>
              <a:spcBef>
                <a:spcPts val="0"/>
              </a:spcBef>
            </a:pPr>
            <a:r>
              <a:rPr lang="en-US" sz="2000" b="1" dirty="0" smtClean="0">
                <a:solidFill>
                  <a:schemeClr val="accent1">
                    <a:lumMod val="75000"/>
                  </a:schemeClr>
                </a:solidFill>
                <a:latin typeface="Bookman Old Style" panose="02050604050505020204" pitchFamily="18" charset="0"/>
              </a:rPr>
              <a:t>1KS18CS072 </a:t>
            </a:r>
            <a:r>
              <a:rPr lang="en-US" sz="2000" b="1" dirty="0" err="1" smtClean="0">
                <a:solidFill>
                  <a:schemeClr val="accent1">
                    <a:lumMod val="75000"/>
                  </a:schemeClr>
                </a:solidFill>
                <a:latin typeface="Bookman Old Style" panose="02050604050505020204" pitchFamily="18" charset="0"/>
              </a:rPr>
              <a:t>Preethi</a:t>
            </a:r>
            <a:r>
              <a:rPr lang="en-US" sz="2000" b="1" dirty="0" smtClean="0">
                <a:solidFill>
                  <a:schemeClr val="accent1">
                    <a:lumMod val="75000"/>
                  </a:schemeClr>
                </a:solidFill>
                <a:latin typeface="Bookman Old Style" panose="02050604050505020204" pitchFamily="18" charset="0"/>
              </a:rPr>
              <a:t> K</a:t>
            </a:r>
            <a:endParaRPr lang="en-US" sz="2000" b="1" dirty="0">
              <a:solidFill>
                <a:schemeClr val="accent1">
                  <a:lumMod val="75000"/>
                </a:schemeClr>
              </a:solidFill>
              <a:latin typeface="Bookman Old Style" panose="02050604050505020204" pitchFamily="18" charset="0"/>
            </a:endParaRPr>
          </a:p>
          <a:p>
            <a:pPr algn="l">
              <a:lnSpc>
                <a:spcPct val="100000"/>
              </a:lnSpc>
              <a:spcBef>
                <a:spcPts val="0"/>
              </a:spcBef>
            </a:pPr>
            <a:r>
              <a:rPr lang="en-US" sz="2000" b="1" dirty="0" smtClean="0">
                <a:solidFill>
                  <a:schemeClr val="accent1">
                    <a:lumMod val="75000"/>
                  </a:schemeClr>
                </a:solidFill>
                <a:latin typeface="Bookman Old Style" panose="02050604050505020204" pitchFamily="18" charset="0"/>
              </a:rPr>
              <a:t>1KS18CS082 </a:t>
            </a:r>
            <a:r>
              <a:rPr lang="en-US" sz="2000" b="1" dirty="0" err="1" smtClean="0">
                <a:solidFill>
                  <a:schemeClr val="accent1">
                    <a:lumMod val="75000"/>
                  </a:schemeClr>
                </a:solidFill>
                <a:latin typeface="Bookman Old Style" panose="02050604050505020204" pitchFamily="18" charset="0"/>
              </a:rPr>
              <a:t>Rekha</a:t>
            </a:r>
            <a:r>
              <a:rPr lang="en-US" sz="2000" b="1" dirty="0" smtClean="0">
                <a:solidFill>
                  <a:schemeClr val="accent1">
                    <a:lumMod val="75000"/>
                  </a:schemeClr>
                </a:solidFill>
                <a:latin typeface="Bookman Old Style" panose="02050604050505020204" pitchFamily="18" charset="0"/>
              </a:rPr>
              <a:t> N.C</a:t>
            </a:r>
            <a:endParaRPr lang="en-US" sz="2000" b="1" dirty="0">
              <a:solidFill>
                <a:schemeClr val="accent1">
                  <a:lumMod val="75000"/>
                </a:schemeClr>
              </a:solidFill>
              <a:latin typeface="Bookman Old Style" panose="02050604050505020204" pitchFamily="18" charset="0"/>
            </a:endParaRPr>
          </a:p>
          <a:p>
            <a:pPr algn="l">
              <a:lnSpc>
                <a:spcPct val="100000"/>
              </a:lnSpc>
              <a:spcBef>
                <a:spcPts val="0"/>
              </a:spcBef>
            </a:pPr>
            <a:r>
              <a:rPr lang="en-US" sz="2000" b="1" dirty="0" smtClean="0">
                <a:solidFill>
                  <a:schemeClr val="accent1">
                    <a:lumMod val="75000"/>
                  </a:schemeClr>
                </a:solidFill>
                <a:latin typeface="Bookman Old Style" panose="02050604050505020204" pitchFamily="18" charset="0"/>
              </a:rPr>
              <a:t>1KS18CS090 </a:t>
            </a:r>
            <a:r>
              <a:rPr lang="en-US" sz="2000" b="1" dirty="0" err="1" smtClean="0">
                <a:solidFill>
                  <a:schemeClr val="accent1">
                    <a:lumMod val="75000"/>
                  </a:schemeClr>
                </a:solidFill>
                <a:latin typeface="Bookman Old Style" panose="02050604050505020204" pitchFamily="18" charset="0"/>
              </a:rPr>
              <a:t>Shalini</a:t>
            </a:r>
            <a:r>
              <a:rPr lang="en-US" sz="2000" b="1" dirty="0">
                <a:solidFill>
                  <a:schemeClr val="accent1">
                    <a:lumMod val="75000"/>
                  </a:schemeClr>
                </a:solidFill>
                <a:latin typeface="Bookman Old Style" panose="02050604050505020204" pitchFamily="18" charset="0"/>
              </a:rPr>
              <a:t> </a:t>
            </a:r>
            <a:r>
              <a:rPr lang="en-US" sz="2000" b="1" dirty="0" smtClean="0">
                <a:solidFill>
                  <a:schemeClr val="accent1">
                    <a:lumMod val="75000"/>
                  </a:schemeClr>
                </a:solidFill>
                <a:latin typeface="Bookman Old Style" panose="02050604050505020204" pitchFamily="18" charset="0"/>
              </a:rPr>
              <a:t>S</a:t>
            </a:r>
            <a:endParaRPr lang="en-US" sz="2000" b="1" dirty="0">
              <a:solidFill>
                <a:schemeClr val="accent1">
                  <a:lumMod val="75000"/>
                </a:schemeClr>
              </a:solidFill>
              <a:latin typeface="Bookman Old Style" panose="02050604050505020204" pitchFamily="18" charset="0"/>
            </a:endParaRPr>
          </a:p>
          <a:p>
            <a:pPr algn="l">
              <a:lnSpc>
                <a:spcPct val="100000"/>
              </a:lnSpc>
              <a:spcBef>
                <a:spcPts val="0"/>
              </a:spcBef>
            </a:pPr>
            <a:endParaRPr lang="en-US" sz="2000" b="1"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FE634AB7-519A-41FC-B09C-FDD726D76C1D}"/>
              </a:ext>
            </a:extLst>
          </p:cNvPr>
          <p:cNvSpPr txBox="1"/>
          <p:nvPr/>
        </p:nvSpPr>
        <p:spPr>
          <a:xfrm>
            <a:off x="1999052" y="3765343"/>
            <a:ext cx="9878025" cy="461665"/>
          </a:xfrm>
          <a:prstGeom prst="rect">
            <a:avLst/>
          </a:prstGeom>
          <a:noFill/>
        </p:spPr>
        <p:txBody>
          <a:bodyPr wrap="none" rtlCol="0">
            <a:spAutoFit/>
          </a:bodyPr>
          <a:lstStyle/>
          <a:p>
            <a:r>
              <a:rPr lang="en-US" sz="2400" b="1" dirty="0">
                <a:solidFill>
                  <a:schemeClr val="accent1">
                    <a:lumMod val="75000"/>
                  </a:schemeClr>
                </a:solidFill>
                <a:latin typeface="Bookman Old Style" panose="02050604050505020204" pitchFamily="18" charset="0"/>
              </a:rPr>
              <a:t>Group No</a:t>
            </a:r>
            <a:r>
              <a:rPr lang="en-US" sz="2400" b="1" dirty="0" smtClean="0">
                <a:solidFill>
                  <a:schemeClr val="accent1">
                    <a:lumMod val="75000"/>
                  </a:schemeClr>
                </a:solidFill>
                <a:latin typeface="Bookman Old Style" panose="02050604050505020204" pitchFamily="18" charset="0"/>
              </a:rPr>
              <a:t>.:06</a:t>
            </a:r>
            <a:r>
              <a:rPr lang="en-US" sz="2400" b="1" dirty="0">
                <a:solidFill>
                  <a:schemeClr val="accent1">
                    <a:lumMod val="75000"/>
                  </a:schemeClr>
                </a:solidFill>
                <a:latin typeface="Bookman Old Style" panose="02050604050505020204" pitchFamily="18" charset="0"/>
              </a:rPr>
              <a:t>	                   	 Batch No</a:t>
            </a:r>
            <a:r>
              <a:rPr lang="en-US" sz="2400" b="1" dirty="0" smtClean="0">
                <a:solidFill>
                  <a:schemeClr val="accent1">
                    <a:lumMod val="75000"/>
                  </a:schemeClr>
                </a:solidFill>
                <a:latin typeface="Bookman Old Style" panose="02050604050505020204" pitchFamily="18" charset="0"/>
              </a:rPr>
              <a:t>.:2021_CSE_10  </a:t>
            </a:r>
            <a:endParaRPr lang="en-IN" sz="2400" b="1" dirty="0">
              <a:solidFill>
                <a:schemeClr val="accent1">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1370882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3A40A1E-15C9-4F5B-92E3-A3DA09271341}"/>
              </a:ext>
            </a:extLst>
          </p:cNvPr>
          <p:cNvSpPr>
            <a:spLocks noGrp="1"/>
          </p:cNvSpPr>
          <p:nvPr>
            <p:ph type="title"/>
          </p:nvPr>
        </p:nvSpPr>
        <p:spPr>
          <a:xfrm>
            <a:off x="1554370" y="124658"/>
            <a:ext cx="9358840" cy="896145"/>
          </a:xfrm>
          <a:noFill/>
          <a:ln w="34925" cmpd="sng">
            <a:solidFill>
              <a:schemeClr val="accent1">
                <a:shade val="50000"/>
              </a:schemeClr>
            </a:solidFill>
          </a:ln>
        </p:spPr>
        <p:txBody>
          <a:bodyPr>
            <a:normAutofit/>
          </a:bodyPr>
          <a:lstStyle/>
          <a:p>
            <a:pPr lvl="0" algn="ctr">
              <a:lnSpc>
                <a:spcPct val="107000"/>
              </a:lnSpc>
            </a:pPr>
            <a:r>
              <a:rPr lang="en-US" sz="3200" b="1" dirty="0" smtClean="0">
                <a:solidFill>
                  <a:srgbClr val="C00000"/>
                </a:solidFill>
                <a:latin typeface="Bookman Old Style" panose="02050604050505020204" pitchFamily="18" charset="0"/>
                <a:cs typeface="Times New Roman" panose="02020603050405020304" pitchFamily="18" charset="0"/>
              </a:rPr>
              <a:t>Implementation of modules with codes</a:t>
            </a:r>
            <a:endParaRPr lang="en-US" sz="3200" b="1" dirty="0">
              <a:solidFill>
                <a:srgbClr val="C00000"/>
              </a:solidFill>
              <a:latin typeface="Bookman Old Style" panose="0205060405050502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909" y="189249"/>
            <a:ext cx="873901" cy="1000553"/>
          </a:xfrm>
          <a:prstGeom prst="rect">
            <a:avLst/>
          </a:prstGeom>
          <a:blipFill>
            <a:blip r:embed="rId4"/>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10</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1"/>
          </p:nvPr>
        </p:nvSpPr>
        <p:spPr>
          <a:xfrm>
            <a:off x="404889" y="1181496"/>
            <a:ext cx="11260242" cy="5103019"/>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algn="just"/>
            <a:endParaRPr lang="en-IN" sz="4400" dirty="0"/>
          </a:p>
        </p:txBody>
      </p:sp>
      <p:sp>
        <p:nvSpPr>
          <p:cNvPr id="3" name="Rectangle 2"/>
          <p:cNvSpPr/>
          <p:nvPr/>
        </p:nvSpPr>
        <p:spPr>
          <a:xfrm>
            <a:off x="1014090" y="1198109"/>
            <a:ext cx="10439400" cy="430887"/>
          </a:xfrm>
          <a:prstGeom prst="rect">
            <a:avLst/>
          </a:prstGeom>
        </p:spPr>
        <p:txBody>
          <a:bodyPr wrap="square">
            <a:spAutoFit/>
          </a:bodyPr>
          <a:lstStyle/>
          <a:p>
            <a:r>
              <a:rPr lang="en-IN" sz="2200"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448" y="1377034"/>
            <a:ext cx="10452739" cy="5203644"/>
          </a:xfrm>
          <a:prstGeom prst="rect">
            <a:avLst/>
          </a:prstGeom>
        </p:spPr>
      </p:pic>
    </p:spTree>
    <p:extLst>
      <p:ext uri="{BB962C8B-B14F-4D97-AF65-F5344CB8AC3E}">
        <p14:creationId xmlns:p14="http://schemas.microsoft.com/office/powerpoint/2010/main" val="295597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11</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4294967295"/>
          </p:nvPr>
        </p:nvSpPr>
        <p:spPr>
          <a:xfrm>
            <a:off x="0" y="1181100"/>
            <a:ext cx="11260138" cy="5103813"/>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algn="just"/>
            <a:endParaRPr lang="en-IN" sz="4400" dirty="0"/>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738" y="1181100"/>
            <a:ext cx="10058400" cy="5264070"/>
          </a:xfrm>
          <a:prstGeom prst="rect">
            <a:avLst/>
          </a:prstGeom>
        </p:spPr>
      </p:pic>
    </p:spTree>
    <p:extLst>
      <p:ext uri="{BB962C8B-B14F-4D97-AF65-F5344CB8AC3E}">
        <p14:creationId xmlns:p14="http://schemas.microsoft.com/office/powerpoint/2010/main" val="1632917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12</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4294967295"/>
          </p:nvPr>
        </p:nvSpPr>
        <p:spPr>
          <a:xfrm>
            <a:off x="0" y="1181100"/>
            <a:ext cx="11260138" cy="5103813"/>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algn="just"/>
            <a:endParaRPr lang="en-IN" sz="4400" dirty="0"/>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738" y="1116470"/>
            <a:ext cx="10058400" cy="5204161"/>
          </a:xfrm>
          <a:prstGeom prst="rect">
            <a:avLst/>
          </a:prstGeom>
        </p:spPr>
      </p:pic>
    </p:spTree>
    <p:extLst>
      <p:ext uri="{BB962C8B-B14F-4D97-AF65-F5344CB8AC3E}">
        <p14:creationId xmlns:p14="http://schemas.microsoft.com/office/powerpoint/2010/main" val="944285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13</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4294967295"/>
          </p:nvPr>
        </p:nvSpPr>
        <p:spPr>
          <a:xfrm>
            <a:off x="0" y="1181100"/>
            <a:ext cx="11260138" cy="5103813"/>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algn="just"/>
            <a:endParaRPr lang="en-IN" sz="4400" dirty="0"/>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738" y="1181100"/>
            <a:ext cx="10058400" cy="5203902"/>
          </a:xfrm>
          <a:prstGeom prst="rect">
            <a:avLst/>
          </a:prstGeom>
        </p:spPr>
      </p:pic>
    </p:spTree>
    <p:extLst>
      <p:ext uri="{BB962C8B-B14F-4D97-AF65-F5344CB8AC3E}">
        <p14:creationId xmlns:p14="http://schemas.microsoft.com/office/powerpoint/2010/main" val="4185076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14</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4294967295"/>
          </p:nvPr>
        </p:nvSpPr>
        <p:spPr>
          <a:xfrm>
            <a:off x="0" y="1181100"/>
            <a:ext cx="11260138" cy="5103813"/>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algn="just"/>
            <a:endParaRPr lang="en-IN" sz="4400" dirty="0"/>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738" y="1178403"/>
            <a:ext cx="10058400" cy="5360509"/>
          </a:xfrm>
          <a:prstGeom prst="rect">
            <a:avLst/>
          </a:prstGeom>
        </p:spPr>
      </p:pic>
    </p:spTree>
    <p:extLst>
      <p:ext uri="{BB962C8B-B14F-4D97-AF65-F5344CB8AC3E}">
        <p14:creationId xmlns:p14="http://schemas.microsoft.com/office/powerpoint/2010/main" val="1712206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15</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4294967295"/>
          </p:nvPr>
        </p:nvSpPr>
        <p:spPr>
          <a:xfrm>
            <a:off x="0" y="1181100"/>
            <a:ext cx="11260138" cy="5103813"/>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algn="just"/>
            <a:endParaRPr lang="en-IN" sz="4400" dirty="0"/>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8790" y="1096662"/>
            <a:ext cx="9981348" cy="5320938"/>
          </a:xfrm>
          <a:prstGeom prst="rect">
            <a:avLst/>
          </a:prstGeom>
        </p:spPr>
      </p:pic>
    </p:spTree>
    <p:extLst>
      <p:ext uri="{BB962C8B-B14F-4D97-AF65-F5344CB8AC3E}">
        <p14:creationId xmlns:p14="http://schemas.microsoft.com/office/powerpoint/2010/main" val="968129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3A40A1E-15C9-4F5B-92E3-A3DA09271341}"/>
              </a:ext>
            </a:extLst>
          </p:cNvPr>
          <p:cNvSpPr>
            <a:spLocks noGrp="1"/>
          </p:cNvSpPr>
          <p:nvPr>
            <p:ph type="title"/>
          </p:nvPr>
        </p:nvSpPr>
        <p:spPr>
          <a:xfrm>
            <a:off x="1554370" y="187720"/>
            <a:ext cx="9358840" cy="896145"/>
          </a:xfrm>
          <a:noFill/>
          <a:ln w="34925" cmpd="sng">
            <a:solidFill>
              <a:schemeClr val="accent1">
                <a:shade val="50000"/>
              </a:schemeClr>
            </a:solidFill>
          </a:ln>
        </p:spPr>
        <p:txBody>
          <a:bodyPr>
            <a:normAutofit/>
          </a:bodyPr>
          <a:lstStyle/>
          <a:p>
            <a:pPr lvl="0" algn="ctr">
              <a:lnSpc>
                <a:spcPct val="107000"/>
              </a:lnSpc>
            </a:pPr>
            <a:r>
              <a:rPr lang="en-US" sz="3200" b="1" dirty="0">
                <a:solidFill>
                  <a:srgbClr val="C00000"/>
                </a:solidFill>
                <a:latin typeface="Times New Roman" panose="02020603050405020304" pitchFamily="18" charset="0"/>
                <a:cs typeface="Times New Roman" panose="02020603050405020304" pitchFamily="18" charset="0"/>
              </a:rPr>
              <a:t>References</a:t>
            </a:r>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16</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1"/>
          </p:nvPr>
        </p:nvSpPr>
        <p:spPr>
          <a:xfrm>
            <a:off x="276873" y="1357739"/>
            <a:ext cx="11629016" cy="5103019"/>
          </a:xfrm>
        </p:spPr>
        <p:txBody>
          <a:bodyPr>
            <a:noAutofit/>
          </a:bodyPr>
          <a:lstStyle/>
          <a:p>
            <a:pPr algn="just">
              <a:lnSpc>
                <a:spcPct val="100000"/>
              </a:lnSpc>
              <a:buNone/>
            </a:pPr>
            <a:r>
              <a:rPr lang="en-US" sz="1900" dirty="0" smtClean="0">
                <a:latin typeface="Times New Roman" pitchFamily="18" charset="0"/>
                <a:cs typeface="Times New Roman" pitchFamily="18" charset="0"/>
              </a:rPr>
              <a:t>[1] </a:t>
            </a:r>
            <a:r>
              <a:rPr lang="en-US" sz="1900" dirty="0" err="1" smtClean="0">
                <a:latin typeface="Times New Roman" pitchFamily="18" charset="0"/>
                <a:cs typeface="Times New Roman" pitchFamily="18" charset="0"/>
              </a:rPr>
              <a:t>Shivangi</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Vashi</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Jyotsnamayee</a:t>
            </a:r>
            <a:r>
              <a:rPr lang="en-US" sz="1900" dirty="0" smtClean="0">
                <a:latin typeface="Times New Roman" pitchFamily="18" charset="0"/>
                <a:cs typeface="Times New Roman" pitchFamily="18" charset="0"/>
              </a:rPr>
              <a:t> Ram, </a:t>
            </a:r>
            <a:r>
              <a:rPr lang="en-US" sz="1900" dirty="0" err="1" smtClean="0">
                <a:latin typeface="Times New Roman" pitchFamily="18" charset="0"/>
                <a:cs typeface="Times New Roman" pitchFamily="18" charset="0"/>
              </a:rPr>
              <a:t>Janit</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Modi</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Saurav</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Verma</a:t>
            </a:r>
            <a:r>
              <a:rPr lang="en-US" sz="1900" dirty="0" smtClean="0">
                <a:latin typeface="Times New Roman" pitchFamily="18" charset="0"/>
                <a:cs typeface="Times New Roman" pitchFamily="18" charset="0"/>
              </a:rPr>
              <a:t> and Dr. </a:t>
            </a:r>
            <a:r>
              <a:rPr lang="en-US" sz="1900" dirty="0" err="1" smtClean="0">
                <a:latin typeface="Times New Roman" pitchFamily="18" charset="0"/>
                <a:cs typeface="Times New Roman" pitchFamily="18" charset="0"/>
              </a:rPr>
              <a:t>Chetana</a:t>
            </a:r>
            <a:r>
              <a:rPr lang="en-US" sz="1900" dirty="0" smtClean="0">
                <a:latin typeface="Times New Roman" pitchFamily="18" charset="0"/>
                <a:cs typeface="Times New Roman" pitchFamily="18" charset="0"/>
              </a:rPr>
              <a:t> Prakash, "Internet of Things (</a:t>
            </a:r>
            <a:r>
              <a:rPr lang="en-US" sz="1900" dirty="0" err="1" smtClean="0">
                <a:latin typeface="Times New Roman" pitchFamily="18" charset="0"/>
                <a:cs typeface="Times New Roman" pitchFamily="18" charset="0"/>
              </a:rPr>
              <a:t>IoT</a:t>
            </a:r>
            <a:r>
              <a:rPr lang="en-US" sz="1900" dirty="0" smtClean="0">
                <a:latin typeface="Times New Roman" pitchFamily="18" charset="0"/>
                <a:cs typeface="Times New Roman" pitchFamily="18" charset="0"/>
              </a:rPr>
              <a:t>): A vision, architectural elements, and security issues," 2017 International Conference on I-SMAC (</a:t>
            </a:r>
            <a:r>
              <a:rPr lang="en-US" sz="1900" dirty="0" err="1" smtClean="0">
                <a:latin typeface="Times New Roman" pitchFamily="18" charset="0"/>
                <a:cs typeface="Times New Roman" pitchFamily="18" charset="0"/>
              </a:rPr>
              <a:t>IoT</a:t>
            </a:r>
            <a:r>
              <a:rPr lang="en-US" sz="1900" dirty="0" smtClean="0">
                <a:latin typeface="Times New Roman" pitchFamily="18" charset="0"/>
                <a:cs typeface="Times New Roman" pitchFamily="18" charset="0"/>
              </a:rPr>
              <a:t> in Social, Mobile, Analytics and Cloud) (I-SMAC), </a:t>
            </a:r>
            <a:r>
              <a:rPr lang="en-US" sz="1900" dirty="0" err="1" smtClean="0">
                <a:latin typeface="Times New Roman" pitchFamily="18" charset="0"/>
                <a:cs typeface="Times New Roman" pitchFamily="18" charset="0"/>
              </a:rPr>
              <a:t>Palladam</a:t>
            </a:r>
            <a:r>
              <a:rPr lang="en-US" sz="1900" dirty="0" smtClean="0">
                <a:latin typeface="Times New Roman" pitchFamily="18" charset="0"/>
                <a:cs typeface="Times New Roman" pitchFamily="18" charset="0"/>
              </a:rPr>
              <a:t>, 2017, pp. 492-496.</a:t>
            </a:r>
          </a:p>
          <a:p>
            <a:pPr algn="just">
              <a:lnSpc>
                <a:spcPct val="100000"/>
              </a:lnSpc>
              <a:buNone/>
            </a:pPr>
            <a:r>
              <a:rPr lang="en-US" sz="1900" dirty="0" smtClean="0">
                <a:latin typeface="Times New Roman" pitchFamily="18" charset="0"/>
                <a:cs typeface="Times New Roman" pitchFamily="18" charset="0"/>
              </a:rPr>
              <a:t>[2]Stefano Giordano, </a:t>
            </a:r>
            <a:r>
              <a:rPr lang="en-US" sz="1900" dirty="0" err="1" smtClean="0">
                <a:latin typeface="Times New Roman" pitchFamily="18" charset="0"/>
                <a:cs typeface="Times New Roman" pitchFamily="18" charset="0"/>
              </a:rPr>
              <a:t>Ilias</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Seitanidis</a:t>
            </a:r>
            <a:r>
              <a:rPr lang="en-US" sz="1900" dirty="0" smtClean="0">
                <a:latin typeface="Times New Roman" pitchFamily="18" charset="0"/>
                <a:cs typeface="Times New Roman" pitchFamily="18" charset="0"/>
              </a:rPr>
              <a:t> , Mike </a:t>
            </a:r>
            <a:r>
              <a:rPr lang="en-US" sz="1900" dirty="0" err="1" smtClean="0">
                <a:latin typeface="Times New Roman" pitchFamily="18" charset="0"/>
                <a:cs typeface="Times New Roman" pitchFamily="18" charset="0"/>
              </a:rPr>
              <a:t>Ojo</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Davide</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Adami</a:t>
            </a:r>
            <a:r>
              <a:rPr lang="en-US" sz="1900" dirty="0" smtClean="0">
                <a:latin typeface="Times New Roman" pitchFamily="18" charset="0"/>
                <a:cs typeface="Times New Roman" pitchFamily="18" charset="0"/>
              </a:rPr>
              <a:t> and Fabio </a:t>
            </a:r>
            <a:r>
              <a:rPr lang="en-US" sz="1900" dirty="0" err="1" smtClean="0">
                <a:latin typeface="Times New Roman" pitchFamily="18" charset="0"/>
                <a:cs typeface="Times New Roman" pitchFamily="18" charset="0"/>
              </a:rPr>
              <a:t>Vignoli</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IoT</a:t>
            </a:r>
            <a:r>
              <a:rPr lang="en-US" sz="1900" dirty="0" smtClean="0">
                <a:latin typeface="Times New Roman" pitchFamily="18" charset="0"/>
                <a:cs typeface="Times New Roman" pitchFamily="18" charset="0"/>
              </a:rPr>
              <a:t> solutions for crop protection against wild animal attacks," 2018 IEEE International Conference on Environmental Engineering.</a:t>
            </a:r>
          </a:p>
          <a:p>
            <a:pPr algn="just">
              <a:lnSpc>
                <a:spcPct val="100000"/>
              </a:lnSpc>
              <a:buNone/>
            </a:pPr>
            <a:r>
              <a:rPr lang="en-US" sz="1900" dirty="0" smtClean="0">
                <a:latin typeface="Times New Roman" pitchFamily="18" charset="0"/>
                <a:cs typeface="Times New Roman" pitchFamily="18" charset="0"/>
              </a:rPr>
              <a:t>[3] </a:t>
            </a:r>
            <a:r>
              <a:rPr lang="en-US" sz="1900" dirty="0" err="1" smtClean="0">
                <a:latin typeface="Times New Roman" pitchFamily="18" charset="0"/>
                <a:cs typeface="Times New Roman" pitchFamily="18" charset="0"/>
              </a:rPr>
              <a:t>Chiyurl</a:t>
            </a:r>
            <a:r>
              <a:rPr lang="en-US" sz="1900" dirty="0" smtClean="0">
                <a:latin typeface="Times New Roman" pitchFamily="18" charset="0"/>
                <a:cs typeface="Times New Roman" pitchFamily="18" charset="0"/>
              </a:rPr>
              <a:t> Yoon, </a:t>
            </a:r>
            <a:r>
              <a:rPr lang="en-US" sz="1900" dirty="0" err="1" smtClean="0">
                <a:latin typeface="Times New Roman" pitchFamily="18" charset="0"/>
                <a:cs typeface="Times New Roman" pitchFamily="18" charset="0"/>
              </a:rPr>
              <a:t>Miyoung</a:t>
            </a:r>
            <a:r>
              <a:rPr lang="en-US" sz="1900" dirty="0" smtClean="0">
                <a:latin typeface="Times New Roman" pitchFamily="18" charset="0"/>
                <a:cs typeface="Times New Roman" pitchFamily="18" charset="0"/>
              </a:rPr>
              <a:t> Huh, Shin-</a:t>
            </a:r>
            <a:r>
              <a:rPr lang="en-US" sz="1900" dirty="0" err="1" smtClean="0">
                <a:latin typeface="Times New Roman" pitchFamily="18" charset="0"/>
                <a:cs typeface="Times New Roman" pitchFamily="18" charset="0"/>
              </a:rPr>
              <a:t>Gak</a:t>
            </a:r>
            <a:r>
              <a:rPr lang="en-US" sz="1900" dirty="0" smtClean="0">
                <a:latin typeface="Times New Roman" pitchFamily="18" charset="0"/>
                <a:cs typeface="Times New Roman" pitchFamily="18" charset="0"/>
              </a:rPr>
              <a:t> Kang, </a:t>
            </a:r>
            <a:r>
              <a:rPr lang="en-US" sz="1900" dirty="0" err="1" smtClean="0">
                <a:latin typeface="Times New Roman" pitchFamily="18" charset="0"/>
                <a:cs typeface="Times New Roman" pitchFamily="18" charset="0"/>
              </a:rPr>
              <a:t>Juyoung</a:t>
            </a:r>
            <a:r>
              <a:rPr lang="en-US" sz="1900" dirty="0" smtClean="0">
                <a:latin typeface="Times New Roman" pitchFamily="18" charset="0"/>
                <a:cs typeface="Times New Roman" pitchFamily="18" charset="0"/>
              </a:rPr>
              <a:t> Park and </a:t>
            </a:r>
            <a:r>
              <a:rPr lang="en-US" sz="1900" dirty="0" err="1" smtClean="0">
                <a:latin typeface="Times New Roman" pitchFamily="18" charset="0"/>
                <a:cs typeface="Times New Roman" pitchFamily="18" charset="0"/>
              </a:rPr>
              <a:t>Changkyu</a:t>
            </a:r>
            <a:r>
              <a:rPr lang="en-US" sz="1900" dirty="0" smtClean="0">
                <a:latin typeface="Times New Roman" pitchFamily="18" charset="0"/>
                <a:cs typeface="Times New Roman" pitchFamily="18" charset="0"/>
              </a:rPr>
              <a:t> Lee, "Implement smart farm with </a:t>
            </a:r>
            <a:r>
              <a:rPr lang="en-US" sz="1900" dirty="0" err="1" smtClean="0">
                <a:latin typeface="Times New Roman" pitchFamily="18" charset="0"/>
                <a:cs typeface="Times New Roman" pitchFamily="18" charset="0"/>
              </a:rPr>
              <a:t>IoT</a:t>
            </a:r>
            <a:r>
              <a:rPr lang="en-US" sz="1900" dirty="0" smtClean="0">
                <a:latin typeface="Times New Roman" pitchFamily="18" charset="0"/>
                <a:cs typeface="Times New Roman" pitchFamily="18" charset="0"/>
              </a:rPr>
              <a:t> technology," 2018 20th International Conference on Advanced Communication Technology (ICACT), </a:t>
            </a:r>
            <a:r>
              <a:rPr lang="en-US" sz="1900" dirty="0" err="1" smtClean="0">
                <a:latin typeface="Times New Roman" pitchFamily="18" charset="0"/>
                <a:cs typeface="Times New Roman" pitchFamily="18" charset="0"/>
              </a:rPr>
              <a:t>Chuncheon</a:t>
            </a:r>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siGangwon</a:t>
            </a:r>
            <a:r>
              <a:rPr lang="en-US" sz="1900" dirty="0" smtClean="0">
                <a:latin typeface="Times New Roman" pitchFamily="18" charset="0"/>
                <a:cs typeface="Times New Roman" pitchFamily="18" charset="0"/>
              </a:rPr>
              <a:t>-do, Korea (South), 2018, pp. 1-2. </a:t>
            </a:r>
          </a:p>
          <a:p>
            <a:pPr algn="just">
              <a:lnSpc>
                <a:spcPct val="100000"/>
              </a:lnSpc>
              <a:buNone/>
            </a:pPr>
            <a:r>
              <a:rPr lang="en-US" sz="1900" dirty="0" smtClean="0">
                <a:latin typeface="Times New Roman" pitchFamily="18" charset="0"/>
                <a:cs typeface="Times New Roman" pitchFamily="18" charset="0"/>
              </a:rPr>
              <a:t>[4] Rodrigo </a:t>
            </a:r>
            <a:r>
              <a:rPr lang="en-US" sz="1900" dirty="0" err="1" smtClean="0">
                <a:latin typeface="Times New Roman" pitchFamily="18" charset="0"/>
                <a:cs typeface="Times New Roman" pitchFamily="18" charset="0"/>
              </a:rPr>
              <a:t>Filev</a:t>
            </a:r>
            <a:r>
              <a:rPr lang="en-US" sz="1900" dirty="0" smtClean="0">
                <a:latin typeface="Times New Roman" pitchFamily="18" charset="0"/>
                <a:cs typeface="Times New Roman" pitchFamily="18" charset="0"/>
              </a:rPr>
              <a:t> Maia, Ibrahim </a:t>
            </a:r>
            <a:r>
              <a:rPr lang="en-US" sz="1900" dirty="0" err="1" smtClean="0">
                <a:latin typeface="Times New Roman" pitchFamily="18" charset="0"/>
                <a:cs typeface="Times New Roman" pitchFamily="18" charset="0"/>
              </a:rPr>
              <a:t>Netto</a:t>
            </a:r>
            <a:r>
              <a:rPr lang="en-US" sz="1900" dirty="0" smtClean="0">
                <a:latin typeface="Times New Roman" pitchFamily="18" charset="0"/>
                <a:cs typeface="Times New Roman" pitchFamily="18" charset="0"/>
              </a:rPr>
              <a:t> and </a:t>
            </a:r>
            <a:r>
              <a:rPr lang="en-US" sz="1900" dirty="0" err="1" smtClean="0">
                <a:latin typeface="Times New Roman" pitchFamily="18" charset="0"/>
                <a:cs typeface="Times New Roman" pitchFamily="18" charset="0"/>
              </a:rPr>
              <a:t>Anh</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Lan</a:t>
            </a:r>
            <a:r>
              <a:rPr lang="en-US" sz="1900" dirty="0" smtClean="0">
                <a:latin typeface="Times New Roman" pitchFamily="18" charset="0"/>
                <a:cs typeface="Times New Roman" pitchFamily="18" charset="0"/>
              </a:rPr>
              <a:t> Ho Tran, "Precision agriculture using remote monitoring systems in Brazil," 2017 IEEE Global Humanitarian Technology Conference (GHTC), San Jose, CA, 2017, pp. 1-6. </a:t>
            </a:r>
          </a:p>
          <a:p>
            <a:pPr algn="just">
              <a:lnSpc>
                <a:spcPct val="100000"/>
              </a:lnSpc>
              <a:buNone/>
            </a:pPr>
            <a:r>
              <a:rPr lang="en-US" sz="1900" dirty="0" smtClean="0">
                <a:latin typeface="Times New Roman" pitchFamily="18" charset="0"/>
                <a:cs typeface="Times New Roman" pitchFamily="18" charset="0"/>
              </a:rPr>
              <a:t>[5] Mr. V. </a:t>
            </a:r>
            <a:r>
              <a:rPr lang="en-US" sz="1900" dirty="0" err="1" smtClean="0">
                <a:latin typeface="Times New Roman" pitchFamily="18" charset="0"/>
                <a:cs typeface="Times New Roman" pitchFamily="18" charset="0"/>
              </a:rPr>
              <a:t>Gowrishankar</a:t>
            </a:r>
            <a:r>
              <a:rPr lang="en-US" sz="1900" dirty="0" smtClean="0">
                <a:latin typeface="Times New Roman" pitchFamily="18" charset="0"/>
                <a:cs typeface="Times New Roman" pitchFamily="18" charset="0"/>
              </a:rPr>
              <a:t> and Dr. </a:t>
            </a:r>
            <a:r>
              <a:rPr lang="en-US" sz="1900" dirty="0" err="1" smtClean="0">
                <a:latin typeface="Times New Roman" pitchFamily="18" charset="0"/>
                <a:cs typeface="Times New Roman" pitchFamily="18" charset="0"/>
              </a:rPr>
              <a:t>K.Venkatachalam</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IoT</a:t>
            </a:r>
            <a:r>
              <a:rPr lang="en-US" sz="1900" dirty="0" smtClean="0">
                <a:latin typeface="Times New Roman" pitchFamily="18" charset="0"/>
                <a:cs typeface="Times New Roman" pitchFamily="18" charset="0"/>
              </a:rPr>
              <a:t> Based Precision Agriculture using Agribot”,2018 GRD Journal for Engineering ISSN:2455-5703</a:t>
            </a:r>
          </a:p>
          <a:p>
            <a:pPr algn="just">
              <a:lnSpc>
                <a:spcPct val="100000"/>
              </a:lnSpc>
              <a:buNone/>
            </a:pPr>
            <a:r>
              <a:rPr lang="en-US" sz="1900" dirty="0" smtClean="0">
                <a:latin typeface="Times New Roman" pitchFamily="18" charset="0"/>
                <a:cs typeface="Times New Roman" pitchFamily="18" charset="0"/>
              </a:rPr>
              <a:t>[6]</a:t>
            </a:r>
            <a:r>
              <a:rPr lang="en-IN" sz="1900" dirty="0" smtClean="0">
                <a:latin typeface="Times New Roman" panose="02020603050405020304" pitchFamily="18" charset="0"/>
                <a:cs typeface="Times New Roman" panose="02020603050405020304" pitchFamily="18" charset="0"/>
              </a:rPr>
              <a:t> </a:t>
            </a:r>
            <a:r>
              <a:rPr lang="en-IN" sz="1900" dirty="0" err="1" smtClean="0">
                <a:latin typeface="Times New Roman" panose="02020603050405020304" pitchFamily="18" charset="0"/>
                <a:cs typeface="Times New Roman" panose="02020603050405020304" pitchFamily="18" charset="0"/>
              </a:rPr>
              <a:t>Utsav</a:t>
            </a:r>
            <a:r>
              <a:rPr lang="en-IN" sz="1900" dirty="0" smtClean="0">
                <a:latin typeface="Times New Roman" panose="02020603050405020304" pitchFamily="18" charset="0"/>
                <a:cs typeface="Times New Roman" panose="02020603050405020304" pitchFamily="18" charset="0"/>
              </a:rPr>
              <a:t> </a:t>
            </a:r>
            <a:r>
              <a:rPr lang="en-IN" sz="1900" dirty="0" err="1" smtClean="0">
                <a:latin typeface="Times New Roman" panose="02020603050405020304" pitchFamily="18" charset="0"/>
                <a:cs typeface="Times New Roman" panose="02020603050405020304" pitchFamily="18" charset="0"/>
              </a:rPr>
              <a:t>Dihingia</a:t>
            </a:r>
            <a:r>
              <a:rPr lang="en-IN" sz="1900" dirty="0" smtClean="0">
                <a:latin typeface="Times New Roman" panose="02020603050405020304" pitchFamily="18" charset="0"/>
                <a:cs typeface="Times New Roman" panose="02020603050405020304" pitchFamily="18" charset="0"/>
              </a:rPr>
              <a:t>, P. Amar, M. </a:t>
            </a:r>
            <a:r>
              <a:rPr lang="en-IN" sz="1900" dirty="0" err="1" smtClean="0">
                <a:latin typeface="Times New Roman" panose="02020603050405020304" pitchFamily="18" charset="0"/>
                <a:cs typeface="Times New Roman" panose="02020603050405020304" pitchFamily="18" charset="0"/>
              </a:rPr>
              <a:t>Megha</a:t>
            </a:r>
            <a:r>
              <a:rPr lang="en-IN" sz="1900" dirty="0" smtClean="0">
                <a:latin typeface="Times New Roman" panose="02020603050405020304" pitchFamily="18" charset="0"/>
                <a:cs typeface="Times New Roman" panose="02020603050405020304" pitchFamily="18" charset="0"/>
              </a:rPr>
              <a:t> </a:t>
            </a:r>
            <a:r>
              <a:rPr lang="en-IN" sz="1900" dirty="0" err="1" smtClean="0">
                <a:latin typeface="Times New Roman" panose="02020603050405020304" pitchFamily="18" charset="0"/>
                <a:cs typeface="Times New Roman" panose="02020603050405020304" pitchFamily="18" charset="0"/>
              </a:rPr>
              <a:t>Shyam</a:t>
            </a:r>
            <a:r>
              <a:rPr lang="en-IN" sz="1900" dirty="0" smtClean="0">
                <a:latin typeface="Times New Roman" panose="02020603050405020304" pitchFamily="18" charset="0"/>
                <a:cs typeface="Times New Roman" panose="02020603050405020304" pitchFamily="18" charset="0"/>
              </a:rPr>
              <a:t>, </a:t>
            </a:r>
            <a:r>
              <a:rPr lang="en-IN" sz="1900" dirty="0" err="1" smtClean="0">
                <a:latin typeface="Times New Roman" panose="02020603050405020304" pitchFamily="18" charset="0"/>
                <a:cs typeface="Times New Roman" panose="02020603050405020304" pitchFamily="18" charset="0"/>
              </a:rPr>
              <a:t>Vaibhav</a:t>
            </a:r>
            <a:r>
              <a:rPr lang="en-IN" sz="1900" dirty="0" smtClean="0">
                <a:latin typeface="Times New Roman" panose="02020603050405020304" pitchFamily="18" charset="0"/>
                <a:cs typeface="Times New Roman" panose="02020603050405020304" pitchFamily="18" charset="0"/>
              </a:rPr>
              <a:t> Thomas, S. Chidambaram, “Animal Identification Using Deep Learning on Raspberry Pi”,2020 International Journal of Research in Engineering, Science and Management(IJRSESM).</a:t>
            </a:r>
          </a:p>
          <a:p>
            <a:pPr algn="just">
              <a:lnSpc>
                <a:spcPct val="170000"/>
              </a:lnSpc>
              <a:buNone/>
            </a:pPr>
            <a:endParaRPr lang="en-US" sz="2400" dirty="0">
              <a:latin typeface="Times New Roman" pitchFamily="18" charset="0"/>
              <a:cs typeface="Times New Roman" pitchFamily="18" charset="0"/>
            </a:endParaRPr>
          </a:p>
          <a:p>
            <a:endParaRPr lang="en-US" sz="2400" dirty="0"/>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484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3A40A1E-15C9-4F5B-92E3-A3DA09271341}"/>
              </a:ext>
            </a:extLst>
          </p:cNvPr>
          <p:cNvSpPr>
            <a:spLocks noGrp="1"/>
          </p:cNvSpPr>
          <p:nvPr>
            <p:ph type="title"/>
          </p:nvPr>
        </p:nvSpPr>
        <p:spPr>
          <a:xfrm>
            <a:off x="1554370" y="187720"/>
            <a:ext cx="9358840" cy="896145"/>
          </a:xfrm>
          <a:noFill/>
          <a:ln w="34925" cmpd="sng">
            <a:solidFill>
              <a:schemeClr val="accent1">
                <a:shade val="50000"/>
              </a:schemeClr>
            </a:solidFill>
          </a:ln>
        </p:spPr>
        <p:txBody>
          <a:bodyPr/>
          <a:lstStyle/>
          <a:p>
            <a:pPr algn="ctr"/>
            <a:r>
              <a:rPr lang="en-IN" sz="4400" b="1" dirty="0">
                <a:solidFill>
                  <a:srgbClr val="C00000"/>
                </a:solidFill>
                <a:latin typeface="Bookman Old Style" panose="02050604050505020204" pitchFamily="18" charset="0"/>
                <a:cs typeface="Times New Roman" panose="02020603050405020304" pitchFamily="18" charset="0"/>
              </a:rPr>
              <a:t>Contents</a:t>
            </a:r>
            <a:endParaRPr lang="en-IN" b="1" dirty="0">
              <a:solidFill>
                <a:srgbClr val="C00000"/>
              </a:solidFill>
              <a:latin typeface="Bookman Old Style" panose="02050604050505020204" pitchFamily="18" charset="0"/>
            </a:endParaRPr>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2</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1"/>
          </p:nvPr>
        </p:nvSpPr>
        <p:spPr>
          <a:xfrm>
            <a:off x="1554370" y="1376279"/>
            <a:ext cx="9449116" cy="5103019"/>
          </a:xfrm>
        </p:spPr>
        <p:txBody>
          <a:bodyPr>
            <a:normAutofit/>
          </a:bodyPr>
          <a:lstStyle/>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Introduction</a:t>
            </a:r>
          </a:p>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Comparison with similar work</a:t>
            </a:r>
          </a:p>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Problem Statement and Objectives</a:t>
            </a:r>
          </a:p>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Methodology Proposed/ Design</a:t>
            </a:r>
          </a:p>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Technologies </a:t>
            </a:r>
            <a:r>
              <a:rPr lang="en-US" dirty="0" smtClean="0">
                <a:solidFill>
                  <a:schemeClr val="tx2"/>
                </a:solidFill>
                <a:latin typeface="Bookman Old Style" panose="02050604050505020204" pitchFamily="18" charset="0"/>
                <a:cs typeface="Times New Roman" panose="02020603050405020304" pitchFamily="18" charset="0"/>
              </a:rPr>
              <a:t>and </a:t>
            </a:r>
            <a:r>
              <a:rPr lang="en-US" dirty="0">
                <a:solidFill>
                  <a:schemeClr val="tx2"/>
                </a:solidFill>
                <a:latin typeface="Bookman Old Style" panose="02050604050505020204" pitchFamily="18" charset="0"/>
                <a:cs typeface="Times New Roman" panose="02020603050405020304" pitchFamily="18" charset="0"/>
              </a:rPr>
              <a:t>Tools Used</a:t>
            </a:r>
          </a:p>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Implementation of Modules with codes</a:t>
            </a:r>
          </a:p>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Snapshots</a:t>
            </a:r>
          </a:p>
          <a:p>
            <a:pPr marL="342900" lvl="0" indent="-342900" algn="just">
              <a:lnSpc>
                <a:spcPct val="107000"/>
              </a:lnSpc>
              <a:buFont typeface="Symbol" panose="05050102010706020507" pitchFamily="18" charset="2"/>
              <a:buChar char=""/>
            </a:pPr>
            <a:r>
              <a:rPr lang="en-US" dirty="0">
                <a:solidFill>
                  <a:schemeClr val="tx2"/>
                </a:solidFill>
                <a:latin typeface="Bookman Old Style" panose="02050604050505020204" pitchFamily="18" charset="0"/>
                <a:cs typeface="Times New Roman" panose="02020603050405020304" pitchFamily="18" charset="0"/>
              </a:rPr>
              <a:t>References</a:t>
            </a:r>
          </a:p>
          <a:p>
            <a:pPr marL="342900" lvl="0" indent="-342900" algn="just">
              <a:lnSpc>
                <a:spcPct val="107000"/>
              </a:lnSpc>
              <a:buFont typeface="Symbol" panose="05050102010706020507" pitchFamily="18" charset="2"/>
              <a:buChar char=""/>
            </a:pPr>
            <a:endParaRPr lang="en-US" dirty="0">
              <a:solidFill>
                <a:schemeClr val="tx2"/>
              </a:solidFill>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S" dirty="0">
              <a:solidFill>
                <a:schemeClr val="tx2"/>
              </a:solidFill>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S" dirty="0">
              <a:solidFill>
                <a:schemeClr val="tx2"/>
              </a:solidFill>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S" dirty="0">
              <a:solidFill>
                <a:schemeClr val="tx2"/>
              </a:solidFill>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dirty="0">
              <a:solidFill>
                <a:schemeClr val="tx2"/>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752271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3A40A1E-15C9-4F5B-92E3-A3DA09271341}"/>
              </a:ext>
            </a:extLst>
          </p:cNvPr>
          <p:cNvSpPr>
            <a:spLocks noGrp="1"/>
          </p:cNvSpPr>
          <p:nvPr>
            <p:ph type="title"/>
          </p:nvPr>
        </p:nvSpPr>
        <p:spPr>
          <a:xfrm>
            <a:off x="1554370" y="187720"/>
            <a:ext cx="9358840" cy="896145"/>
          </a:xfrm>
          <a:noFill/>
          <a:ln w="34925" cmpd="sng">
            <a:solidFill>
              <a:schemeClr val="accent1">
                <a:shade val="50000"/>
              </a:schemeClr>
            </a:solidFill>
          </a:ln>
        </p:spPr>
        <p:txBody>
          <a:bodyPr/>
          <a:lstStyle/>
          <a:p>
            <a:pPr algn="ctr"/>
            <a:r>
              <a:rPr lang="en-IN" sz="4400" b="1" dirty="0">
                <a:solidFill>
                  <a:srgbClr val="C00000"/>
                </a:solidFill>
                <a:latin typeface="Bookman Old Style" panose="02050604050505020204" pitchFamily="18" charset="0"/>
                <a:cs typeface="Times New Roman" panose="02020603050405020304" pitchFamily="18" charset="0"/>
              </a:rPr>
              <a:t>Introduction</a:t>
            </a:r>
            <a:endParaRPr lang="en-IN" b="1" dirty="0">
              <a:solidFill>
                <a:srgbClr val="C00000"/>
              </a:solidFill>
              <a:latin typeface="Bookman Old Style" panose="02050604050505020204" pitchFamily="18" charset="0"/>
            </a:endParaRPr>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3</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1"/>
          </p:nvPr>
        </p:nvSpPr>
        <p:spPr>
          <a:xfrm>
            <a:off x="404889" y="1253330"/>
            <a:ext cx="11260242" cy="5103019"/>
          </a:xfrm>
        </p:spPr>
        <p:txBody>
          <a:bodyPr>
            <a:normAutofit fontScale="92500" lnSpcReduction="10000"/>
          </a:bodyPr>
          <a:lstStyle/>
          <a:p>
            <a:pPr algn="just">
              <a:lnSpc>
                <a:spcPct val="150000"/>
              </a:lnSpc>
            </a:pPr>
            <a:r>
              <a:rPr lang="en-IN" sz="2400" dirty="0">
                <a:latin typeface="Times New Roman" pitchFamily="18" charset="0"/>
                <a:cs typeface="Times New Roman" pitchFamily="18" charset="0"/>
              </a:rPr>
              <a:t>In general, agriculture is the backbone of India and also plays an important role in Indian economy by providing a certain percentage of domestic product to ensure the food </a:t>
            </a:r>
            <a:r>
              <a:rPr lang="en-IN" sz="2400" dirty="0" smtClean="0">
                <a:latin typeface="Times New Roman" pitchFamily="18" charset="0"/>
                <a:cs typeface="Times New Roman" pitchFamily="18" charset="0"/>
              </a:rPr>
              <a:t>security.</a:t>
            </a:r>
            <a:endParaRPr lang="en-US" sz="2400" dirty="0" smtClean="0">
              <a:latin typeface="Times New Roman" pitchFamily="18" charset="0"/>
              <a:cs typeface="Times New Roman" pitchFamily="18" charset="0"/>
            </a:endParaRPr>
          </a:p>
          <a:p>
            <a:pPr algn="just">
              <a:lnSpc>
                <a:spcPct val="150000"/>
              </a:lnSpc>
            </a:pPr>
            <a:r>
              <a:rPr lang="en-US" sz="2400" dirty="0" smtClean="0">
                <a:solidFill>
                  <a:srgbClr val="000000"/>
                </a:solidFill>
                <a:latin typeface="Times New Roman" panose="02020603050405020304" pitchFamily="18" charset="0"/>
              </a:rPr>
              <a:t>The </a:t>
            </a:r>
            <a:r>
              <a:rPr lang="en-US" sz="2400" dirty="0">
                <a:solidFill>
                  <a:srgbClr val="000000"/>
                </a:solidFill>
                <a:latin typeface="Times New Roman" panose="02020603050405020304" pitchFamily="18" charset="0"/>
              </a:rPr>
              <a:t>Internet of things (</a:t>
            </a:r>
            <a:r>
              <a:rPr lang="en-US" sz="2400" dirty="0" err="1">
                <a:solidFill>
                  <a:srgbClr val="000000"/>
                </a:solidFill>
                <a:latin typeface="Times New Roman" panose="02020603050405020304" pitchFamily="18" charset="0"/>
              </a:rPr>
              <a:t>IoT</a:t>
            </a:r>
            <a:r>
              <a:rPr lang="en-US" sz="2400" dirty="0">
                <a:solidFill>
                  <a:srgbClr val="000000"/>
                </a:solidFill>
                <a:latin typeface="Times New Roman" panose="02020603050405020304" pitchFamily="18" charset="0"/>
              </a:rPr>
              <a:t>) integrates technological systems using virtual network communication and cloud data </a:t>
            </a:r>
            <a:r>
              <a:rPr lang="en-US" sz="2400" dirty="0" smtClean="0">
                <a:solidFill>
                  <a:srgbClr val="000000"/>
                </a:solidFill>
                <a:latin typeface="Times New Roman" panose="02020603050405020304" pitchFamily="18" charset="0"/>
              </a:rPr>
              <a:t>bases.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project aims to convert the irrigation to smart irrigation by using high technology and the Internet of things.</a:t>
            </a:r>
            <a:r>
              <a:rPr lang="en-US" sz="2400" dirty="0">
                <a:solidFill>
                  <a:srgbClr val="000000"/>
                </a:solidFill>
                <a:latin typeface="Times New Roman" panose="02020603050405020304" pitchFamily="18" charset="0"/>
              </a:rPr>
              <a:t> </a:t>
            </a:r>
            <a:endParaRPr lang="en-US" sz="2400" dirty="0" smtClean="0">
              <a:solidFill>
                <a:srgbClr val="000000"/>
              </a:solidFill>
              <a:latin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rPr>
              <a:t>The modules </a:t>
            </a:r>
            <a:r>
              <a:rPr lang="en-US" sz="2400" dirty="0">
                <a:solidFill>
                  <a:srgbClr val="000000"/>
                </a:solidFill>
                <a:latin typeface="Times New Roman" panose="02020603050405020304" pitchFamily="18" charset="0"/>
              </a:rPr>
              <a:t>can be controlled through Internet medium using a Android smart phone. </a:t>
            </a:r>
            <a:endParaRPr lang="en-US" sz="2400" dirty="0" smtClean="0">
              <a:solidFill>
                <a:srgbClr val="000000"/>
              </a:solidFill>
              <a:latin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rPr>
              <a:t>The </a:t>
            </a:r>
            <a:r>
              <a:rPr lang="en-US" sz="2400" dirty="0">
                <a:solidFill>
                  <a:srgbClr val="000000"/>
                </a:solidFill>
                <a:latin typeface="Times New Roman" panose="02020603050405020304" pitchFamily="18" charset="0"/>
              </a:rPr>
              <a:t>whole process calculation, processing, monitoring are designed with motors &amp; sensor interfaced with microcontroller. Using Internet of things the robot is controlled. </a:t>
            </a:r>
          </a:p>
          <a:p>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00"/>
              </a:solidFill>
              <a:latin typeface="Times New Roman" panose="02020603050405020304" pitchFamily="18" charset="0"/>
            </a:endParaRPr>
          </a:p>
          <a:p>
            <a:pPr algn="just">
              <a:lnSpc>
                <a:spcPct val="150000"/>
              </a:lnSpc>
            </a:pPr>
            <a:endParaRPr lang="en-US" sz="2400" dirty="0" smtClean="0">
              <a:latin typeface="Times New Roman" pitchFamily="18" charset="0"/>
              <a:cs typeface="Times New Roman" pitchFamily="18" charset="0"/>
            </a:endParaRPr>
          </a:p>
          <a:p>
            <a:pPr algn="just">
              <a:lnSpc>
                <a:spcPct val="150000"/>
              </a:lnSpc>
            </a:pP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2077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3A40A1E-15C9-4F5B-92E3-A3DA09271341}"/>
              </a:ext>
            </a:extLst>
          </p:cNvPr>
          <p:cNvSpPr>
            <a:spLocks noGrp="1"/>
          </p:cNvSpPr>
          <p:nvPr>
            <p:ph type="title"/>
          </p:nvPr>
        </p:nvSpPr>
        <p:spPr>
          <a:xfrm>
            <a:off x="1554370" y="124658"/>
            <a:ext cx="9358840" cy="896145"/>
          </a:xfrm>
          <a:noFill/>
          <a:ln w="34925" cmpd="sng">
            <a:solidFill>
              <a:schemeClr val="accent1">
                <a:shade val="50000"/>
              </a:schemeClr>
            </a:solidFill>
          </a:ln>
        </p:spPr>
        <p:txBody>
          <a:bodyPr>
            <a:normAutofit/>
          </a:bodyPr>
          <a:lstStyle/>
          <a:p>
            <a:pPr lvl="0" algn="ctr">
              <a:lnSpc>
                <a:spcPct val="107000"/>
              </a:lnSpc>
            </a:pPr>
            <a:r>
              <a:rPr lang="en-US" sz="3200" b="1" dirty="0">
                <a:solidFill>
                  <a:srgbClr val="C00000"/>
                </a:solidFill>
                <a:latin typeface="Bookman Old Style" panose="02050604050505020204" pitchFamily="18" charset="0"/>
                <a:cs typeface="Times New Roman" panose="02020603050405020304" pitchFamily="18" charset="0"/>
              </a:rPr>
              <a:t>Comparison with similar work</a:t>
            </a:r>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4</a:t>
            </a:fld>
            <a:endParaRPr lang="en-IN"/>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55838719"/>
              </p:ext>
            </p:extLst>
          </p:nvPr>
        </p:nvGraphicFramePr>
        <p:xfrm>
          <a:off x="739588" y="1188274"/>
          <a:ext cx="10614211" cy="4744310"/>
        </p:xfrm>
        <a:graphic>
          <a:graphicData uri="http://schemas.openxmlformats.org/drawingml/2006/table">
            <a:tbl>
              <a:tblPr firstRow="1" bandRow="1">
                <a:tableStyleId>{5C22544A-7EE6-4342-B048-85BDC9FD1C3A}</a:tableStyleId>
              </a:tblPr>
              <a:tblGrid>
                <a:gridCol w="5378824"/>
                <a:gridCol w="5235387"/>
              </a:tblGrid>
              <a:tr h="789650">
                <a:tc>
                  <a:txBody>
                    <a:bodyPr/>
                    <a:lstStyle/>
                    <a:p>
                      <a:pPr algn="ctr">
                        <a:lnSpc>
                          <a:spcPct val="150000"/>
                        </a:lnSpc>
                      </a:pPr>
                      <a:r>
                        <a:rPr lang="en-IN" sz="2400" dirty="0" smtClean="0">
                          <a:latin typeface="Times New Roman" panose="02020603050405020304" pitchFamily="18" charset="0"/>
                          <a:cs typeface="Times New Roman" panose="02020603050405020304" pitchFamily="18" charset="0"/>
                        </a:rPr>
                        <a:t>Existing System</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IN" sz="2400" dirty="0" smtClean="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a:txBody>
                  <a:tcPr/>
                </a:tc>
              </a:tr>
              <a:tr h="1020770">
                <a:tc>
                  <a:txBody>
                    <a:bodyPr/>
                    <a:lstStyle/>
                    <a:p>
                      <a:r>
                        <a:rPr lang="en-IN" sz="2000" dirty="0" smtClean="0">
                          <a:latin typeface="Times New Roman" panose="02020603050405020304" pitchFamily="18" charset="0"/>
                          <a:cs typeface="Times New Roman" panose="02020603050405020304" pitchFamily="18" charset="0"/>
                        </a:rPr>
                        <a:t>Separate projects</a:t>
                      </a:r>
                      <a:r>
                        <a:rPr lang="en-IN" sz="2000" baseline="0" dirty="0" smtClean="0">
                          <a:latin typeface="Times New Roman" panose="02020603050405020304" pitchFamily="18" charset="0"/>
                          <a:cs typeface="Times New Roman" panose="02020603050405020304" pitchFamily="18" charset="0"/>
                        </a:rPr>
                        <a:t> are done on </a:t>
                      </a:r>
                      <a:r>
                        <a:rPr lang="en-IN" sz="2000" baseline="0" dirty="0" err="1" smtClean="0">
                          <a:latin typeface="Times New Roman" panose="02020603050405020304" pitchFamily="18" charset="0"/>
                          <a:cs typeface="Times New Roman" panose="02020603050405020304" pitchFamily="18" charset="0"/>
                        </a:rPr>
                        <a:t>agribot,warehouse</a:t>
                      </a:r>
                      <a:r>
                        <a:rPr lang="en-IN" sz="2000" baseline="0" dirty="0" smtClean="0">
                          <a:latin typeface="Times New Roman" panose="02020603050405020304" pitchFamily="18" charset="0"/>
                          <a:cs typeface="Times New Roman" panose="02020603050405020304" pitchFamily="18" charset="0"/>
                        </a:rPr>
                        <a:t> management and soil moisture detection.</a:t>
                      </a:r>
                      <a:r>
                        <a:rPr lang="en-IN" sz="2000" dirty="0" smtClean="0">
                          <a:latin typeface="Times New Roman" panose="02020603050405020304" pitchFamily="18" charset="0"/>
                          <a:cs typeface="Times New Roman" panose="02020603050405020304" pitchFamily="18" charset="0"/>
                        </a:rPr>
                        <a:t> </a:t>
                      </a:r>
                      <a:r>
                        <a:rPr lang="en-IN" sz="2000" baseline="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Three</a:t>
                      </a:r>
                      <a:r>
                        <a:rPr lang="en-IN" sz="2000" baseline="0" dirty="0" smtClean="0">
                          <a:latin typeface="Times New Roman" panose="02020603050405020304" pitchFamily="18" charset="0"/>
                          <a:cs typeface="Times New Roman" panose="02020603050405020304" pitchFamily="18" charset="0"/>
                        </a:rPr>
                        <a:t> nodes </a:t>
                      </a:r>
                      <a:r>
                        <a:rPr lang="en-IN" sz="2000" baseline="0" dirty="0" err="1" smtClean="0">
                          <a:latin typeface="Times New Roman" panose="02020603050405020304" pitchFamily="18" charset="0"/>
                          <a:cs typeface="Times New Roman" panose="02020603050405020304" pitchFamily="18" charset="0"/>
                        </a:rPr>
                        <a:t>robot,warehouse</a:t>
                      </a:r>
                      <a:r>
                        <a:rPr lang="en-IN" sz="2000" baseline="0" dirty="0" smtClean="0">
                          <a:latin typeface="Times New Roman" panose="02020603050405020304" pitchFamily="18" charset="0"/>
                          <a:cs typeface="Times New Roman" panose="02020603050405020304" pitchFamily="18" charset="0"/>
                        </a:rPr>
                        <a:t> </a:t>
                      </a:r>
                      <a:r>
                        <a:rPr lang="en-IN" sz="2000" baseline="0" dirty="0" err="1" smtClean="0">
                          <a:latin typeface="Times New Roman" panose="02020603050405020304" pitchFamily="18" charset="0"/>
                          <a:cs typeface="Times New Roman" panose="02020603050405020304" pitchFamily="18" charset="0"/>
                        </a:rPr>
                        <a:t>management,and</a:t>
                      </a:r>
                      <a:r>
                        <a:rPr lang="en-IN" sz="2000" baseline="0" dirty="0" smtClean="0">
                          <a:latin typeface="Times New Roman" panose="02020603050405020304" pitchFamily="18" charset="0"/>
                          <a:cs typeface="Times New Roman" panose="02020603050405020304" pitchFamily="18" charset="0"/>
                        </a:rPr>
                        <a:t> soil moisture detection are connected together and interacted using </a:t>
                      </a:r>
                      <a:r>
                        <a:rPr lang="en-IN" sz="2000" baseline="0" dirty="0" err="1" smtClean="0">
                          <a:latin typeface="Times New Roman" panose="02020603050405020304" pitchFamily="18" charset="0"/>
                          <a:cs typeface="Times New Roman" panose="02020603050405020304" pitchFamily="18" charset="0"/>
                        </a:rPr>
                        <a:t>blynk</a:t>
                      </a:r>
                      <a:r>
                        <a:rPr lang="en-IN" sz="2000" baseline="0" dirty="0" smtClean="0">
                          <a:latin typeface="Times New Roman" panose="02020603050405020304" pitchFamily="18" charset="0"/>
                          <a:cs typeface="Times New Roman" panose="02020603050405020304" pitchFamily="18" charset="0"/>
                        </a:rPr>
                        <a:t> application.</a:t>
                      </a:r>
                      <a:endParaRPr lang="en-IN" sz="2000" dirty="0">
                        <a:latin typeface="Times New Roman" panose="02020603050405020304" pitchFamily="18" charset="0"/>
                        <a:cs typeface="Times New Roman" panose="02020603050405020304" pitchFamily="18" charset="0"/>
                      </a:endParaRPr>
                    </a:p>
                  </a:txBody>
                  <a:tcPr/>
                </a:tc>
              </a:tr>
              <a:tr h="1106452">
                <a:tc>
                  <a:txBody>
                    <a:bodyPr/>
                    <a:lstStyle/>
                    <a:p>
                      <a:r>
                        <a:rPr lang="en-IN" sz="2000" dirty="0" smtClean="0">
                          <a:latin typeface="Times New Roman" panose="02020603050405020304" pitchFamily="18" charset="0"/>
                          <a:cs typeface="Times New Roman" panose="02020603050405020304" pitchFamily="18" charset="0"/>
                        </a:rPr>
                        <a:t>Only PIR Sensor is used for animal detection</a:t>
                      </a:r>
                      <a:r>
                        <a:rPr lang="en-IN" sz="2000" baseline="0" dirty="0" smtClean="0">
                          <a:latin typeface="Times New Roman" panose="02020603050405020304" pitchFamily="18" charset="0"/>
                          <a:cs typeface="Times New Roman" panose="02020603050405020304" pitchFamily="18" charset="0"/>
                        </a:rPr>
                        <a:t> hence it will simply ON the buzzer whoever enters into the field.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Along</a:t>
                      </a:r>
                      <a:r>
                        <a:rPr lang="en-IN" sz="2000" baseline="0" dirty="0" smtClean="0">
                          <a:latin typeface="Times New Roman" panose="02020603050405020304" pitchFamily="18" charset="0"/>
                          <a:cs typeface="Times New Roman" panose="02020603050405020304" pitchFamily="18" charset="0"/>
                        </a:rPr>
                        <a:t> with PIR sensor we are also using </a:t>
                      </a:r>
                      <a:r>
                        <a:rPr lang="en-IN" sz="2000" baseline="0" dirty="0" err="1" smtClean="0">
                          <a:latin typeface="Times New Roman" panose="02020603050405020304" pitchFamily="18" charset="0"/>
                          <a:cs typeface="Times New Roman" panose="02020603050405020304" pitchFamily="18" charset="0"/>
                        </a:rPr>
                        <a:t>picamera</a:t>
                      </a:r>
                      <a:r>
                        <a:rPr lang="en-IN" sz="2000" baseline="0" dirty="0" smtClean="0">
                          <a:latin typeface="Times New Roman" panose="02020603050405020304" pitchFamily="18" charset="0"/>
                          <a:cs typeface="Times New Roman" panose="02020603050405020304" pitchFamily="18" charset="0"/>
                        </a:rPr>
                        <a:t> to detect the animals that enter into the field.</a:t>
                      </a:r>
                      <a:endParaRPr lang="en-IN" sz="2000" dirty="0">
                        <a:latin typeface="Times New Roman" panose="02020603050405020304" pitchFamily="18" charset="0"/>
                        <a:cs typeface="Times New Roman" panose="02020603050405020304" pitchFamily="18" charset="0"/>
                      </a:endParaRPr>
                    </a:p>
                  </a:txBody>
                  <a:tcPr/>
                </a:tc>
              </a:tr>
              <a:tr h="913719">
                <a:tc>
                  <a:txBody>
                    <a:bodyPr/>
                    <a:lstStyle/>
                    <a:p>
                      <a:r>
                        <a:rPr lang="en-IN" dirty="0" smtClean="0">
                          <a:latin typeface="Times New Roman" panose="02020603050405020304" pitchFamily="18" charset="0"/>
                          <a:cs typeface="Times New Roman" panose="02020603050405020304" pitchFamily="18" charset="0"/>
                        </a:rPr>
                        <a:t>Uses low</a:t>
                      </a:r>
                      <a:r>
                        <a:rPr lang="en-IN" baseline="0" dirty="0" smtClean="0">
                          <a:latin typeface="Times New Roman" panose="02020603050405020304" pitchFamily="18" charset="0"/>
                          <a:cs typeface="Times New Roman" panose="02020603050405020304" pitchFamily="18" charset="0"/>
                        </a:rPr>
                        <a:t> power Bluetooth and low power wide area network communication modules.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Uses</a:t>
                      </a:r>
                      <a:r>
                        <a:rPr lang="en-IN" baseline="0" dirty="0" smtClean="0">
                          <a:latin typeface="Times New Roman" panose="02020603050405020304" pitchFamily="18" charset="0"/>
                          <a:cs typeface="Times New Roman" panose="02020603050405020304" pitchFamily="18" charset="0"/>
                        </a:rPr>
                        <a:t> smart farm type along with extra feature </a:t>
                      </a:r>
                      <a:r>
                        <a:rPr lang="en-IN" baseline="0" dirty="0" err="1" smtClean="0">
                          <a:latin typeface="Times New Roman" panose="02020603050405020304" pitchFamily="18" charset="0"/>
                          <a:cs typeface="Times New Roman" panose="02020603050405020304" pitchFamily="18" charset="0"/>
                        </a:rPr>
                        <a:t>wifi</a:t>
                      </a:r>
                      <a:r>
                        <a:rPr lang="en-IN" baseline="0" dirty="0" smtClean="0">
                          <a:latin typeface="Times New Roman" panose="02020603050405020304" pitchFamily="18" charset="0"/>
                          <a:cs typeface="Times New Roman" panose="02020603050405020304" pitchFamily="18" charset="0"/>
                        </a:rPr>
                        <a:t> module.</a:t>
                      </a:r>
                      <a:endParaRPr lang="en-IN" dirty="0">
                        <a:latin typeface="Times New Roman" panose="02020603050405020304" pitchFamily="18" charset="0"/>
                        <a:cs typeface="Times New Roman" panose="02020603050405020304" pitchFamily="18" charset="0"/>
                      </a:endParaRPr>
                    </a:p>
                  </a:txBody>
                  <a:tcPr/>
                </a:tc>
              </a:tr>
              <a:tr h="913719">
                <a:tc>
                  <a:txBody>
                    <a:bodyPr/>
                    <a:lstStyle/>
                    <a:p>
                      <a:r>
                        <a:rPr lang="en-IN" dirty="0" smtClean="0">
                          <a:latin typeface="Times New Roman" panose="02020603050405020304" pitchFamily="18" charset="0"/>
                          <a:cs typeface="Times New Roman" panose="02020603050405020304" pitchFamily="18" charset="0"/>
                        </a:rPr>
                        <a:t>There is no proper communication between  former and the</a:t>
                      </a:r>
                      <a:r>
                        <a:rPr lang="en-IN" baseline="0" dirty="0" smtClean="0">
                          <a:latin typeface="Times New Roman" panose="02020603050405020304" pitchFamily="18" charset="0"/>
                          <a:cs typeface="Times New Roman" panose="02020603050405020304" pitchFamily="18" charset="0"/>
                        </a:rPr>
                        <a:t> robot.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smtClean="0">
                          <a:latin typeface="Times New Roman" panose="02020603050405020304" pitchFamily="18" charset="0"/>
                          <a:cs typeface="Times New Roman" panose="02020603050405020304" pitchFamily="18" charset="0"/>
                        </a:rPr>
                        <a:t>Blynk</a:t>
                      </a:r>
                      <a:r>
                        <a:rPr lang="en-IN" dirty="0" smtClean="0">
                          <a:latin typeface="Times New Roman" panose="02020603050405020304" pitchFamily="18" charset="0"/>
                          <a:cs typeface="Times New Roman" panose="02020603050405020304" pitchFamily="18" charset="0"/>
                        </a:rPr>
                        <a:t> application through mobile phone is used for</a:t>
                      </a:r>
                      <a:r>
                        <a:rPr lang="en-IN" baseline="0" dirty="0" smtClean="0">
                          <a:latin typeface="Times New Roman" panose="02020603050405020304" pitchFamily="18" charset="0"/>
                          <a:cs typeface="Times New Roman" panose="02020603050405020304" pitchFamily="18" charset="0"/>
                        </a:rPr>
                        <a:t> giving instruction.</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04311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3A40A1E-15C9-4F5B-92E3-A3DA09271341}"/>
              </a:ext>
            </a:extLst>
          </p:cNvPr>
          <p:cNvSpPr>
            <a:spLocks noGrp="1"/>
          </p:cNvSpPr>
          <p:nvPr>
            <p:ph type="title"/>
          </p:nvPr>
        </p:nvSpPr>
        <p:spPr>
          <a:xfrm>
            <a:off x="1554370" y="187720"/>
            <a:ext cx="9358840" cy="896145"/>
          </a:xfrm>
          <a:noFill/>
          <a:ln w="34925" cmpd="sng">
            <a:solidFill>
              <a:schemeClr val="accent1">
                <a:shade val="50000"/>
              </a:schemeClr>
            </a:solidFill>
          </a:ln>
        </p:spPr>
        <p:txBody>
          <a:bodyPr>
            <a:normAutofit/>
          </a:bodyPr>
          <a:lstStyle/>
          <a:p>
            <a:pPr lvl="0" algn="ctr">
              <a:lnSpc>
                <a:spcPct val="107000"/>
              </a:lnSpc>
            </a:pPr>
            <a:r>
              <a:rPr lang="en-IN" sz="3200" b="1" dirty="0" smtClean="0">
                <a:solidFill>
                  <a:srgbClr val="C00000"/>
                </a:solidFill>
                <a:latin typeface="Bookman Old Style" panose="02050604050505020204" pitchFamily="18" charset="0"/>
                <a:cs typeface="Times New Roman" panose="02020603050405020304" pitchFamily="18" charset="0"/>
              </a:rPr>
              <a:t>PROBLEM </a:t>
            </a:r>
            <a:r>
              <a:rPr lang="en-IN" sz="3200" b="1" dirty="0">
                <a:solidFill>
                  <a:srgbClr val="C00000"/>
                </a:solidFill>
                <a:latin typeface="Bookman Old Style" panose="02050604050505020204" pitchFamily="18" charset="0"/>
                <a:cs typeface="Times New Roman" panose="02020603050405020304" pitchFamily="18" charset="0"/>
              </a:rPr>
              <a:t>STATEMENT </a:t>
            </a:r>
            <a:r>
              <a:rPr lang="en-IN" sz="3200" b="1" dirty="0" smtClean="0">
                <a:solidFill>
                  <a:srgbClr val="C00000"/>
                </a:solidFill>
                <a:latin typeface="Bookman Old Style" panose="02050604050505020204" pitchFamily="18" charset="0"/>
                <a:cs typeface="Times New Roman" panose="02020603050405020304" pitchFamily="18" charset="0"/>
              </a:rPr>
              <a:t>AND OBJECTIVES</a:t>
            </a:r>
            <a:endParaRPr lang="en-US" sz="3200" b="1" dirty="0">
              <a:solidFill>
                <a:srgbClr val="C00000"/>
              </a:solidFill>
              <a:latin typeface="Bookman Old Style" panose="0205060405050502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5</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1"/>
          </p:nvPr>
        </p:nvSpPr>
        <p:spPr>
          <a:xfrm>
            <a:off x="404889" y="1181496"/>
            <a:ext cx="11260242" cy="5103019"/>
          </a:xfrm>
        </p:spPr>
        <p:txBody>
          <a:bodyPr>
            <a:normAutofit fontScale="47500" lnSpcReduction="20000"/>
          </a:bodyPr>
          <a:lstStyle/>
          <a:p>
            <a:pPr marL="0" lvl="0" indent="0" algn="just">
              <a:lnSpc>
                <a:spcPct val="107000"/>
              </a:lnSpc>
              <a:spcAft>
                <a:spcPts val="800"/>
              </a:spcAft>
              <a:buNone/>
            </a:pPr>
            <a:r>
              <a:rPr lang="en-IN" sz="5900" dirty="0" smtClean="0">
                <a:solidFill>
                  <a:schemeClr val="tx2"/>
                </a:solidFill>
                <a:latin typeface="Times New Roman" panose="02020603050405020304" pitchFamily="18" charset="0"/>
                <a:cs typeface="Times New Roman" panose="02020603050405020304" pitchFamily="18" charset="0"/>
              </a:rPr>
              <a:t>Problem </a:t>
            </a:r>
            <a:r>
              <a:rPr lang="en-IN" sz="5900" dirty="0" smtClean="0">
                <a:solidFill>
                  <a:schemeClr val="tx2"/>
                </a:solidFill>
                <a:latin typeface="Times New Roman" panose="02020603050405020304" pitchFamily="18" charset="0"/>
                <a:cs typeface="Times New Roman" panose="02020603050405020304" pitchFamily="18" charset="0"/>
              </a:rPr>
              <a:t>Statement</a:t>
            </a:r>
            <a:endParaRPr lang="en-IN" sz="5900" dirty="0" smtClean="0">
              <a:solidFill>
                <a:schemeClr val="tx2"/>
              </a:solidFill>
              <a:latin typeface="Times New Roman" panose="02020603050405020304" pitchFamily="18" charset="0"/>
              <a:cs typeface="Times New Roman" panose="02020603050405020304" pitchFamily="18" charset="0"/>
            </a:endParaRPr>
          </a:p>
          <a:p>
            <a:pPr marL="0" lvl="0" indent="0" algn="just">
              <a:lnSpc>
                <a:spcPct val="107000"/>
              </a:lnSpc>
              <a:spcAft>
                <a:spcPts val="800"/>
              </a:spcAft>
              <a:buNone/>
            </a:pPr>
            <a:r>
              <a:rPr lang="en-IN" sz="4600" dirty="0" smtClean="0">
                <a:latin typeface="Times New Roman" panose="02020603050405020304" pitchFamily="18" charset="0"/>
                <a:cs typeface="Times New Roman" panose="02020603050405020304" pitchFamily="18" charset="0"/>
              </a:rPr>
              <a:t>The problem statement defined is , “Designing a robot for performing all the agriculture related operations , to scare the animals that enter into the field, providing irrigation facility by knowing the soil condition and to develop a warehouse management system using different sensors”.</a:t>
            </a:r>
          </a:p>
          <a:p>
            <a:pPr marL="0" lvl="0" indent="0" algn="just">
              <a:lnSpc>
                <a:spcPct val="107000"/>
              </a:lnSpc>
              <a:spcAft>
                <a:spcPts val="800"/>
              </a:spcAft>
              <a:buNone/>
            </a:pPr>
            <a:endParaRPr lang="en-IN" sz="4200" dirty="0">
              <a:latin typeface="Times New Roman" panose="02020603050405020304" pitchFamily="18" charset="0"/>
              <a:cs typeface="Times New Roman" panose="02020603050405020304" pitchFamily="18" charset="0"/>
            </a:endParaRPr>
          </a:p>
          <a:p>
            <a:pPr marL="0" lvl="0" indent="0" algn="just">
              <a:lnSpc>
                <a:spcPct val="107000"/>
              </a:lnSpc>
              <a:spcAft>
                <a:spcPts val="800"/>
              </a:spcAft>
              <a:buNone/>
            </a:pPr>
            <a:r>
              <a:rPr lang="en-IN" sz="5900" dirty="0" smtClean="0">
                <a:latin typeface="Times New Roman" panose="02020603050405020304" pitchFamily="18" charset="0"/>
                <a:cs typeface="Times New Roman" panose="02020603050405020304" pitchFamily="18" charset="0"/>
              </a:rPr>
              <a:t>Objectives</a:t>
            </a:r>
            <a:endParaRPr lang="en-IN" sz="5900" dirty="0" smtClean="0">
              <a:latin typeface="Times New Roman" panose="02020603050405020304" pitchFamily="18" charset="0"/>
              <a:cs typeface="Times New Roman" panose="02020603050405020304" pitchFamily="18" charset="0"/>
            </a:endParaRPr>
          </a:p>
          <a:p>
            <a:pPr lvl="1">
              <a:lnSpc>
                <a:spcPct val="120000"/>
              </a:lnSpc>
            </a:pPr>
            <a:r>
              <a:rPr lang="en-US" sz="4600" dirty="0">
                <a:latin typeface="Times New Roman" panose="02020603050405020304" pitchFamily="18" charset="0"/>
                <a:cs typeface="Times New Roman" panose="02020603050405020304" pitchFamily="18" charset="0"/>
              </a:rPr>
              <a:t>This multipurpose system gives an advance method to sow, plow, water and cut the crops with minimum man power and labor making it an efficient vehicle. </a:t>
            </a:r>
            <a:endParaRPr lang="en-US" sz="4600" dirty="0" smtClean="0">
              <a:latin typeface="Times New Roman" panose="02020603050405020304" pitchFamily="18" charset="0"/>
              <a:cs typeface="Times New Roman" panose="02020603050405020304" pitchFamily="18" charset="0"/>
            </a:endParaRPr>
          </a:p>
          <a:p>
            <a:pPr lvl="1">
              <a:lnSpc>
                <a:spcPct val="120000"/>
              </a:lnSpc>
            </a:pPr>
            <a:r>
              <a:rPr lang="en-IN" sz="4600" dirty="0">
                <a:latin typeface="Times New Roman" panose="02020603050405020304" pitchFamily="18" charset="0"/>
                <a:cs typeface="Times New Roman" panose="02020603050405020304" pitchFamily="18" charset="0"/>
              </a:rPr>
              <a:t>To build a robot that can do all basic agricultural activities including scaring of animals that enter into the field.</a:t>
            </a:r>
          </a:p>
          <a:p>
            <a:endParaRPr lang="en-US" sz="4600" dirty="0">
              <a:latin typeface="Times New Roman" panose="02020603050405020304" pitchFamily="18" charset="0"/>
              <a:cs typeface="Times New Roman" panose="02020603050405020304" pitchFamily="18" charset="0"/>
            </a:endParaRPr>
          </a:p>
          <a:p>
            <a:pPr marL="0" indent="0">
              <a:buNone/>
            </a:pPr>
            <a:endParaRPr lang="en-IN" sz="3600" dirty="0" smtClean="0">
              <a:latin typeface="Times New Roman" panose="02020603050405020304" pitchFamily="18" charset="0"/>
              <a:cs typeface="Times New Roman" panose="02020603050405020304" pitchFamily="18" charset="0"/>
            </a:endParaRPr>
          </a:p>
          <a:p>
            <a:pPr marL="0" indent="0">
              <a:buNone/>
            </a:pP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endParaRPr lang="en-IN" sz="36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790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6</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4294967295"/>
          </p:nvPr>
        </p:nvSpPr>
        <p:spPr>
          <a:xfrm>
            <a:off x="630620" y="1181100"/>
            <a:ext cx="10629517" cy="5103813"/>
          </a:xfrm>
        </p:spPr>
        <p:txBody>
          <a:bodyPr>
            <a:normAutofit/>
          </a:bodyPr>
          <a:lstStyle/>
          <a:p>
            <a:pPr marL="0" lvl="0" indent="0" algn="just">
              <a:lnSpc>
                <a:spcPct val="107000"/>
              </a:lnSpc>
              <a:spcAft>
                <a:spcPts val="800"/>
              </a:spcAft>
              <a:buNone/>
            </a:pP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proposed system will be able to measure important parameters of the crop and send out the information to the field manager and this data can be </a:t>
            </a:r>
            <a:r>
              <a:rPr lang="en-US" sz="2400" dirty="0" err="1">
                <a:latin typeface="Times New Roman" panose="02020603050405020304" pitchFamily="18" charset="0"/>
                <a:cs typeface="Times New Roman" panose="02020603050405020304" pitchFamily="18" charset="0"/>
              </a:rPr>
              <a:t>analysed</a:t>
            </a:r>
            <a:r>
              <a:rPr lang="en-US" sz="2400" dirty="0">
                <a:latin typeface="Times New Roman" panose="02020603050405020304" pitchFamily="18" charset="0"/>
                <a:cs typeface="Times New Roman" panose="02020603050405020304" pitchFamily="18" charset="0"/>
              </a:rPr>
              <a:t> by the field manager to take the necessary action to improvise the crop of his/her </a:t>
            </a:r>
            <a:r>
              <a:rPr lang="en-US" sz="2400" dirty="0" smtClean="0">
                <a:latin typeface="Times New Roman" panose="02020603050405020304" pitchFamily="18" charset="0"/>
                <a:cs typeface="Times New Roman" panose="02020603050405020304" pitchFamily="18" charset="0"/>
              </a:rPr>
              <a:t>field.</a:t>
            </a:r>
          </a:p>
          <a:p>
            <a:pPr algn="just"/>
            <a:r>
              <a:rPr lang="en-IN" sz="2400" dirty="0" smtClean="0">
                <a:latin typeface="Times New Roman" panose="02020603050405020304" pitchFamily="18" charset="0"/>
                <a:cs typeface="Times New Roman" panose="02020603050405020304" pitchFamily="18" charset="0"/>
              </a:rPr>
              <a:t>Warehouse </a:t>
            </a:r>
            <a:r>
              <a:rPr lang="en-IN" sz="2400" dirty="0">
                <a:latin typeface="Times New Roman" panose="02020603050405020304" pitchFamily="18" charset="0"/>
                <a:cs typeface="Times New Roman" panose="02020603050405020304" pitchFamily="18" charset="0"/>
              </a:rPr>
              <a:t>management system to provide suitable environment for storing </a:t>
            </a:r>
            <a:r>
              <a:rPr lang="en-IN" sz="2400" dirty="0" smtClean="0">
                <a:latin typeface="Times New Roman" panose="02020603050405020304" pitchFamily="18" charset="0"/>
                <a:cs typeface="Times New Roman" panose="02020603050405020304" pitchFamily="18" charset="0"/>
              </a:rPr>
              <a:t>crop.</a:t>
            </a:r>
          </a:p>
          <a:p>
            <a:pPr algn="just"/>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build communication network between the nodes and user using </a:t>
            </a:r>
            <a:r>
              <a:rPr lang="en-IN" sz="2400" dirty="0" err="1">
                <a:latin typeface="Times New Roman" panose="02020603050405020304" pitchFamily="18" charset="0"/>
                <a:cs typeface="Times New Roman" panose="02020603050405020304" pitchFamily="18" charset="0"/>
              </a:rPr>
              <a:t>blynk</a:t>
            </a:r>
            <a:r>
              <a:rPr lang="en-IN" sz="2400" dirty="0">
                <a:latin typeface="Times New Roman" panose="02020603050405020304" pitchFamily="18" charset="0"/>
                <a:cs typeface="Times New Roman" panose="02020603050405020304" pitchFamily="18" charset="0"/>
              </a:rPr>
              <a:t> application</a:t>
            </a:r>
            <a:endParaRPr lang="en-US" sz="2400" dirty="0">
              <a:latin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776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3A40A1E-15C9-4F5B-92E3-A3DA09271341}"/>
              </a:ext>
            </a:extLst>
          </p:cNvPr>
          <p:cNvSpPr>
            <a:spLocks noGrp="1"/>
          </p:cNvSpPr>
          <p:nvPr>
            <p:ph type="title"/>
          </p:nvPr>
        </p:nvSpPr>
        <p:spPr>
          <a:xfrm>
            <a:off x="1554370" y="187720"/>
            <a:ext cx="9358840" cy="896145"/>
          </a:xfrm>
          <a:noFill/>
          <a:ln w="34925" cmpd="sng">
            <a:solidFill>
              <a:schemeClr val="accent1">
                <a:shade val="50000"/>
              </a:schemeClr>
            </a:solidFill>
          </a:ln>
        </p:spPr>
        <p:txBody>
          <a:bodyPr>
            <a:normAutofit/>
          </a:bodyPr>
          <a:lstStyle/>
          <a:p>
            <a:pPr lvl="0" algn="ctr">
              <a:lnSpc>
                <a:spcPct val="107000"/>
              </a:lnSpc>
            </a:pPr>
            <a:r>
              <a:rPr lang="en-US" sz="3200" b="1" dirty="0" smtClean="0">
                <a:solidFill>
                  <a:srgbClr val="C00000"/>
                </a:solidFill>
                <a:latin typeface="Bookman Old Style" panose="02050604050505020204" pitchFamily="18" charset="0"/>
                <a:cs typeface="Times New Roman" panose="02020603050405020304" pitchFamily="18" charset="0"/>
              </a:rPr>
              <a:t>Methodology</a:t>
            </a:r>
            <a:endParaRPr lang="en-US" sz="3200" b="1" dirty="0">
              <a:solidFill>
                <a:srgbClr val="C00000"/>
              </a:solidFill>
              <a:latin typeface="Bookman Old Style" panose="0205060405050502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7</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1"/>
          </p:nvPr>
        </p:nvSpPr>
        <p:spPr>
          <a:xfrm>
            <a:off x="404889" y="1181496"/>
            <a:ext cx="11260242" cy="5103019"/>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marL="0" indent="0" algn="just">
              <a:buNone/>
            </a:pPr>
            <a:endParaRPr lang="en-IN" sz="4400" dirty="0"/>
          </a:p>
        </p:txBody>
      </p:sp>
      <p:pic>
        <p:nvPicPr>
          <p:cNvPr id="7" name="Content Placeholder 7"/>
          <p:cNvPicPr>
            <a:picLocks noChangeAspect="1"/>
          </p:cNvPicPr>
          <p:nvPr/>
        </p:nvPicPr>
        <p:blipFill>
          <a:blip r:embed="rId5"/>
          <a:stretch>
            <a:fillRect/>
          </a:stretch>
        </p:blipFill>
        <p:spPr>
          <a:xfrm>
            <a:off x="2203357" y="1434662"/>
            <a:ext cx="7760914" cy="5092952"/>
          </a:xfrm>
          <a:prstGeom prst="rect">
            <a:avLst/>
          </a:prstGeom>
        </p:spPr>
      </p:pic>
    </p:spTree>
    <p:extLst>
      <p:ext uri="{BB962C8B-B14F-4D97-AF65-F5344CB8AC3E}">
        <p14:creationId xmlns:p14="http://schemas.microsoft.com/office/powerpoint/2010/main" val="3183902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8</a:t>
            </a:fld>
            <a:endParaRPr lang="en-IN"/>
          </a:p>
        </p:txBody>
      </p:sp>
      <p:sp>
        <p:nvSpPr>
          <p:cNvPr id="4" name="Content Placeholder 3">
            <a:extLst>
              <a:ext uri="{FF2B5EF4-FFF2-40B4-BE49-F238E27FC236}">
                <a16:creationId xmlns:a16="http://schemas.microsoft.com/office/drawing/2014/main" xmlns="" id="{1A11D8D6-990D-4463-B012-A9EE74C3D663}"/>
              </a:ext>
            </a:extLst>
          </p:cNvPr>
          <p:cNvSpPr>
            <a:spLocks noGrp="1"/>
          </p:cNvSpPr>
          <p:nvPr>
            <p:ph idx="4294967295"/>
          </p:nvPr>
        </p:nvSpPr>
        <p:spPr>
          <a:xfrm>
            <a:off x="0" y="1181100"/>
            <a:ext cx="11260138" cy="5103813"/>
          </a:xfrm>
        </p:spPr>
        <p:txBody>
          <a:bodyPr>
            <a:normAutofit/>
          </a:bodyPr>
          <a:lstStyle/>
          <a:p>
            <a:pPr marL="0" lvl="0" indent="0" algn="just">
              <a:lnSpc>
                <a:spcPct val="107000"/>
              </a:lnSpc>
              <a:spcAft>
                <a:spcPts val="800"/>
              </a:spcAft>
              <a:buNone/>
            </a:pPr>
            <a:endParaRPr lang="en-IN" sz="4000" dirty="0">
              <a:solidFill>
                <a:schemeClr val="tx2"/>
              </a:solidFill>
              <a:latin typeface="Times New Roman" panose="02020603050405020304" pitchFamily="18" charset="0"/>
              <a:cs typeface="Times New Roman" panose="02020603050405020304" pitchFamily="18" charset="0"/>
            </a:endParaRPr>
          </a:p>
          <a:p>
            <a:pPr algn="just"/>
            <a:endParaRPr lang="en-IN" sz="4400" dirty="0"/>
          </a:p>
        </p:txBody>
      </p:sp>
      <p:sp>
        <p:nvSpPr>
          <p:cNvPr id="8" name="Rectangle 7">
            <a:extLst>
              <a:ext uri="{FF2B5EF4-FFF2-40B4-BE49-F238E27FC236}">
                <a16:creationId xmlns:a16="http://schemas.microsoft.com/office/drawing/2014/main" xmlns=""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sp>
        <p:nvSpPr>
          <p:cNvPr id="3" name="Rectangle 2"/>
          <p:cNvSpPr/>
          <p:nvPr/>
        </p:nvSpPr>
        <p:spPr>
          <a:xfrm>
            <a:off x="404889" y="1401598"/>
            <a:ext cx="11371951" cy="4154984"/>
          </a:xfrm>
          <a:prstGeom prst="rect">
            <a:avLst/>
          </a:prstGeom>
        </p:spPr>
        <p:txBody>
          <a:bodyPr wrap="square">
            <a:spAutoFit/>
          </a:bodyPr>
          <a:lstStyle/>
          <a:p>
            <a:pPr marL="285750" indent="-285750" algn="just">
              <a:buFont typeface="Arial" panose="020B0604020202020204" pitchFamily="34" charset="0"/>
              <a:buChar char="•"/>
            </a:pPr>
            <a:r>
              <a:rPr lang="en-US" sz="2200" dirty="0">
                <a:latin typeface="Times New Roman" pitchFamily="18" charset="0"/>
                <a:cs typeface="Times New Roman" pitchFamily="18" charset="0"/>
              </a:rPr>
              <a:t>In this project we will be fabricating a multipurpose irrigation vehicle that will be able to DIG the Earth, Sow the seeds and Cultivate the crop after the harvest is ready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200" dirty="0">
                <a:latin typeface="Times New Roman" pitchFamily="18" charset="0"/>
                <a:cs typeface="Times New Roman" pitchFamily="18" charset="0"/>
              </a:rPr>
              <a:t> We will be using an android smart phone application to control the vehicle to respond to the control signal .</a:t>
            </a:r>
          </a:p>
          <a:p>
            <a:pPr marL="285750" indent="-285750" algn="just">
              <a:buFont typeface="Arial" panose="020B0604020202020204" pitchFamily="34" charset="0"/>
              <a:buChar char="•"/>
            </a:pPr>
            <a:r>
              <a:rPr lang="en-US" sz="2200" dirty="0">
                <a:latin typeface="Times New Roman" pitchFamily="18" charset="0"/>
                <a:cs typeface="Times New Roman" pitchFamily="18" charset="0"/>
              </a:rPr>
              <a:t>This type of vehicle should be useful for the farmers as a low investment option instead of buying 2 or more machines to do this work done by a single machine of ours that is the Robotic node.</a:t>
            </a:r>
          </a:p>
          <a:p>
            <a:pPr marL="285750" indent="-285750" algn="just">
              <a:buFont typeface="Arial" panose="020B0604020202020204" pitchFamily="34" charset="0"/>
              <a:buChar char="•"/>
            </a:pPr>
            <a:r>
              <a:rPr lang="en-US" sz="2200" dirty="0">
                <a:latin typeface="Times New Roman" pitchFamily="18" charset="0"/>
                <a:cs typeface="Times New Roman" pitchFamily="18" charset="0"/>
              </a:rPr>
              <a:t>The next is warehouse node in which it will measure the temperature and humidity and also if any rats and rodents present in the warehouse we will get the information to mobile phone .</a:t>
            </a:r>
          </a:p>
          <a:p>
            <a:pPr marL="285750" indent="-285750" algn="just">
              <a:buFont typeface="Arial" panose="020B0604020202020204" pitchFamily="34" charset="0"/>
              <a:buChar char="•"/>
            </a:pPr>
            <a:r>
              <a:rPr lang="en-US" sz="2200" dirty="0">
                <a:latin typeface="Times New Roman" pitchFamily="18" charset="0"/>
                <a:cs typeface="Times New Roman" pitchFamily="18" charset="0"/>
              </a:rPr>
              <a:t> Next node is Wireless NRF </a:t>
            </a:r>
            <a:r>
              <a:rPr lang="en-US" sz="2200" dirty="0" err="1">
                <a:latin typeface="Times New Roman" pitchFamily="18" charset="0"/>
                <a:cs typeface="Times New Roman" pitchFamily="18" charset="0"/>
              </a:rPr>
              <a:t>Transreceiver</a:t>
            </a:r>
            <a:r>
              <a:rPr lang="en-US" sz="2200" dirty="0">
                <a:latin typeface="Times New Roman" pitchFamily="18" charset="0"/>
                <a:cs typeface="Times New Roman" pitchFamily="18" charset="0"/>
              </a:rPr>
              <a:t> it will measure the moisture content in the soil from the crop field all this information send to the cloud through </a:t>
            </a:r>
            <a:r>
              <a:rPr lang="en-US" sz="2200" dirty="0" err="1">
                <a:latin typeface="Times New Roman" pitchFamily="18" charset="0"/>
                <a:cs typeface="Times New Roman" pitchFamily="18" charset="0"/>
              </a:rPr>
              <a:t>IoT</a:t>
            </a:r>
            <a:r>
              <a:rPr lang="en-US" sz="2200" dirty="0">
                <a:latin typeface="Times New Roman" pitchFamily="18" charset="0"/>
                <a:cs typeface="Times New Roman" pitchFamily="18" charset="0"/>
              </a:rPr>
              <a:t> and from the cloud we can access the information from the mobile application so that the necessary actions will be taken.</a:t>
            </a:r>
          </a:p>
        </p:txBody>
      </p:sp>
    </p:spTree>
    <p:extLst>
      <p:ext uri="{BB962C8B-B14F-4D97-AF65-F5344CB8AC3E}">
        <p14:creationId xmlns:p14="http://schemas.microsoft.com/office/powerpoint/2010/main" val="2733082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3200" b="1" dirty="0" smtClean="0">
                <a:solidFill>
                  <a:srgbClr val="C00000"/>
                </a:solidFill>
                <a:latin typeface="Bookman Old Style" panose="02050604050505020204" pitchFamily="18" charset="0"/>
              </a:rPr>
              <a:t>Technologies and Tools used</a:t>
            </a:r>
            <a:endParaRPr lang="en-IN" sz="3200" b="1" dirty="0">
              <a:solidFill>
                <a:srgbClr val="C00000"/>
              </a:solidFill>
              <a:latin typeface="Bookman Old Style" panose="02050604050505020204" pitchFamily="18" charset="0"/>
            </a:endParaRPr>
          </a:p>
        </p:txBody>
      </p:sp>
      <p:sp>
        <p:nvSpPr>
          <p:cNvPr id="6" name="Content Placeholder 5"/>
          <p:cNvSpPr>
            <a:spLocks noGrp="1"/>
          </p:cNvSpPr>
          <p:nvPr>
            <p:ph sz="half" idx="1"/>
          </p:nvPr>
        </p:nvSpPr>
        <p:spPr>
          <a:xfrm>
            <a:off x="662152" y="1365678"/>
            <a:ext cx="5357648" cy="4811285"/>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HARDWARE REQUIREMENT:                 </a:t>
            </a:r>
          </a:p>
          <a:p>
            <a:pPr algn="just"/>
            <a:r>
              <a:rPr lang="en-IN" sz="2200" dirty="0">
                <a:latin typeface="Times New Roman" panose="02020603050405020304" pitchFamily="18" charset="0"/>
                <a:cs typeface="Times New Roman" panose="02020603050405020304" pitchFamily="18" charset="0"/>
              </a:rPr>
              <a:t>Node MCU  </a:t>
            </a:r>
          </a:p>
          <a:p>
            <a:pPr algn="just"/>
            <a:r>
              <a:rPr lang="en-IN" sz="2200" dirty="0" smtClean="0">
                <a:latin typeface="Times New Roman" panose="02020603050405020304" pitchFamily="18" charset="0"/>
                <a:cs typeface="Times New Roman" panose="02020603050405020304" pitchFamily="18" charset="0"/>
              </a:rPr>
              <a:t>Raspberry Pi                                            </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Arduino                                                     </a:t>
            </a:r>
          </a:p>
          <a:p>
            <a:pPr algn="just"/>
            <a:r>
              <a:rPr lang="en-IN" sz="2200" dirty="0" smtClean="0">
                <a:latin typeface="Times New Roman" panose="02020603050405020304" pitchFamily="18" charset="0"/>
                <a:cs typeface="Times New Roman" panose="02020603050405020304" pitchFamily="18" charset="0"/>
              </a:rPr>
              <a:t>PIR </a:t>
            </a:r>
            <a:r>
              <a:rPr lang="en-IN" sz="2200" dirty="0">
                <a:latin typeface="Times New Roman" panose="02020603050405020304" pitchFamily="18" charset="0"/>
                <a:cs typeface="Times New Roman" panose="02020603050405020304" pitchFamily="18" charset="0"/>
              </a:rPr>
              <a:t>Sensor                                               </a:t>
            </a:r>
          </a:p>
          <a:p>
            <a:pPr algn="just"/>
            <a:r>
              <a:rPr lang="en-IN" sz="2200" dirty="0">
                <a:latin typeface="Times New Roman" panose="02020603050405020304" pitchFamily="18" charset="0"/>
                <a:cs typeface="Times New Roman" panose="02020603050405020304" pitchFamily="18" charset="0"/>
              </a:rPr>
              <a:t>Relay                                                         </a:t>
            </a:r>
          </a:p>
          <a:p>
            <a:pPr algn="just"/>
            <a:r>
              <a:rPr lang="en-IN" sz="2200" dirty="0">
                <a:latin typeface="Times New Roman" panose="02020603050405020304" pitchFamily="18" charset="0"/>
                <a:cs typeface="Times New Roman" panose="02020603050405020304" pitchFamily="18" charset="0"/>
              </a:rPr>
              <a:t>Buzzer                                                      </a:t>
            </a:r>
          </a:p>
          <a:p>
            <a:pPr algn="just"/>
            <a:r>
              <a:rPr lang="en-IN" sz="2200" dirty="0" smtClean="0">
                <a:latin typeface="Times New Roman" panose="02020603050405020304" pitchFamily="18" charset="0"/>
                <a:cs typeface="Times New Roman" panose="02020603050405020304" pitchFamily="18" charset="0"/>
              </a:rPr>
              <a:t>Battery</a:t>
            </a:r>
            <a:endParaRPr lang="en-IN" sz="2200" dirty="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DC </a:t>
            </a:r>
            <a:r>
              <a:rPr lang="en-IN" sz="2200" dirty="0">
                <a:latin typeface="Times New Roman" panose="02020603050405020304" pitchFamily="18" charset="0"/>
                <a:cs typeface="Times New Roman" panose="02020603050405020304" pitchFamily="18" charset="0"/>
              </a:rPr>
              <a:t>Motor </a:t>
            </a:r>
          </a:p>
          <a:p>
            <a:pPr algn="just"/>
            <a:r>
              <a:rPr lang="en-IN" sz="2200" dirty="0" smtClean="0">
                <a:latin typeface="Times New Roman" panose="02020603050405020304" pitchFamily="18" charset="0"/>
                <a:cs typeface="Times New Roman" panose="02020603050405020304" pitchFamily="18" charset="0"/>
              </a:rPr>
              <a:t>L293D </a:t>
            </a:r>
            <a:r>
              <a:rPr lang="en-IN" sz="2200" dirty="0">
                <a:latin typeface="Times New Roman" panose="02020603050405020304" pitchFamily="18" charset="0"/>
                <a:cs typeface="Times New Roman" panose="02020603050405020304" pitchFamily="18" charset="0"/>
              </a:rPr>
              <a:t>Motor Driver</a:t>
            </a:r>
          </a:p>
          <a:p>
            <a:pPr algn="just"/>
            <a:r>
              <a:rPr lang="en-IN" sz="2200" dirty="0" smtClean="0">
                <a:latin typeface="Times New Roman" panose="02020603050405020304" pitchFamily="18" charset="0"/>
                <a:cs typeface="Times New Roman" panose="02020603050405020304" pitchFamily="18" charset="0"/>
              </a:rPr>
              <a:t>DHT11 </a:t>
            </a:r>
            <a:r>
              <a:rPr lang="en-IN" sz="2200" dirty="0">
                <a:latin typeface="Times New Roman" panose="02020603050405020304" pitchFamily="18" charset="0"/>
                <a:cs typeface="Times New Roman" panose="02020603050405020304" pitchFamily="18" charset="0"/>
              </a:rPr>
              <a:t>Sensor </a:t>
            </a:r>
          </a:p>
          <a:p>
            <a:pPr algn="just"/>
            <a:r>
              <a:rPr lang="en-IN" sz="2200" dirty="0">
                <a:latin typeface="Times New Roman" panose="02020603050405020304" pitchFamily="18" charset="0"/>
                <a:cs typeface="Times New Roman" panose="02020603050405020304" pitchFamily="18" charset="0"/>
              </a:rPr>
              <a:t>Soil moisture Sensor</a:t>
            </a:r>
          </a:p>
        </p:txBody>
      </p:sp>
      <p:sp>
        <p:nvSpPr>
          <p:cNvPr id="7" name="Content Placeholder 6"/>
          <p:cNvSpPr>
            <a:spLocks noGrp="1"/>
          </p:cNvSpPr>
          <p:nvPr>
            <p:ph sz="half" idx="2"/>
          </p:nvPr>
        </p:nvSpPr>
        <p:spPr>
          <a:xfrm>
            <a:off x="5971309" y="1365678"/>
            <a:ext cx="5181600" cy="4581311"/>
          </a:xfrm>
        </p:spPr>
        <p:txBody>
          <a:bodyPr/>
          <a:lstStyle/>
          <a:p>
            <a:pPr marL="0" indent="0">
              <a:buNone/>
            </a:pPr>
            <a:r>
              <a:rPr lang="en-IN" sz="2200" b="1" dirty="0">
                <a:latin typeface="Times New Roman" panose="02020603050405020304" pitchFamily="18" charset="0"/>
                <a:cs typeface="Times New Roman" panose="02020603050405020304" pitchFamily="18" charset="0"/>
              </a:rPr>
              <a:t>SOFTWARE </a:t>
            </a:r>
            <a:r>
              <a:rPr lang="en-IN" sz="2200" b="1" dirty="0" smtClean="0">
                <a:latin typeface="Times New Roman" panose="02020603050405020304" pitchFamily="18" charset="0"/>
                <a:cs typeface="Times New Roman" panose="02020603050405020304" pitchFamily="18" charset="0"/>
              </a:rPr>
              <a:t>REQUIREMENT: </a:t>
            </a:r>
          </a:p>
          <a:p>
            <a:pPr algn="just"/>
            <a:r>
              <a:rPr lang="en-IN" sz="2200" dirty="0" smtClean="0">
                <a:latin typeface="Times New Roman" panose="02020603050405020304" pitchFamily="18" charset="0"/>
                <a:cs typeface="Times New Roman" panose="02020603050405020304" pitchFamily="18" charset="0"/>
              </a:rPr>
              <a:t>Arduino </a:t>
            </a:r>
            <a:r>
              <a:rPr lang="en-IN" sz="2200" dirty="0">
                <a:latin typeface="Times New Roman" panose="02020603050405020304" pitchFamily="18" charset="0"/>
                <a:cs typeface="Times New Roman" panose="02020603050405020304" pitchFamily="18" charset="0"/>
              </a:rPr>
              <a:t>IDE</a:t>
            </a:r>
          </a:p>
          <a:p>
            <a:pPr algn="just"/>
            <a:r>
              <a:rPr lang="en-IN" sz="2200" dirty="0" smtClean="0">
                <a:latin typeface="Times New Roman" panose="02020603050405020304" pitchFamily="18" charset="0"/>
                <a:cs typeface="Times New Roman" panose="02020603050405020304" pitchFamily="18" charset="0"/>
              </a:rPr>
              <a:t>Mobile </a:t>
            </a:r>
            <a:r>
              <a:rPr lang="en-IN" sz="2200" dirty="0">
                <a:latin typeface="Times New Roman" panose="02020603050405020304" pitchFamily="18" charset="0"/>
                <a:cs typeface="Times New Roman" panose="02020603050405020304" pitchFamily="18" charset="0"/>
              </a:rPr>
              <a:t>App</a:t>
            </a:r>
          </a:p>
          <a:p>
            <a:pPr algn="just"/>
            <a:r>
              <a:rPr lang="en-IN" sz="2200" dirty="0" smtClean="0">
                <a:latin typeface="Times New Roman" panose="02020603050405020304" pitchFamily="18" charset="0"/>
                <a:cs typeface="Times New Roman" panose="02020603050405020304" pitchFamily="18" charset="0"/>
              </a:rPr>
              <a:t>Python</a:t>
            </a:r>
            <a:endParaRPr lang="en-IN" sz="2200" dirty="0">
              <a:latin typeface="Times New Roman" panose="02020603050405020304" pitchFamily="18" charset="0"/>
              <a:cs typeface="Times New Roman" panose="02020603050405020304" pitchFamily="18" charset="0"/>
            </a:endParaRPr>
          </a:p>
          <a:p>
            <a:pPr algn="just"/>
            <a:r>
              <a:rPr lang="en-IN" sz="2200" dirty="0" err="1" smtClean="0">
                <a:latin typeface="Times New Roman" panose="02020603050405020304" pitchFamily="18" charset="0"/>
                <a:cs typeface="Times New Roman" panose="02020603050405020304" pitchFamily="18" charset="0"/>
              </a:rPr>
              <a:t>Pycharm</a:t>
            </a:r>
            <a:endParaRPr lang="en-IN" sz="2200" dirty="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Pandas</a:t>
            </a:r>
            <a:endParaRPr lang="en-IN" sz="2200" dirty="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SK </a:t>
            </a:r>
            <a:r>
              <a:rPr lang="en-IN" sz="2200" dirty="0">
                <a:latin typeface="Times New Roman" panose="02020603050405020304" pitchFamily="18" charset="0"/>
                <a:cs typeface="Times New Roman" panose="02020603050405020304" pitchFamily="18" charset="0"/>
              </a:rPr>
              <a:t>learn</a:t>
            </a:r>
          </a:p>
        </p:txBody>
      </p:sp>
      <p:sp>
        <p:nvSpPr>
          <p:cNvPr id="2" name="Slide Number Placeholder 1">
            <a:extLst>
              <a:ext uri="{FF2B5EF4-FFF2-40B4-BE49-F238E27FC236}">
                <a16:creationId xmlns:a16="http://schemas.microsoft.com/office/drawing/2014/main" xmlns="" id="{1D5B786F-E1BA-4BF1-B3B9-7B4FA0A61459}"/>
              </a:ext>
            </a:extLst>
          </p:cNvPr>
          <p:cNvSpPr>
            <a:spLocks noGrp="1"/>
          </p:cNvSpPr>
          <p:nvPr>
            <p:ph type="sldNum" sz="quarter" idx="12"/>
          </p:nvPr>
        </p:nvSpPr>
        <p:spPr/>
        <p:txBody>
          <a:bodyPr/>
          <a:lstStyle/>
          <a:p>
            <a:fld id="{A0DE106B-8933-499E-B64E-7DFAEA3B4E58}" type="slidenum">
              <a:rPr lang="en-IN" smtClean="0"/>
              <a:t>9</a:t>
            </a:fld>
            <a:endParaRPr lang="en-IN"/>
          </a:p>
        </p:txBody>
      </p:sp>
      <p:sp>
        <p:nvSpPr>
          <p:cNvPr id="8" name="Rectangle 7">
            <a:extLst>
              <a:ext uri="{FF2B5EF4-FFF2-40B4-BE49-F238E27FC236}">
                <a16:creationId xmlns:a16="http://schemas.microsoft.com/office/drawing/2014/main" xmlns="" id="{26F93BCC-7F94-40D4-81F8-9237CC4EC1FD}"/>
              </a:ext>
            </a:extLst>
          </p:cNvPr>
          <p:cNvSpPr/>
          <p:nvPr/>
        </p:nvSpPr>
        <p:spPr>
          <a:xfrm>
            <a:off x="0" y="-5793"/>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C6D76DE2-433A-4ED7-BD89-8E95C1DFB4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4"/>
            <a:tile tx="0" ty="0" sx="100000" sy="100000" flip="none" algn="tl"/>
          </a:blipFill>
          <a:ln>
            <a:noFill/>
          </a:ln>
        </p:spPr>
      </p:pic>
    </p:spTree>
    <p:extLst>
      <p:ext uri="{BB962C8B-B14F-4D97-AF65-F5344CB8AC3E}">
        <p14:creationId xmlns:p14="http://schemas.microsoft.com/office/powerpoint/2010/main" val="242014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8728</TotalTime>
  <Words>1118</Words>
  <Application>Microsoft Office PowerPoint</Application>
  <PresentationFormat>Widescreen</PresentationFormat>
  <Paragraphs>132</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Calibri Light</vt:lpstr>
      <vt:lpstr>Symbol</vt:lpstr>
      <vt:lpstr>Times New Roman</vt:lpstr>
      <vt:lpstr>Office Theme</vt:lpstr>
      <vt:lpstr>PowerPoint Presentation</vt:lpstr>
      <vt:lpstr>Contents</vt:lpstr>
      <vt:lpstr>Introduction</vt:lpstr>
      <vt:lpstr>Comparison with similar work</vt:lpstr>
      <vt:lpstr>PROBLEM STATEMENT AND OBJECTIVES</vt:lpstr>
      <vt:lpstr>PowerPoint Presentation</vt:lpstr>
      <vt:lpstr>Methodology</vt:lpstr>
      <vt:lpstr>PowerPoint Presentation</vt:lpstr>
      <vt:lpstr>Technologies and Tools used</vt:lpstr>
      <vt:lpstr>Implementation of modules with codes</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Things(18CS81)</dc:title>
  <dc:creator>Vaneeta M</dc:creator>
  <cp:lastModifiedBy>Windows User</cp:lastModifiedBy>
  <cp:revision>107</cp:revision>
  <dcterms:created xsi:type="dcterms:W3CDTF">2022-03-31T14:34:30Z</dcterms:created>
  <dcterms:modified xsi:type="dcterms:W3CDTF">2022-04-29T08:33:53Z</dcterms:modified>
</cp:coreProperties>
</file>