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1"/>
  </p:notesMasterIdLst>
  <p:sldIdLst>
    <p:sldId id="282" r:id="rId2"/>
    <p:sldId id="283" r:id="rId3"/>
    <p:sldId id="284" r:id="rId4"/>
    <p:sldId id="290" r:id="rId5"/>
    <p:sldId id="285" r:id="rId6"/>
    <p:sldId id="286" r:id="rId7"/>
    <p:sldId id="287" r:id="rId8"/>
    <p:sldId id="288" r:id="rId9"/>
    <p:sldId id="28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p:cViewPr varScale="1">
        <p:scale>
          <a:sx n="71" d="100"/>
          <a:sy n="71" d="100"/>
        </p:scale>
        <p:origin x="130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9CF5D8-9CDE-4E90-BCD3-E9557FFE6FC5}" type="datetimeFigureOut">
              <a:rPr lang="en-IN" smtClean="0"/>
              <a:t>28-04-2022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F8142-425E-45A2-917D-A2011D0AE4FA}" type="slidenum">
              <a:rPr lang="en-IN" smtClean="0"/>
              <a:t>‹#›</a:t>
            </a:fld>
            <a:endParaRPr lang="en-IN" dirty="0"/>
          </a:p>
        </p:txBody>
      </p:sp>
    </p:spTree>
    <p:extLst>
      <p:ext uri="{BB962C8B-B14F-4D97-AF65-F5344CB8AC3E}">
        <p14:creationId xmlns:p14="http://schemas.microsoft.com/office/powerpoint/2010/main" val="3593981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CEF8142-425E-45A2-917D-A2011D0AE4FA}" type="slidenum">
              <a:rPr lang="en-IN" smtClean="0"/>
              <a:t>1</a:t>
            </a:fld>
            <a:endParaRPr lang="en-IN" dirty="0"/>
          </a:p>
        </p:txBody>
      </p:sp>
    </p:spTree>
    <p:extLst>
      <p:ext uri="{BB962C8B-B14F-4D97-AF65-F5344CB8AC3E}">
        <p14:creationId xmlns:p14="http://schemas.microsoft.com/office/powerpoint/2010/main" val="1541867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CEF8142-425E-45A2-917D-A2011D0AE4FA}" type="slidenum">
              <a:rPr lang="en-IN" smtClean="0"/>
              <a:t>3</a:t>
            </a:fld>
            <a:endParaRPr lang="en-IN" dirty="0"/>
          </a:p>
        </p:txBody>
      </p:sp>
    </p:spTree>
    <p:extLst>
      <p:ext uri="{BB962C8B-B14F-4D97-AF65-F5344CB8AC3E}">
        <p14:creationId xmlns:p14="http://schemas.microsoft.com/office/powerpoint/2010/main" val="249787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CEF8142-425E-45A2-917D-A2011D0AE4FA}" type="slidenum">
              <a:rPr lang="en-IN" smtClean="0"/>
              <a:t>5</a:t>
            </a:fld>
            <a:endParaRPr lang="en-IN" dirty="0"/>
          </a:p>
        </p:txBody>
      </p:sp>
    </p:spTree>
    <p:extLst>
      <p:ext uri="{BB962C8B-B14F-4D97-AF65-F5344CB8AC3E}">
        <p14:creationId xmlns:p14="http://schemas.microsoft.com/office/powerpoint/2010/main" val="284451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60A5E2C-3C16-4D7F-8190-0C36761A6605}" type="datetime1">
              <a:rPr lang="en-IN" smtClean="0"/>
              <a:t>28-04-2022</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FA5CBC29-C942-49DA-8F43-6A596CE1DB65}"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08B229-1720-4B3A-94A6-E42E915DCD3C}" type="datetime1">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5CBC29-C942-49DA-8F43-6A596CE1DB65}"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4EDBAC-192E-4654-AAE6-E3DD9A755E40}" type="datetime1">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5CBC29-C942-49DA-8F43-6A596CE1DB65}"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942FC87-EFE6-44AA-BCC7-438E4116067D}" type="datetime1">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5CBC29-C942-49DA-8F43-6A596CE1DB65}"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68A93F8-D7EF-458E-A5E7-54381DE013D4}" type="datetime1">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5CBC29-C942-49DA-8F43-6A596CE1DB65}"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9CCCC9F-3EFA-4DF0-880A-6B136F19EA16}" type="datetime1">
              <a:rPr lang="en-IN" smtClean="0"/>
              <a:t>28-04-2022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5CBC29-C942-49DA-8F43-6A596CE1DB65}"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87BD439-1913-4570-BB2F-5DA477C13DFA}" type="datetime1">
              <a:rPr lang="en-IN" smtClean="0"/>
              <a:t>28-04-2022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A5CBC29-C942-49DA-8F43-6A596CE1DB65}"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B84140D-CBC5-45D5-B517-0F03EB6DCE1F}" type="datetime1">
              <a:rPr lang="en-IN" smtClean="0"/>
              <a:t>28-04-2022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A5CBC29-C942-49DA-8F43-6A596CE1DB65}"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76CA6-B41B-4856-8BE9-1FC65C3C9C6A}" type="datetime1">
              <a:rPr lang="en-IN" smtClean="0"/>
              <a:t>28-04-2022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A5CBC29-C942-49DA-8F43-6A596CE1DB65}"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C172E9D-D2BE-4DD5-B7B0-5D11A40983B1}" type="datetime1">
              <a:rPr lang="en-IN" smtClean="0"/>
              <a:t>28-04-2022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5CBC29-C942-49DA-8F43-6A596CE1DB65}"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5D7A16A-BBF4-4883-8919-3C548AB8452D}" type="datetime1">
              <a:rPr lang="en-IN" smtClean="0"/>
              <a:t>28-04-2022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FA5CBC29-C942-49DA-8F43-6A596CE1DB65}" type="slidenum">
              <a:rPr lang="en-IN" smtClean="0"/>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2060BDE-14ED-48CE-BBB4-7F34362387B9}" type="datetime1">
              <a:rPr lang="en-IN" smtClean="0"/>
              <a:t>28-04-2022</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5CBC29-C942-49DA-8F43-6A596CE1DB65}" type="slidenum">
              <a:rPr lang="en-IN" smtClean="0"/>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172134"/>
            <a:ext cx="1008112" cy="114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403648" y="1172134"/>
            <a:ext cx="8280920" cy="3785652"/>
          </a:xfrm>
          <a:prstGeom prst="rect">
            <a:avLst/>
          </a:prstGeom>
        </p:spPr>
        <p:txBody>
          <a:bodyPr wrap="square">
            <a:spAutoFit/>
          </a:bodyPr>
          <a:lstStyle/>
          <a:p>
            <a:r>
              <a:rPr lang="en-IN" altLang="en-US" sz="3200" b="1" dirty="0">
                <a:latin typeface="Times New Roman" pitchFamily="18" charset="0"/>
                <a:cs typeface="Times New Roman" pitchFamily="18" charset="0"/>
              </a:rPr>
              <a:t>K.S. INSTITUTE OF TECHNOLOGY</a:t>
            </a:r>
          </a:p>
          <a:p>
            <a:r>
              <a:rPr lang="en-IN" altLang="en-US" b="1" dirty="0">
                <a:latin typeface="Times New Roman" pitchFamily="18" charset="0"/>
                <a:cs typeface="Times New Roman" pitchFamily="18" charset="0"/>
              </a:rPr>
              <a:t>       Department of Computer Science and Engineering</a:t>
            </a:r>
          </a:p>
          <a:p>
            <a:pPr>
              <a:defRPr/>
            </a:pPr>
            <a:r>
              <a:rPr lang="en-IN" b="1" dirty="0">
                <a:solidFill>
                  <a:srgbClr val="002060"/>
                </a:solidFill>
                <a:latin typeface="Times New Roman" pitchFamily="18" charset="0"/>
                <a:cs typeface="Times New Roman" pitchFamily="18" charset="0"/>
              </a:rPr>
              <a:t>                       </a:t>
            </a:r>
          </a:p>
          <a:p>
            <a:pPr>
              <a:defRPr/>
            </a:pPr>
            <a:r>
              <a:rPr lang="en-IN" b="1" dirty="0">
                <a:solidFill>
                  <a:srgbClr val="002060"/>
                </a:solidFill>
                <a:latin typeface="Times New Roman" pitchFamily="18" charset="0"/>
                <a:cs typeface="Times New Roman" pitchFamily="18" charset="0"/>
              </a:rPr>
              <a:t>                                     </a:t>
            </a:r>
          </a:p>
          <a:p>
            <a:pPr>
              <a:defRPr/>
            </a:pPr>
            <a:r>
              <a:rPr lang="en-IN" b="1" dirty="0">
                <a:solidFill>
                  <a:srgbClr val="002060"/>
                </a:solidFill>
                <a:latin typeface="Times New Roman" pitchFamily="18" charset="0"/>
                <a:cs typeface="Times New Roman" pitchFamily="18" charset="0"/>
              </a:rPr>
              <a:t>                                        </a:t>
            </a:r>
            <a:r>
              <a:rPr lang="en-IN" b="1" dirty="0">
                <a:latin typeface="Times New Roman" pitchFamily="18" charset="0"/>
                <a:cs typeface="Times New Roman" pitchFamily="18" charset="0"/>
              </a:rPr>
              <a:t>Project on</a:t>
            </a:r>
          </a:p>
          <a:p>
            <a:pPr>
              <a:defRPr/>
            </a:pPr>
            <a:endParaRPr lang="en-IN" b="1" dirty="0">
              <a:latin typeface="Times New Roman" pitchFamily="18" charset="0"/>
              <a:cs typeface="Times New Roman" pitchFamily="18" charset="0"/>
            </a:endParaRPr>
          </a:p>
          <a:p>
            <a:pPr>
              <a:defRPr/>
            </a:pPr>
            <a:r>
              <a:rPr lang="en-US" sz="2000" b="1" dirty="0">
                <a:latin typeface="Times New Roman" pitchFamily="18" charset="0"/>
                <a:cs typeface="Times New Roman" pitchFamily="18" charset="0"/>
              </a:rPr>
              <a:t>DIVERSE  IOT  BASED GADGETS  TO UPDATE A</a:t>
            </a:r>
          </a:p>
          <a:p>
            <a:pPr>
              <a:defRPr/>
            </a:pPr>
            <a:r>
              <a:rPr lang="en-US" sz="2000" b="1" dirty="0">
                <a:latin typeface="Times New Roman" pitchFamily="18" charset="0"/>
                <a:cs typeface="Times New Roman" pitchFamily="18" charset="0"/>
              </a:rPr>
              <a:t>MODERATE CONDITION OF FARMERS IN INDIA</a:t>
            </a:r>
          </a:p>
          <a:p>
            <a:pPr>
              <a:defRPr/>
            </a:pPr>
            <a:r>
              <a:rPr lang="en-US" sz="2000" b="1" dirty="0">
                <a:latin typeface="Times New Roman" pitchFamily="18" charset="0"/>
                <a:cs typeface="Times New Roman" pitchFamily="18" charset="0"/>
              </a:rPr>
              <a:t>                                                            </a:t>
            </a:r>
          </a:p>
          <a:p>
            <a:pPr>
              <a:defRPr/>
            </a:pPr>
            <a:r>
              <a:rPr lang="en-US" sz="2000" b="1" dirty="0">
                <a:latin typeface="Times New Roman" pitchFamily="18" charset="0"/>
                <a:cs typeface="Times New Roman" pitchFamily="18" charset="0"/>
              </a:rPr>
              <a:t>                                                        </a:t>
            </a:r>
            <a:r>
              <a:rPr lang="en-IN" sz="2000" b="1" dirty="0">
                <a:latin typeface="Times New Roman" pitchFamily="18" charset="0"/>
                <a:cs typeface="Times New Roman" pitchFamily="18" charset="0"/>
              </a:rPr>
              <a:t>Batch no:2021_CSE_10</a:t>
            </a:r>
          </a:p>
          <a:p>
            <a:pPr>
              <a:defRPr/>
            </a:pPr>
            <a:endParaRPr lang="en-US" sz="2000" b="1" dirty="0">
              <a:latin typeface="Times New Roman" pitchFamily="18" charset="0"/>
              <a:cs typeface="Times New Roman" pitchFamily="18" charset="0"/>
            </a:endParaRPr>
          </a:p>
          <a:p>
            <a:pPr>
              <a:defRPr/>
            </a:pPr>
            <a:endParaRPr lang="en-IN" altLang="en-US" b="1" dirty="0">
              <a:latin typeface="Times New Roman" pitchFamily="18" charset="0"/>
              <a:cs typeface="Times New Roman" pitchFamily="18" charset="0"/>
            </a:endParaRPr>
          </a:p>
        </p:txBody>
      </p:sp>
      <p:sp>
        <p:nvSpPr>
          <p:cNvPr id="6" name="Rectangle 5"/>
          <p:cNvSpPr/>
          <p:nvPr/>
        </p:nvSpPr>
        <p:spPr>
          <a:xfrm>
            <a:off x="683568" y="4653136"/>
            <a:ext cx="8057522" cy="1477328"/>
          </a:xfrm>
          <a:prstGeom prst="rect">
            <a:avLst/>
          </a:prstGeom>
        </p:spPr>
        <p:txBody>
          <a:bodyPr wrap="square">
            <a:spAutoFit/>
          </a:bodyPr>
          <a:lstStyle/>
          <a:p>
            <a:pPr>
              <a:defRPr/>
            </a:pPr>
            <a:r>
              <a:rPr lang="en-IN" b="1" dirty="0">
                <a:latin typeface="Times New Roman" pitchFamily="18" charset="0"/>
                <a:cs typeface="Times New Roman" pitchFamily="18" charset="0"/>
              </a:rPr>
              <a:t>Team members:</a:t>
            </a:r>
          </a:p>
          <a:p>
            <a:pPr>
              <a:defRPr/>
            </a:pPr>
            <a:r>
              <a:rPr lang="en-US" b="1" dirty="0" err="1">
                <a:latin typeface="Times New Roman" pitchFamily="18" charset="0"/>
                <a:cs typeface="Times New Roman" pitchFamily="18" charset="0"/>
              </a:rPr>
              <a:t>Poojashree.K</a:t>
            </a:r>
            <a:r>
              <a:rPr lang="en-US" b="1" dirty="0">
                <a:latin typeface="Times New Roman" pitchFamily="18" charset="0"/>
                <a:cs typeface="Times New Roman" pitchFamily="18" charset="0"/>
              </a:rPr>
              <a:t>   1KS18CS067                                   </a:t>
            </a:r>
            <a:endParaRPr lang="en-IN" b="1" dirty="0">
              <a:latin typeface="Times New Roman" pitchFamily="18" charset="0"/>
              <a:cs typeface="Times New Roman" pitchFamily="18" charset="0"/>
            </a:endParaRPr>
          </a:p>
          <a:p>
            <a:pPr>
              <a:defRPr/>
            </a:pPr>
            <a:r>
              <a:rPr lang="en-IN" b="1" dirty="0" err="1">
                <a:latin typeface="Times New Roman" pitchFamily="18" charset="0"/>
                <a:cs typeface="Times New Roman" pitchFamily="18" charset="0"/>
              </a:rPr>
              <a:t>Rekha</a:t>
            </a:r>
            <a:r>
              <a:rPr lang="en-IN" b="1" dirty="0">
                <a:latin typeface="Times New Roman" pitchFamily="18" charset="0"/>
                <a:cs typeface="Times New Roman" pitchFamily="18" charset="0"/>
              </a:rPr>
              <a:t> N.C       1KS18CS082</a:t>
            </a:r>
          </a:p>
          <a:p>
            <a:pPr>
              <a:defRPr/>
            </a:pPr>
            <a:r>
              <a:rPr lang="en-IN" b="1" dirty="0" err="1">
                <a:latin typeface="Times New Roman" pitchFamily="18" charset="0"/>
                <a:cs typeface="Times New Roman" pitchFamily="18" charset="0"/>
              </a:rPr>
              <a:t>Shalini.S</a:t>
            </a:r>
            <a:r>
              <a:rPr lang="en-IN" b="1" dirty="0">
                <a:latin typeface="Times New Roman" pitchFamily="18" charset="0"/>
                <a:cs typeface="Times New Roman" pitchFamily="18" charset="0"/>
              </a:rPr>
              <a:t>           1KS18CS090</a:t>
            </a:r>
          </a:p>
          <a:p>
            <a:pPr>
              <a:defRPr/>
            </a:pPr>
            <a:r>
              <a:rPr lang="en-IN" b="1" dirty="0" err="1">
                <a:latin typeface="Times New Roman" pitchFamily="18" charset="0"/>
                <a:cs typeface="Times New Roman" pitchFamily="18" charset="0"/>
              </a:rPr>
              <a:t>Preethi.K</a:t>
            </a:r>
            <a:r>
              <a:rPr lang="en-IN" b="1" dirty="0">
                <a:latin typeface="Times New Roman" pitchFamily="18" charset="0"/>
                <a:cs typeface="Times New Roman" pitchFamily="18" charset="0"/>
              </a:rPr>
              <a:t>          1KS18CS072 </a:t>
            </a:r>
          </a:p>
        </p:txBody>
      </p:sp>
      <p:sp>
        <p:nvSpPr>
          <p:cNvPr id="7" name="Rectangle 6"/>
          <p:cNvSpPr/>
          <p:nvPr/>
        </p:nvSpPr>
        <p:spPr>
          <a:xfrm>
            <a:off x="5004048" y="4653136"/>
            <a:ext cx="4706126" cy="1200329"/>
          </a:xfrm>
          <a:prstGeom prst="rect">
            <a:avLst/>
          </a:prstGeom>
        </p:spPr>
        <p:txBody>
          <a:bodyPr wrap="square">
            <a:spAutoFit/>
          </a:bodyPr>
          <a:lstStyle/>
          <a:p>
            <a:r>
              <a:rPr lang="en-US" b="1" dirty="0">
                <a:latin typeface="Times New Roman" pitchFamily="18" charset="0"/>
                <a:cs typeface="Times New Roman" pitchFamily="18" charset="0"/>
              </a:rPr>
              <a:t>Under the guidance of</a:t>
            </a:r>
            <a:br>
              <a:rPr lang="en-US" b="1" dirty="0">
                <a:latin typeface="Times New Roman" pitchFamily="18" charset="0"/>
                <a:cs typeface="Times New Roman" pitchFamily="18" charset="0"/>
              </a:rPr>
            </a:br>
            <a:r>
              <a:rPr lang="en-US" b="1" dirty="0" err="1">
                <a:latin typeface="Times New Roman" pitchFamily="18" charset="0"/>
                <a:cs typeface="Times New Roman" pitchFamily="18" charset="0"/>
              </a:rPr>
              <a:t>Dr.K.Venkata</a:t>
            </a:r>
            <a:r>
              <a:rPr lang="en-US" b="1" dirty="0">
                <a:latin typeface="Times New Roman" pitchFamily="18" charset="0"/>
                <a:cs typeface="Times New Roman" pitchFamily="18" charset="0"/>
              </a:rPr>
              <a:t> Rao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Professor  </a:t>
            </a:r>
          </a:p>
          <a:p>
            <a:r>
              <a:rPr lang="en-US" b="1" dirty="0">
                <a:latin typeface="Times New Roman" pitchFamily="18" charset="0"/>
                <a:cs typeface="Times New Roman" pitchFamily="18" charset="0"/>
              </a:rPr>
              <a:t>Dept. of CSE,KSIT</a:t>
            </a:r>
            <a:endParaRPr lang="en-IN" b="1"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FA5CBC29-C942-49DA-8F43-6A596CE1DB65}" type="slidenum">
              <a:rPr lang="en-IN" sz="1800" smtClean="0"/>
              <a:t>1</a:t>
            </a:fld>
            <a:endParaRPr lang="en-IN" sz="1800" dirty="0"/>
          </a:p>
        </p:txBody>
      </p:sp>
    </p:spTree>
    <p:extLst>
      <p:ext uri="{BB962C8B-B14F-4D97-AF65-F5344CB8AC3E}">
        <p14:creationId xmlns:p14="http://schemas.microsoft.com/office/powerpoint/2010/main" val="165709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62D8-B68E-481A-BC37-692673498E27}"/>
              </a:ext>
            </a:extLst>
          </p:cNvPr>
          <p:cNvSpPr>
            <a:spLocks noGrp="1"/>
          </p:cNvSpPr>
          <p:nvPr>
            <p:ph type="title"/>
          </p:nvPr>
        </p:nvSpPr>
        <p:spPr>
          <a:xfrm>
            <a:off x="625078" y="1066801"/>
            <a:ext cx="7886700" cy="994172"/>
          </a:xfrm>
        </p:spPr>
        <p:txBody>
          <a:bodyPr>
            <a:normAutofit/>
          </a:bodyPr>
          <a:lstStyle/>
          <a:p>
            <a:r>
              <a:rPr lang="en-IN" sz="27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E3A3DB61-0A9A-4FB0-8DC9-65855BDFC958}"/>
              </a:ext>
            </a:extLst>
          </p:cNvPr>
          <p:cNvSpPr>
            <a:spLocks noGrp="1"/>
          </p:cNvSpPr>
          <p:nvPr>
            <p:ph idx="1"/>
          </p:nvPr>
        </p:nvSpPr>
        <p:spPr/>
        <p:txBody>
          <a:bodyPr>
            <a:normAutofit/>
          </a:bodyPr>
          <a:lstStyle/>
          <a:p>
            <a:pPr>
              <a:buFont typeface="Wingdings" panose="05000000000000000000" pitchFamily="2" charset="2"/>
              <a:buChar char="Ø"/>
            </a:pPr>
            <a:r>
              <a:rPr lang="en-US" sz="1800" dirty="0">
                <a:solidFill>
                  <a:srgbClr val="000000"/>
                </a:solidFill>
                <a:latin typeface="Times New Roman" panose="02020603050405020304" pitchFamily="18" charset="0"/>
              </a:rPr>
              <a:t>Agriculture is the backbone of India and also plays an important role in Indian economy by providing a certain percentage of domestic product to ensure the food security.</a:t>
            </a:r>
          </a:p>
          <a:p>
            <a:pPr>
              <a:buFont typeface="Wingdings" panose="05000000000000000000" pitchFamily="2" charset="2"/>
              <a:buChar char="Ø"/>
            </a:pPr>
            <a:r>
              <a:rPr lang="en-US" sz="1800" dirty="0">
                <a:solidFill>
                  <a:srgbClr val="000000"/>
                </a:solidFill>
                <a:latin typeface="Times New Roman" panose="02020603050405020304" pitchFamily="18" charset="0"/>
              </a:rPr>
              <a:t>The Internet of things (IoT) integrates technological systems using virtual network communication and cloud data bases </a:t>
            </a:r>
          </a:p>
          <a:p>
            <a:pPr>
              <a:buFont typeface="Wingdings" panose="05000000000000000000" pitchFamily="2" charset="2"/>
              <a:buChar char="Ø"/>
            </a:pPr>
            <a:r>
              <a:rPr lang="en-US" sz="1800" dirty="0">
                <a:solidFill>
                  <a:srgbClr val="000000"/>
                </a:solidFill>
                <a:latin typeface="Times New Roman" panose="02020603050405020304" pitchFamily="18" charset="0"/>
              </a:rPr>
              <a:t>The approach builds a network of commercial system users, agricultural technology providers and IT experts and promises efficiency and sustainability improvements in agriculture.</a:t>
            </a:r>
          </a:p>
          <a:p>
            <a:pPr>
              <a:buFont typeface="Wingdings" panose="05000000000000000000" pitchFamily="2" charset="2"/>
              <a:buChar char="Ø"/>
            </a:pPr>
            <a:r>
              <a:rPr lang="en-US" sz="1800" dirty="0">
                <a:solidFill>
                  <a:srgbClr val="000000"/>
                </a:solidFill>
                <a:latin typeface="Times New Roman" panose="02020603050405020304" pitchFamily="18" charset="0"/>
              </a:rPr>
              <a:t>This robotic vehicle is an agricultural machine of a considerable power and great soil clearing capacity. </a:t>
            </a:r>
          </a:p>
          <a:p>
            <a:pPr>
              <a:buFont typeface="Wingdings" panose="05000000000000000000" pitchFamily="2" charset="2"/>
              <a:buChar char="Ø"/>
            </a:pPr>
            <a:r>
              <a:rPr lang="en-US" sz="1800" dirty="0">
                <a:solidFill>
                  <a:srgbClr val="000000"/>
                </a:solidFill>
                <a:latin typeface="Times New Roman" panose="02020603050405020304" pitchFamily="18" charset="0"/>
              </a:rPr>
              <a:t>This multipurpose system gives an advance method to plow, leveling of farm ,seed sowing , harvesting with minimum man power and labor making it an efficient vehicle. </a:t>
            </a:r>
          </a:p>
        </p:txBody>
      </p:sp>
      <p:sp>
        <p:nvSpPr>
          <p:cNvPr id="5" name="Slide Number Placeholder 4"/>
          <p:cNvSpPr>
            <a:spLocks noGrp="1"/>
          </p:cNvSpPr>
          <p:nvPr>
            <p:ph type="sldNum" sz="quarter" idx="12"/>
          </p:nvPr>
        </p:nvSpPr>
        <p:spPr/>
        <p:txBody>
          <a:bodyPr/>
          <a:lstStyle/>
          <a:p>
            <a:fld id="{FA5CBC29-C942-49DA-8F43-6A596CE1DB65}" type="slidenum">
              <a:rPr lang="en-IN" sz="2400" smtClean="0"/>
              <a:t>2</a:t>
            </a:fld>
            <a:endParaRPr lang="en-IN" sz="2400" dirty="0"/>
          </a:p>
        </p:txBody>
      </p:sp>
    </p:spTree>
    <p:extLst>
      <p:ext uri="{BB962C8B-B14F-4D97-AF65-F5344CB8AC3E}">
        <p14:creationId xmlns:p14="http://schemas.microsoft.com/office/powerpoint/2010/main" val="328984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18F0E-318A-4371-A228-A4F017BEB1F5}"/>
              </a:ext>
            </a:extLst>
          </p:cNvPr>
          <p:cNvSpPr>
            <a:spLocks noGrp="1"/>
          </p:cNvSpPr>
          <p:nvPr>
            <p:ph idx="1"/>
          </p:nvPr>
        </p:nvSpPr>
        <p:spPr>
          <a:xfrm>
            <a:off x="628650" y="1336645"/>
            <a:ext cx="7886700" cy="4153328"/>
          </a:xfrm>
        </p:spPr>
        <p:txBody>
          <a:bodyPr>
            <a:normAutofit/>
          </a:bodyPr>
          <a:lstStyle/>
          <a:p>
            <a:pPr>
              <a:buFont typeface="Wingdings" panose="05000000000000000000" pitchFamily="2" charset="2"/>
              <a:buChar char="Ø"/>
            </a:pPr>
            <a:r>
              <a:rPr lang="en-US" sz="1650" dirty="0">
                <a:solidFill>
                  <a:srgbClr val="000000"/>
                </a:solidFill>
                <a:latin typeface="Times New Roman" panose="02020603050405020304" pitchFamily="18" charset="0"/>
              </a:rPr>
              <a:t>The machine will cultivate the farm by considering particular rows and specific column at fixed distance depending on crop. </a:t>
            </a:r>
          </a:p>
          <a:p>
            <a:pPr>
              <a:buFont typeface="Wingdings" panose="05000000000000000000" pitchFamily="2" charset="2"/>
              <a:buChar char="Ø"/>
            </a:pPr>
            <a:r>
              <a:rPr lang="en-US" sz="1650" dirty="0">
                <a:solidFill>
                  <a:srgbClr val="000000"/>
                </a:solidFill>
                <a:latin typeface="Times New Roman" panose="02020603050405020304" pitchFamily="18" charset="0"/>
              </a:rPr>
              <a:t>The vehicle can be controlled through Internet medium using a Android smart phone. </a:t>
            </a:r>
          </a:p>
          <a:p>
            <a:pPr>
              <a:buFont typeface="Wingdings" panose="05000000000000000000" pitchFamily="2" charset="2"/>
              <a:buChar char="Ø"/>
            </a:pPr>
            <a:r>
              <a:rPr lang="en-US" sz="1650" dirty="0">
                <a:solidFill>
                  <a:srgbClr val="000000"/>
                </a:solidFill>
                <a:latin typeface="Times New Roman" panose="02020603050405020304" pitchFamily="18" charset="0"/>
              </a:rPr>
              <a:t>The whole process calculation, processing, monitoring are designed with motors &amp; sensor interfaced with microcontroller. Using Internet of things the robot is controlled. </a:t>
            </a:r>
          </a:p>
          <a:p>
            <a:endParaRPr lang="en-IN" sz="1650" dirty="0">
              <a:latin typeface="Times New Roman" panose="02020603050405020304" pitchFamily="18" charset="0"/>
              <a:cs typeface="Times New Roman" panose="02020603050405020304" pitchFamily="18" charset="0"/>
            </a:endParaRPr>
          </a:p>
        </p:txBody>
      </p:sp>
      <p:pic>
        <p:nvPicPr>
          <p:cNvPr id="6146" name="Picture 2" descr="Applications of solar PV systems in agricultural automation and robotics -  ScienceDirect"/>
          <p:cNvPicPr>
            <a:picLocks noChangeAspect="1" noChangeArrowheads="1"/>
          </p:cNvPicPr>
          <p:nvPr/>
        </p:nvPicPr>
        <p:blipFill>
          <a:blip r:embed="rId3"/>
          <a:srcRect/>
          <a:stretch>
            <a:fillRect/>
          </a:stretch>
        </p:blipFill>
        <p:spPr bwMode="auto">
          <a:xfrm>
            <a:off x="1248771" y="2781584"/>
            <a:ext cx="5527343" cy="2689374"/>
          </a:xfrm>
          <a:prstGeom prst="rect">
            <a:avLst/>
          </a:prstGeom>
          <a:noFill/>
        </p:spPr>
      </p:pic>
      <p:sp>
        <p:nvSpPr>
          <p:cNvPr id="4" name="Slide Number Placeholder 3"/>
          <p:cNvSpPr>
            <a:spLocks noGrp="1"/>
          </p:cNvSpPr>
          <p:nvPr>
            <p:ph type="sldNum" sz="quarter" idx="12"/>
          </p:nvPr>
        </p:nvSpPr>
        <p:spPr/>
        <p:txBody>
          <a:bodyPr/>
          <a:lstStyle/>
          <a:p>
            <a:fld id="{FA5CBC29-C942-49DA-8F43-6A596CE1DB65}" type="slidenum">
              <a:rPr lang="en-IN" sz="1800" smtClean="0"/>
              <a:t>3</a:t>
            </a:fld>
            <a:endParaRPr lang="en-IN" sz="1800" dirty="0"/>
          </a:p>
        </p:txBody>
      </p:sp>
    </p:spTree>
    <p:extLst>
      <p:ext uri="{BB962C8B-B14F-4D97-AF65-F5344CB8AC3E}">
        <p14:creationId xmlns:p14="http://schemas.microsoft.com/office/powerpoint/2010/main" val="218362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A8DB-7153-487D-B147-C0C980806176}"/>
              </a:ext>
            </a:extLst>
          </p:cNvPr>
          <p:cNvSpPr>
            <a:spLocks noGrp="1"/>
          </p:cNvSpPr>
          <p:nvPr>
            <p:ph type="title"/>
          </p:nvPr>
        </p:nvSpPr>
        <p:spPr/>
        <p:txBody>
          <a:bodyPr>
            <a:normAutofit/>
          </a:bodyPr>
          <a:lstStyle/>
          <a:p>
            <a:r>
              <a:rPr lang="en-IN" sz="27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A3865675-435C-45EB-9775-28D16FDBF397}"/>
              </a:ext>
            </a:extLst>
          </p:cNvPr>
          <p:cNvSpPr>
            <a:spLocks noGrp="1"/>
          </p:cNvSpPr>
          <p:nvPr>
            <p:ph idx="1"/>
          </p:nvPr>
        </p:nvSpPr>
        <p:spPr/>
        <p:txBody>
          <a:bodyPr>
            <a:normAutofit/>
          </a:bodyPr>
          <a:lstStyle/>
          <a:p>
            <a:pPr>
              <a:buFont typeface="Wingdings" panose="05000000000000000000" pitchFamily="2" charset="2"/>
              <a:buChar char="Ø"/>
            </a:pPr>
            <a:r>
              <a:rPr lang="en-US" sz="1800" dirty="0">
                <a:solidFill>
                  <a:srgbClr val="000000"/>
                </a:solidFill>
                <a:latin typeface="Times New Roman" panose="02020603050405020304" pitchFamily="18" charset="0"/>
              </a:rPr>
              <a:t>The main objective of this project is to design an integrated automated system that accounts to reduce manual monitoring of the field. </a:t>
            </a:r>
          </a:p>
          <a:p>
            <a:pPr>
              <a:buFont typeface="Wingdings" panose="05000000000000000000" pitchFamily="2" charset="2"/>
              <a:buChar char="Ø"/>
            </a:pPr>
            <a:r>
              <a:rPr lang="en-US" sz="1800" dirty="0">
                <a:solidFill>
                  <a:srgbClr val="000000"/>
                </a:solidFill>
                <a:latin typeface="Times New Roman" panose="02020603050405020304" pitchFamily="18" charset="0"/>
              </a:rPr>
              <a:t>This multipurpose system gives an advance method to sow, plow, water and cut the crops with minimum man power and labor making it an efficient vehicle. </a:t>
            </a:r>
          </a:p>
          <a:p>
            <a:pPr>
              <a:buFont typeface="Wingdings" panose="05000000000000000000" pitchFamily="2" charset="2"/>
              <a:buChar char="Ø"/>
            </a:pPr>
            <a:r>
              <a:rPr lang="en-US" sz="1800" dirty="0">
                <a:solidFill>
                  <a:srgbClr val="000000"/>
                </a:solidFill>
                <a:latin typeface="Times New Roman" panose="02020603050405020304" pitchFamily="18" charset="0"/>
              </a:rPr>
              <a:t>The Pi Camera and PIR Sensor  used for Animal detection.</a:t>
            </a:r>
          </a:p>
          <a:p>
            <a:pPr>
              <a:buFont typeface="Wingdings" panose="05000000000000000000" pitchFamily="2" charset="2"/>
              <a:buChar char="Ø"/>
            </a:pPr>
            <a:r>
              <a:rPr lang="en-US" sz="1800" dirty="0">
                <a:solidFill>
                  <a:srgbClr val="000000"/>
                </a:solidFill>
                <a:latin typeface="Times New Roman" panose="02020603050405020304" pitchFamily="18" charset="0"/>
              </a:rPr>
              <a:t>The approach builds a network of commercial system users, agricultural technology providers and IT experts and promises efficiency and sustainability improvements in agriculture. </a:t>
            </a:r>
          </a:p>
          <a:p>
            <a:pPr>
              <a:buFont typeface="Wingdings" panose="05000000000000000000" pitchFamily="2" charset="2"/>
              <a:buChar char="Ø"/>
            </a:pPr>
            <a:r>
              <a:rPr lang="en-US" sz="1800" dirty="0">
                <a:solidFill>
                  <a:srgbClr val="000000"/>
                </a:solidFill>
                <a:latin typeface="Times New Roman" panose="02020603050405020304" pitchFamily="18" charset="0"/>
              </a:rPr>
              <a:t>The proposed system will be able to measure important parameters of the crop and send out the information to the field manager and this data can be </a:t>
            </a:r>
            <a:r>
              <a:rPr lang="en-US" sz="1800" dirty="0" err="1">
                <a:solidFill>
                  <a:srgbClr val="000000"/>
                </a:solidFill>
                <a:latin typeface="Times New Roman" panose="02020603050405020304" pitchFamily="18" charset="0"/>
              </a:rPr>
              <a:t>analysed</a:t>
            </a:r>
            <a:r>
              <a:rPr lang="en-US" sz="1800" dirty="0">
                <a:solidFill>
                  <a:srgbClr val="000000"/>
                </a:solidFill>
                <a:latin typeface="Times New Roman" panose="02020603050405020304" pitchFamily="18" charset="0"/>
              </a:rPr>
              <a:t> by the field manager to take the necessary action to improvise the crop of his/her field. </a:t>
            </a:r>
          </a:p>
          <a:p>
            <a:pPr>
              <a:buFont typeface="Wingdings" panose="05000000000000000000" pitchFamily="2" charset="2"/>
              <a:buChar char="Ø"/>
            </a:pPr>
            <a:endParaRPr lang="en-US" sz="1800" dirty="0">
              <a:solidFill>
                <a:srgbClr val="000000"/>
              </a:solidFill>
              <a:latin typeface="Times New Roman" panose="02020603050405020304" pitchFamily="18" charset="0"/>
            </a:endParaRPr>
          </a:p>
          <a:p>
            <a:pPr>
              <a:buFont typeface="Wingdings" panose="05000000000000000000" pitchFamily="2" charset="2"/>
              <a:buChar char="Ø"/>
            </a:pPr>
            <a:endParaRPr lang="en-US" sz="1800" dirty="0">
              <a:solidFill>
                <a:srgbClr val="000000"/>
              </a:solidFill>
              <a:latin typeface="Times New Roman" panose="02020603050405020304" pitchFamily="18" charset="0"/>
            </a:endParaRPr>
          </a:p>
          <a:p>
            <a:pPr>
              <a:buFont typeface="Wingdings" panose="05000000000000000000" pitchFamily="2" charset="2"/>
              <a:buChar char="Ø"/>
            </a:pPr>
            <a:endParaRPr lang="en-US" sz="1800" dirty="0">
              <a:solidFill>
                <a:srgbClr val="000000"/>
              </a:solidFill>
              <a:latin typeface="Times New Roman" panose="02020603050405020304" pitchFamily="18" charset="0"/>
            </a:endParaRPr>
          </a:p>
          <a:p>
            <a:pPr>
              <a:buFont typeface="Wingdings" panose="05000000000000000000" pitchFamily="2" charset="2"/>
              <a:buChar char="Ø"/>
            </a:pPr>
            <a:endParaRPr lang="en-IN" sz="165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A5CBC29-C942-49DA-8F43-6A596CE1DB65}" type="slidenum">
              <a:rPr lang="en-IN" sz="1800" smtClean="0"/>
              <a:t>4</a:t>
            </a:fld>
            <a:endParaRPr lang="en-IN" sz="1800" dirty="0"/>
          </a:p>
        </p:txBody>
      </p:sp>
    </p:spTree>
    <p:extLst>
      <p:ext uri="{BB962C8B-B14F-4D97-AF65-F5344CB8AC3E}">
        <p14:creationId xmlns:p14="http://schemas.microsoft.com/office/powerpoint/2010/main" val="288521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CE6B-77C0-4160-AF2E-FD7F8BDE2E68}"/>
              </a:ext>
            </a:extLst>
          </p:cNvPr>
          <p:cNvSpPr>
            <a:spLocks noGrp="1"/>
          </p:cNvSpPr>
          <p:nvPr>
            <p:ph type="title"/>
          </p:nvPr>
        </p:nvSpPr>
        <p:spPr/>
        <p:txBody>
          <a:bodyPr>
            <a:normAutofit/>
          </a:bodyPr>
          <a:lstStyle/>
          <a:p>
            <a:r>
              <a:rPr lang="en-IN" sz="2700" dirty="0">
                <a:latin typeface="Times New Roman" panose="02020603050405020304" pitchFamily="18" charset="0"/>
                <a:cs typeface="Times New Roman" panose="02020603050405020304" pitchFamily="18" charset="0"/>
              </a:rPr>
              <a:t>PROJECT REQUIREMENTS</a:t>
            </a:r>
          </a:p>
        </p:txBody>
      </p:sp>
      <p:pic>
        <p:nvPicPr>
          <p:cNvPr id="1026" name="Picture 2"/>
          <p:cNvPicPr>
            <a:picLocks noGrp="1" noChangeAspect="1" noChangeArrowheads="1"/>
          </p:cNvPicPr>
          <p:nvPr>
            <p:ph idx="1"/>
          </p:nvPr>
        </p:nvPicPr>
        <p:blipFill>
          <a:blip r:embed="rId3"/>
          <a:srcRect/>
          <a:stretch>
            <a:fillRect/>
          </a:stretch>
        </p:blipFill>
        <p:spPr bwMode="auto">
          <a:xfrm>
            <a:off x="468238" y="1829653"/>
            <a:ext cx="7128098" cy="495682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A5CBC29-C942-49DA-8F43-6A596CE1DB65}" type="slidenum">
              <a:rPr lang="en-IN" sz="1800" smtClean="0"/>
              <a:t>5</a:t>
            </a:fld>
            <a:endParaRPr lang="en-IN" sz="1800" dirty="0"/>
          </a:p>
        </p:txBody>
      </p:sp>
    </p:spTree>
    <p:extLst>
      <p:ext uri="{BB962C8B-B14F-4D97-AF65-F5344CB8AC3E}">
        <p14:creationId xmlns:p14="http://schemas.microsoft.com/office/powerpoint/2010/main" val="406033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4579-19DD-41ED-AC27-4AA90313BD87}"/>
              </a:ext>
            </a:extLst>
          </p:cNvPr>
          <p:cNvSpPr>
            <a:spLocks noGrp="1"/>
          </p:cNvSpPr>
          <p:nvPr>
            <p:ph type="title"/>
          </p:nvPr>
        </p:nvSpPr>
        <p:spPr/>
        <p:txBody>
          <a:bodyPr>
            <a:normAutofit/>
          </a:bodyPr>
          <a:lstStyle/>
          <a:p>
            <a:r>
              <a:rPr lang="en-IN" sz="2700" dirty="0">
                <a:latin typeface="Times New Roman" panose="02020603050405020304" pitchFamily="18" charset="0"/>
                <a:cs typeface="Times New Roman" panose="02020603050405020304" pitchFamily="18" charset="0"/>
              </a:rPr>
              <a:t>PROJECT REQUIREMENTS</a:t>
            </a:r>
          </a:p>
        </p:txBody>
      </p:sp>
      <p:sp>
        <p:nvSpPr>
          <p:cNvPr id="3" name="Text Placeholder 2">
            <a:extLst>
              <a:ext uri="{FF2B5EF4-FFF2-40B4-BE49-F238E27FC236}">
                <a16:creationId xmlns:a16="http://schemas.microsoft.com/office/drawing/2014/main" id="{4785F04D-CB5C-427F-887A-A73618A642C8}"/>
              </a:ext>
            </a:extLst>
          </p:cNvPr>
          <p:cNvSpPr>
            <a:spLocks noGrp="1"/>
          </p:cNvSpPr>
          <p:nvPr>
            <p:ph type="body" idx="1"/>
          </p:nvPr>
        </p:nvSpPr>
        <p:spPr/>
        <p:txBody>
          <a:bodyPr>
            <a:normAutofit/>
          </a:bodyPr>
          <a:lstStyle/>
          <a:p>
            <a:r>
              <a:rPr lang="en-IN" sz="2100" dirty="0">
                <a:latin typeface="Times New Roman" panose="02020603050405020304" pitchFamily="18" charset="0"/>
                <a:cs typeface="Times New Roman" panose="02020603050405020304" pitchFamily="18" charset="0"/>
              </a:rPr>
              <a:t>HARDWARE COMPONENTS</a:t>
            </a:r>
          </a:p>
        </p:txBody>
      </p:sp>
      <p:sp>
        <p:nvSpPr>
          <p:cNvPr id="4" name="Content Placeholder 3">
            <a:extLst>
              <a:ext uri="{FF2B5EF4-FFF2-40B4-BE49-F238E27FC236}">
                <a16:creationId xmlns:a16="http://schemas.microsoft.com/office/drawing/2014/main" id="{CD2B083E-8BBF-45B1-895A-BF8A038A6692}"/>
              </a:ext>
            </a:extLst>
          </p:cNvPr>
          <p:cNvSpPr>
            <a:spLocks noGrp="1"/>
          </p:cNvSpPr>
          <p:nvPr>
            <p:ph sz="half" idx="2"/>
          </p:nvPr>
        </p:nvSpPr>
        <p:spPr/>
        <p:txBody>
          <a:bodyPr>
            <a:normAutofit/>
          </a:bodyPr>
          <a:lstStyle/>
          <a:p>
            <a:pPr>
              <a:buFont typeface="Wingdings" panose="05000000000000000000" pitchFamily="2" charset="2"/>
              <a:buChar char="Ø"/>
            </a:pPr>
            <a:r>
              <a:rPr lang="en-IN" sz="1600" dirty="0">
                <a:solidFill>
                  <a:srgbClr val="000000"/>
                </a:solidFill>
                <a:latin typeface="Times New Roman" panose="02020603050405020304" pitchFamily="18" charset="0"/>
                <a:cs typeface="Times New Roman" panose="02020603050405020304" pitchFamily="18" charset="0"/>
              </a:rPr>
              <a:t>Node MCU </a:t>
            </a:r>
          </a:p>
          <a:p>
            <a:pPr>
              <a:buFont typeface="Wingdings" panose="05000000000000000000" pitchFamily="2" charset="2"/>
              <a:buChar char="Ø"/>
            </a:pPr>
            <a:r>
              <a:rPr lang="en-IN" sz="1600" dirty="0">
                <a:solidFill>
                  <a:srgbClr val="000000"/>
                </a:solidFill>
                <a:latin typeface="Times New Roman" panose="02020603050405020304" pitchFamily="18" charset="0"/>
                <a:cs typeface="Times New Roman" panose="02020603050405020304" pitchFamily="18" charset="0"/>
              </a:rPr>
              <a:t>Raspberry Pi </a:t>
            </a:r>
          </a:p>
          <a:p>
            <a:pPr>
              <a:buFont typeface="Wingdings" panose="05000000000000000000" pitchFamily="2" charset="2"/>
              <a:buChar char="Ø"/>
            </a:pPr>
            <a:r>
              <a:rPr lang="en-IN" sz="1600" dirty="0">
                <a:solidFill>
                  <a:srgbClr val="000000"/>
                </a:solidFill>
                <a:latin typeface="Times New Roman" panose="02020603050405020304" pitchFamily="18" charset="0"/>
                <a:cs typeface="Times New Roman" panose="02020603050405020304" pitchFamily="18" charset="0"/>
              </a:rPr>
              <a:t>Pi Camera</a:t>
            </a:r>
          </a:p>
          <a:p>
            <a:pPr>
              <a:buFont typeface="Wingdings" panose="05000000000000000000" pitchFamily="2" charset="2"/>
              <a:buChar char="Ø"/>
            </a:pPr>
            <a:r>
              <a:rPr lang="en-IN" sz="1600" dirty="0">
                <a:solidFill>
                  <a:srgbClr val="000000"/>
                </a:solidFill>
                <a:latin typeface="Times New Roman" panose="02020603050405020304" pitchFamily="18" charset="0"/>
                <a:cs typeface="Times New Roman" panose="02020603050405020304" pitchFamily="18" charset="0"/>
              </a:rPr>
              <a:t>Arduino</a:t>
            </a:r>
          </a:p>
          <a:p>
            <a:pPr>
              <a:buFont typeface="Wingdings" panose="05000000000000000000" pitchFamily="2" charset="2"/>
              <a:buChar char="Ø"/>
            </a:pPr>
            <a:r>
              <a:rPr lang="en-IN" sz="1600" dirty="0">
                <a:solidFill>
                  <a:srgbClr val="000000"/>
                </a:solidFill>
                <a:latin typeface="Times New Roman" panose="02020603050405020304" pitchFamily="18" charset="0"/>
                <a:cs typeface="Times New Roman" panose="02020603050405020304" pitchFamily="18" charset="0"/>
              </a:rPr>
              <a:t>PIR Sensor</a:t>
            </a:r>
          </a:p>
          <a:p>
            <a:pPr>
              <a:buFont typeface="Wingdings" panose="05000000000000000000" pitchFamily="2" charset="2"/>
              <a:buChar char="Ø"/>
            </a:pPr>
            <a:r>
              <a:rPr lang="en-IN" sz="1600" dirty="0">
                <a:solidFill>
                  <a:srgbClr val="000000"/>
                </a:solidFill>
                <a:latin typeface="Times New Roman" panose="02020603050405020304" pitchFamily="18" charset="0"/>
                <a:cs typeface="Times New Roman" panose="02020603050405020304" pitchFamily="18" charset="0"/>
              </a:rPr>
              <a:t>Relay</a:t>
            </a:r>
          </a:p>
          <a:p>
            <a:pPr>
              <a:buFont typeface="Wingdings" panose="05000000000000000000" pitchFamily="2" charset="2"/>
              <a:buChar char="Ø"/>
            </a:pPr>
            <a:r>
              <a:rPr lang="en-IN" sz="1600" dirty="0">
                <a:solidFill>
                  <a:srgbClr val="000000"/>
                </a:solidFill>
                <a:latin typeface="Times New Roman" panose="02020603050405020304" pitchFamily="18" charset="0"/>
                <a:cs typeface="Times New Roman" panose="02020603050405020304" pitchFamily="18" charset="0"/>
              </a:rPr>
              <a:t>L293D Motor driver</a:t>
            </a:r>
          </a:p>
          <a:p>
            <a:pPr>
              <a:buFont typeface="Wingdings" panose="05000000000000000000" pitchFamily="2" charset="2"/>
              <a:buChar char="Ø"/>
            </a:pPr>
            <a:r>
              <a:rPr lang="en-IN" sz="1600" dirty="0">
                <a:solidFill>
                  <a:srgbClr val="000000"/>
                </a:solidFill>
                <a:latin typeface="Times New Roman" panose="02020603050405020304" pitchFamily="18" charset="0"/>
                <a:cs typeface="Times New Roman" panose="02020603050405020304" pitchFamily="18" charset="0"/>
              </a:rPr>
              <a:t>DH11 sensor</a:t>
            </a:r>
          </a:p>
          <a:p>
            <a:pPr>
              <a:buFont typeface="Wingdings" panose="05000000000000000000" pitchFamily="2" charset="2"/>
              <a:buChar char="Ø"/>
            </a:pPr>
            <a:r>
              <a:rPr lang="en-IN" sz="1600" dirty="0">
                <a:solidFill>
                  <a:srgbClr val="000000"/>
                </a:solidFill>
                <a:latin typeface="Times New Roman" panose="02020603050405020304" pitchFamily="18" charset="0"/>
                <a:cs typeface="Times New Roman" panose="02020603050405020304" pitchFamily="18" charset="0"/>
              </a:rPr>
              <a:t>Soil Moisture sensor</a:t>
            </a:r>
          </a:p>
          <a:p>
            <a:pPr marL="0" indent="0">
              <a:buNone/>
            </a:pPr>
            <a:r>
              <a:rPr lang="en-IN" sz="1600" dirty="0">
                <a:solidFill>
                  <a:srgbClr val="000000"/>
                </a:solidFill>
                <a:latin typeface="Times New Roman" panose="02020603050405020304" pitchFamily="18" charset="0"/>
                <a:cs typeface="Times New Roman" panose="02020603050405020304" pitchFamily="18" charset="0"/>
              </a:rPr>
              <a:t>Etc..</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9E0C523-466E-4CDB-82B3-A536E3C7DA6D}"/>
              </a:ext>
            </a:extLst>
          </p:cNvPr>
          <p:cNvSpPr>
            <a:spLocks noGrp="1"/>
          </p:cNvSpPr>
          <p:nvPr>
            <p:ph type="body" sz="quarter" idx="3"/>
          </p:nvPr>
        </p:nvSpPr>
        <p:spPr/>
        <p:txBody>
          <a:bodyPr>
            <a:normAutofit/>
          </a:bodyPr>
          <a:lstStyle/>
          <a:p>
            <a:r>
              <a:rPr lang="en-IN" sz="2100" dirty="0">
                <a:latin typeface="Times New Roman" panose="02020603050405020304" pitchFamily="18" charset="0"/>
                <a:cs typeface="Times New Roman" panose="02020603050405020304" pitchFamily="18" charset="0"/>
              </a:rPr>
              <a:t>SOFTWARE COMPONENTS</a:t>
            </a:r>
          </a:p>
        </p:txBody>
      </p:sp>
      <p:sp>
        <p:nvSpPr>
          <p:cNvPr id="6" name="Content Placeholder 5">
            <a:extLst>
              <a:ext uri="{FF2B5EF4-FFF2-40B4-BE49-F238E27FC236}">
                <a16:creationId xmlns:a16="http://schemas.microsoft.com/office/drawing/2014/main" id="{F0FA6C20-5519-4588-9537-80E9230EE798}"/>
              </a:ext>
            </a:extLst>
          </p:cNvPr>
          <p:cNvSpPr>
            <a:spLocks noGrp="1"/>
          </p:cNvSpPr>
          <p:nvPr>
            <p:ph sz="quarter" idx="4"/>
          </p:nvPr>
        </p:nvSpPr>
        <p:spPr/>
        <p:txBody>
          <a:bodyPr>
            <a:normAutofit/>
          </a:bodyPr>
          <a:lstStyle/>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Arduino IDE</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Mobile App</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Python</a:t>
            </a:r>
          </a:p>
          <a:p>
            <a:pPr>
              <a:buFont typeface="Wingdings" panose="05000000000000000000" pitchFamily="2" charset="2"/>
              <a:buChar char="Ø"/>
            </a:pPr>
            <a:r>
              <a:rPr lang="en-IN" sz="1600" dirty="0" err="1">
                <a:latin typeface="Times New Roman" panose="02020603050405020304" pitchFamily="18" charset="0"/>
                <a:cs typeface="Times New Roman" panose="02020603050405020304" pitchFamily="18" charset="0"/>
              </a:rPr>
              <a:t>Pycharm</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Pandas</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SK learn</a:t>
            </a:r>
          </a:p>
        </p:txBody>
      </p:sp>
      <p:sp>
        <p:nvSpPr>
          <p:cNvPr id="8" name="Slide Number Placeholder 7"/>
          <p:cNvSpPr>
            <a:spLocks noGrp="1"/>
          </p:cNvSpPr>
          <p:nvPr>
            <p:ph type="sldNum" sz="quarter" idx="12"/>
          </p:nvPr>
        </p:nvSpPr>
        <p:spPr/>
        <p:txBody>
          <a:bodyPr/>
          <a:lstStyle/>
          <a:p>
            <a:fld id="{FA5CBC29-C942-49DA-8F43-6A596CE1DB65}" type="slidenum">
              <a:rPr lang="en-IN" sz="1800" smtClean="0"/>
              <a:t>6</a:t>
            </a:fld>
            <a:endParaRPr lang="en-IN" sz="1800" dirty="0"/>
          </a:p>
        </p:txBody>
      </p:sp>
    </p:spTree>
    <p:extLst>
      <p:ext uri="{BB962C8B-B14F-4D97-AF65-F5344CB8AC3E}">
        <p14:creationId xmlns:p14="http://schemas.microsoft.com/office/powerpoint/2010/main" val="273092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1FEE-0255-4880-ACB9-5C41228E8842}"/>
              </a:ext>
            </a:extLst>
          </p:cNvPr>
          <p:cNvSpPr>
            <a:spLocks noGrp="1"/>
          </p:cNvSpPr>
          <p:nvPr>
            <p:ph type="title"/>
          </p:nvPr>
        </p:nvSpPr>
        <p:spPr/>
        <p:txBody>
          <a:bodyPr>
            <a:normAutofit/>
          </a:bodyPr>
          <a:lstStyle/>
          <a:p>
            <a:r>
              <a:rPr lang="en-IN" sz="2700"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217FA1FA-B39E-4516-85FC-F0BF46567AC1}"/>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Crop monitoring is future of IoT in agriculture: </a:t>
            </a:r>
            <a:r>
              <a:rPr lang="en-IN" sz="1800" dirty="0">
                <a:latin typeface="Times New Roman" panose="02020603050405020304" pitchFamily="18" charset="0"/>
                <a:cs typeface="Times New Roman" panose="02020603050405020304" pitchFamily="18" charset="0"/>
              </a:rPr>
              <a:t>A crop monitoring device is major element of precision farming. Similar to weather forecasting stations, these devices are placed in the farm to collect necessary data for farming like the </a:t>
            </a:r>
            <a:r>
              <a:rPr lang="en-IN" sz="1800" dirty="0" err="1">
                <a:latin typeface="Times New Roman" panose="02020603050405020304" pitchFamily="18" charset="0"/>
                <a:cs typeface="Times New Roman" panose="02020603050405020304" pitchFamily="18" charset="0"/>
              </a:rPr>
              <a:t>temprature</a:t>
            </a:r>
            <a:r>
              <a:rPr lang="en-IN" sz="1800" dirty="0">
                <a:latin typeface="Times New Roman" panose="02020603050405020304" pitchFamily="18" charset="0"/>
                <a:cs typeface="Times New Roman" panose="02020603050405020304" pitchFamily="18" charset="0"/>
              </a:rPr>
              <a:t> of soil, water potential etc..</a:t>
            </a:r>
          </a:p>
          <a:p>
            <a:r>
              <a:rPr lang="en-IN" sz="1800" b="1" dirty="0">
                <a:solidFill>
                  <a:srgbClr val="222635"/>
                </a:solidFill>
                <a:latin typeface="Times New Roman" panose="02020603050405020304" pitchFamily="18" charset="0"/>
                <a:cs typeface="Times New Roman" panose="02020603050405020304" pitchFamily="18" charset="0"/>
              </a:rPr>
              <a:t>Greenhouse Automation:</a:t>
            </a:r>
            <a:r>
              <a:rPr lang="en-US" sz="1800" dirty="0">
                <a:solidFill>
                  <a:srgbClr val="222635"/>
                </a:solidFill>
                <a:latin typeface="Times New Roman" panose="02020603050405020304" pitchFamily="18" charset="0"/>
                <a:cs typeface="Times New Roman" panose="02020603050405020304" pitchFamily="18" charset="0"/>
              </a:rPr>
              <a:t> In addition to sourcing environmental data, weather stations can automatically adjust the conditions to match the given parameters. Specifically, greenhouse automation systems use a similar principle.</a:t>
            </a:r>
          </a:p>
          <a:p>
            <a:pPr algn="l"/>
            <a:r>
              <a:rPr lang="en-US" sz="1800" b="1" dirty="0">
                <a:solidFill>
                  <a:srgbClr val="222635"/>
                </a:solidFill>
                <a:latin typeface="Times New Roman" panose="02020603050405020304" pitchFamily="18" charset="0"/>
                <a:cs typeface="Times New Roman" panose="02020603050405020304" pitchFamily="18" charset="0"/>
              </a:rPr>
              <a:t>Crop Management: </a:t>
            </a:r>
            <a:r>
              <a:rPr lang="en-US" sz="1800" dirty="0">
                <a:solidFill>
                  <a:srgbClr val="222635"/>
                </a:solidFill>
                <a:latin typeface="Times New Roman" panose="02020603050405020304" pitchFamily="18" charset="0"/>
                <a:cs typeface="Times New Roman" panose="02020603050405020304" pitchFamily="18" charset="0"/>
              </a:rPr>
              <a:t>One more type of IoT product in agriculture and another element of precision farming is crop management devices. Just like weather stations, they should be placed in the field to collect data specific to crop farming; from temperature and precipitation to leaf water potential and overall crop health, these can all be used to readily collect data and information for improved farming practices.</a:t>
            </a:r>
          </a:p>
          <a:p>
            <a:endParaRPr lang="en-IN" sz="1400" b="1" dirty="0">
              <a:solidFill>
                <a:srgbClr val="222635"/>
              </a:solidFill>
              <a:latin typeface="Helvetica Neue"/>
            </a:endParaRPr>
          </a:p>
          <a:p>
            <a:endParaRPr lang="en-IN" sz="18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A5CBC29-C942-49DA-8F43-6A596CE1DB65}" type="slidenum">
              <a:rPr lang="en-IN" sz="1800" smtClean="0"/>
              <a:t>7</a:t>
            </a:fld>
            <a:endParaRPr lang="en-IN" sz="1800" dirty="0"/>
          </a:p>
        </p:txBody>
      </p:sp>
    </p:spTree>
    <p:extLst>
      <p:ext uri="{BB962C8B-B14F-4D97-AF65-F5344CB8AC3E}">
        <p14:creationId xmlns:p14="http://schemas.microsoft.com/office/powerpoint/2010/main" val="2579749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00552"/>
            <a:ext cx="7886700" cy="532262"/>
          </a:xfrm>
        </p:spPr>
        <p:txBody>
          <a:bodyPr>
            <a:normAutofit fontScale="90000"/>
          </a:bodyPr>
          <a:lstStyle/>
          <a:p>
            <a:r>
              <a:rPr lang="en-US" sz="2700" dirty="0">
                <a:latin typeface="Times New Roman" pitchFamily="18" charset="0"/>
                <a:cs typeface="Times New Roman" pitchFamily="18" charset="0"/>
              </a:rPr>
              <a:t>REFERENCE:</a:t>
            </a:r>
            <a:br>
              <a:rPr lang="en-US" sz="2700" dirty="0">
                <a:latin typeface="Times New Roman" pitchFamily="18" charset="0"/>
                <a:cs typeface="Times New Roman" pitchFamily="18" charset="0"/>
              </a:rPr>
            </a:br>
            <a:endParaRPr lang="en-US" sz="2700" dirty="0">
              <a:latin typeface="Times New Roman" pitchFamily="18" charset="0"/>
              <a:cs typeface="Times New Roman" pitchFamily="18" charset="0"/>
            </a:endParaRPr>
          </a:p>
        </p:txBody>
      </p:sp>
      <p:sp>
        <p:nvSpPr>
          <p:cNvPr id="3" name="Content Placeholder 2"/>
          <p:cNvSpPr>
            <a:spLocks noGrp="1"/>
          </p:cNvSpPr>
          <p:nvPr>
            <p:ph idx="1"/>
          </p:nvPr>
        </p:nvSpPr>
        <p:spPr>
          <a:xfrm>
            <a:off x="628650" y="1502107"/>
            <a:ext cx="8263830" cy="4370695"/>
          </a:xfrm>
        </p:spPr>
        <p:txBody>
          <a:bodyPr>
            <a:noAutofit/>
          </a:bodyPr>
          <a:lstStyle/>
          <a:p>
            <a:pPr algn="just">
              <a:buNone/>
            </a:pPr>
            <a:r>
              <a:rPr lang="en-US" sz="1400" dirty="0"/>
              <a:t>[1]</a:t>
            </a:r>
            <a:r>
              <a:rPr lang="en-IN" sz="1400" dirty="0"/>
              <a:t> </a:t>
            </a:r>
            <a:r>
              <a:rPr lang="en-IN" sz="1400" dirty="0" err="1"/>
              <a:t>Akshay</a:t>
            </a:r>
            <a:r>
              <a:rPr lang="en-IN" sz="1400" dirty="0"/>
              <a:t> Khandelwal1 , Ajay </a:t>
            </a:r>
            <a:r>
              <a:rPr lang="en-IN" sz="1400" dirty="0" err="1"/>
              <a:t>Vikram</a:t>
            </a:r>
            <a:r>
              <a:rPr lang="en-IN" sz="1400" dirty="0"/>
              <a:t> Singh2 ,”Diverse IOT Based Gadgets to update a Moderate condition of farmers in India” Amity Institute of Information Technology, Amity University, Noida, India 1 khandelwalakshay95@gmail.com, 2 avsingh1@amity.edu, 3 skkhatri@amity.edu  </a:t>
            </a:r>
            <a:r>
              <a:rPr lang="en-IN" sz="1400" dirty="0">
                <a:latin typeface="Arial" panose="020B0604020202020204" pitchFamily="34" charset="0"/>
                <a:cs typeface="Arial" panose="020B0604020202020204" pitchFamily="34" charset="0"/>
              </a:rPr>
              <a:t>2019</a:t>
            </a:r>
            <a:r>
              <a:rPr lang="en-IN" sz="1400" dirty="0"/>
              <a:t> IEEE</a:t>
            </a:r>
          </a:p>
          <a:p>
            <a:pPr algn="just">
              <a:buNone/>
            </a:pPr>
            <a:r>
              <a:rPr lang="en-IN" sz="1400" dirty="0">
                <a:latin typeface="Times New Roman" pitchFamily="18" charset="0"/>
                <a:cs typeface="Times New Roman" pitchFamily="18" charset="0"/>
              </a:rPr>
              <a:t>[2] </a:t>
            </a:r>
            <a:r>
              <a:rPr lang="en-US" sz="1400" dirty="0"/>
              <a:t>Sinha, G. R. “Advances in </a:t>
            </a:r>
            <a:r>
              <a:rPr lang="en-US" sz="1400" dirty="0" err="1"/>
              <a:t>IoT</a:t>
            </a:r>
            <a:r>
              <a:rPr lang="en-US" sz="1400" dirty="0"/>
              <a:t> and Smart Sensors for Remote Sensing and Agriculture Applications. Remote </a:t>
            </a:r>
            <a:r>
              <a:rPr lang="en-US" sz="1400" dirty="0" err="1"/>
              <a:t>Sens</a:t>
            </a:r>
            <a:r>
              <a:rPr lang="en-US" sz="1400" dirty="0"/>
              <a:t>”.</a:t>
            </a:r>
            <a:r>
              <a:rPr lang="en-IN" sz="1400" dirty="0">
                <a:latin typeface="Arial" panose="020B0604020202020204" pitchFamily="34" charset="0"/>
                <a:cs typeface="Arial" panose="020B0604020202020204" pitchFamily="34" charset="0"/>
              </a:rPr>
              <a:t> 2021</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[3] C. Yoon, M. Huh, S. Kang, J. Park and C. Lee, "Implement smart farm with </a:t>
            </a:r>
            <a:r>
              <a:rPr lang="en-US" sz="1400" dirty="0" err="1">
                <a:latin typeface="Times New Roman" pitchFamily="18" charset="0"/>
                <a:cs typeface="Times New Roman" pitchFamily="18" charset="0"/>
              </a:rPr>
              <a:t>IoT</a:t>
            </a:r>
            <a:r>
              <a:rPr lang="en-US" sz="1400" dirty="0">
                <a:latin typeface="Times New Roman" pitchFamily="18" charset="0"/>
                <a:cs typeface="Times New Roman" pitchFamily="18" charset="0"/>
              </a:rPr>
              <a:t> technology," 2018 20th International Conference on Advanced Communication Technology (ICACT), </a:t>
            </a:r>
            <a:r>
              <a:rPr lang="en-US" sz="1400" dirty="0" err="1">
                <a:latin typeface="Times New Roman" pitchFamily="18" charset="0"/>
                <a:cs typeface="Times New Roman" pitchFamily="18" charset="0"/>
              </a:rPr>
              <a:t>Chuncheon</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siGangwon</a:t>
            </a:r>
            <a:r>
              <a:rPr lang="en-US" sz="1400" dirty="0">
                <a:latin typeface="Times New Roman" pitchFamily="18" charset="0"/>
                <a:cs typeface="Times New Roman" pitchFamily="18" charset="0"/>
              </a:rPr>
              <a:t>-do, Korea (South), 2018, pp. 1-2. </a:t>
            </a:r>
          </a:p>
          <a:p>
            <a:pPr algn="just">
              <a:buNone/>
            </a:pPr>
            <a:r>
              <a:rPr lang="en-US" sz="1400" dirty="0">
                <a:latin typeface="Times New Roman" pitchFamily="18" charset="0"/>
                <a:cs typeface="Times New Roman" pitchFamily="18" charset="0"/>
              </a:rPr>
              <a:t>[4] R. F. Maia, I. </a:t>
            </a:r>
            <a:r>
              <a:rPr lang="en-US" sz="1400" dirty="0" err="1">
                <a:latin typeface="Times New Roman" pitchFamily="18" charset="0"/>
                <a:cs typeface="Times New Roman" pitchFamily="18" charset="0"/>
              </a:rPr>
              <a:t>Netto</a:t>
            </a:r>
            <a:r>
              <a:rPr lang="en-US" sz="1400" dirty="0">
                <a:latin typeface="Times New Roman" pitchFamily="18" charset="0"/>
                <a:cs typeface="Times New Roman" pitchFamily="18" charset="0"/>
              </a:rPr>
              <a:t> and A. L. H. Tran, "Precision agriculture using remote monitoring systems in Brazil," 2017 IEEE Global Humanitarian Technology Conference (GHTC), San Jose, CA, 2017, pp. 1-6. </a:t>
            </a:r>
          </a:p>
          <a:p>
            <a:pPr algn="just">
              <a:buNone/>
            </a:pPr>
            <a:r>
              <a:rPr lang="en-US" sz="1400" dirty="0">
                <a:latin typeface="Times New Roman" pitchFamily="18" charset="0"/>
                <a:cs typeface="Times New Roman" pitchFamily="18" charset="0"/>
              </a:rPr>
              <a:t>[5] S. </a:t>
            </a:r>
            <a:r>
              <a:rPr lang="en-US" sz="1400" dirty="0" err="1">
                <a:latin typeface="Times New Roman" pitchFamily="18" charset="0"/>
                <a:cs typeface="Times New Roman" pitchFamily="18" charset="0"/>
              </a:rPr>
              <a:t>Vashi</a:t>
            </a:r>
            <a:r>
              <a:rPr lang="en-US" sz="1400" dirty="0">
                <a:latin typeface="Times New Roman" pitchFamily="18" charset="0"/>
                <a:cs typeface="Times New Roman" pitchFamily="18" charset="0"/>
              </a:rPr>
              <a:t>, J. Ram, J. </a:t>
            </a:r>
            <a:r>
              <a:rPr lang="en-US" sz="1400" dirty="0" err="1">
                <a:latin typeface="Times New Roman" pitchFamily="18" charset="0"/>
                <a:cs typeface="Times New Roman" pitchFamily="18" charset="0"/>
              </a:rPr>
              <a:t>Modi</a:t>
            </a:r>
            <a:r>
              <a:rPr lang="en-US" sz="1400" dirty="0">
                <a:latin typeface="Times New Roman" pitchFamily="18" charset="0"/>
                <a:cs typeface="Times New Roman" pitchFamily="18" charset="0"/>
              </a:rPr>
              <a:t>, S. </a:t>
            </a:r>
            <a:r>
              <a:rPr lang="en-US" sz="1400" dirty="0" err="1">
                <a:latin typeface="Times New Roman" pitchFamily="18" charset="0"/>
                <a:cs typeface="Times New Roman" pitchFamily="18" charset="0"/>
              </a:rPr>
              <a:t>Verma</a:t>
            </a:r>
            <a:r>
              <a:rPr lang="en-US" sz="1400" dirty="0">
                <a:latin typeface="Times New Roman" pitchFamily="18" charset="0"/>
                <a:cs typeface="Times New Roman" pitchFamily="18" charset="0"/>
              </a:rPr>
              <a:t> and C. Prakash, "Internet of Things (</a:t>
            </a:r>
            <a:r>
              <a:rPr lang="en-US" sz="1400" dirty="0" err="1">
                <a:latin typeface="Times New Roman" pitchFamily="18" charset="0"/>
                <a:cs typeface="Times New Roman" pitchFamily="18" charset="0"/>
              </a:rPr>
              <a:t>IoT</a:t>
            </a:r>
            <a:r>
              <a:rPr lang="en-US" sz="1400" dirty="0">
                <a:latin typeface="Times New Roman" pitchFamily="18" charset="0"/>
                <a:cs typeface="Times New Roman" pitchFamily="18" charset="0"/>
              </a:rPr>
              <a:t>): A vision, architectural elements, and security issues," 2017 International Conference on I-SMAC (</a:t>
            </a:r>
            <a:r>
              <a:rPr lang="en-US" sz="1400" dirty="0" err="1">
                <a:latin typeface="Times New Roman" pitchFamily="18" charset="0"/>
                <a:cs typeface="Times New Roman" pitchFamily="18" charset="0"/>
              </a:rPr>
              <a:t>IoT</a:t>
            </a:r>
            <a:r>
              <a:rPr lang="en-US" sz="1400" dirty="0">
                <a:latin typeface="Times New Roman" pitchFamily="18" charset="0"/>
                <a:cs typeface="Times New Roman" pitchFamily="18" charset="0"/>
              </a:rPr>
              <a:t> in Social, Mobile, Analytics and Cloud) (I-SMAC), </a:t>
            </a:r>
            <a:r>
              <a:rPr lang="en-US" sz="1400" dirty="0" err="1">
                <a:latin typeface="Times New Roman" pitchFamily="18" charset="0"/>
                <a:cs typeface="Times New Roman" pitchFamily="18" charset="0"/>
              </a:rPr>
              <a:t>Palladam</a:t>
            </a:r>
            <a:r>
              <a:rPr lang="en-US" sz="1400" dirty="0">
                <a:latin typeface="Times New Roman" pitchFamily="18" charset="0"/>
                <a:cs typeface="Times New Roman" pitchFamily="18" charset="0"/>
              </a:rPr>
              <a:t>, 2017, pp. </a:t>
            </a:r>
            <a:r>
              <a:rPr lang="en-US" sz="1400">
                <a:latin typeface="Times New Roman" pitchFamily="18" charset="0"/>
                <a:cs typeface="Times New Roman" pitchFamily="18" charset="0"/>
              </a:rPr>
              <a:t>492-496.</a:t>
            </a:r>
          </a:p>
          <a:p>
            <a:pPr algn="just">
              <a:buNone/>
            </a:pPr>
            <a:r>
              <a:rPr lang="en-US" sz="1400">
                <a:latin typeface="Times New Roman" pitchFamily="18" charset="0"/>
                <a:cs typeface="Times New Roman" pitchFamily="18" charset="0"/>
              </a:rPr>
              <a:t>[</a:t>
            </a:r>
            <a:r>
              <a:rPr lang="en-US" sz="1400" dirty="0">
                <a:latin typeface="Times New Roman" pitchFamily="18" charset="0"/>
                <a:cs typeface="Times New Roman" pitchFamily="18" charset="0"/>
              </a:rPr>
              <a:t>6] J. Grand C. Molina-</a:t>
            </a:r>
            <a:r>
              <a:rPr lang="en-US" sz="1400" dirty="0" err="1">
                <a:latin typeface="Times New Roman" pitchFamily="18" charset="0"/>
                <a:cs typeface="Times New Roman" pitchFamily="18" charset="0"/>
              </a:rPr>
              <a:t>Colcha</a:t>
            </a:r>
            <a:r>
              <a:rPr lang="en-US" sz="1400" dirty="0">
                <a:latin typeface="Times New Roman" pitchFamily="18" charset="0"/>
                <a:cs typeface="Times New Roman" pitchFamily="18" charset="0"/>
              </a:rPr>
              <a:t>, S. Hidalgo-</a:t>
            </a:r>
            <a:r>
              <a:rPr lang="en-US" sz="1400" dirty="0" err="1">
                <a:latin typeface="Times New Roman" pitchFamily="18" charset="0"/>
                <a:cs typeface="Times New Roman" pitchFamily="18" charset="0"/>
              </a:rPr>
              <a:t>Lupera</a:t>
            </a:r>
            <a:r>
              <a:rPr lang="en-US" sz="1400" dirty="0">
                <a:latin typeface="Times New Roman" pitchFamily="18" charset="0"/>
                <a:cs typeface="Times New Roman" pitchFamily="18" charset="0"/>
              </a:rPr>
              <a:t> and C. </a:t>
            </a:r>
            <a:r>
              <a:rPr lang="en-US" sz="1400" dirty="0" err="1">
                <a:latin typeface="Times New Roman" pitchFamily="18" charset="0"/>
                <a:cs typeface="Times New Roman" pitchFamily="18" charset="0"/>
              </a:rPr>
              <a:t>Valarezo</a:t>
            </a:r>
            <a:r>
              <a:rPr lang="en-US" sz="1400" dirty="0">
                <a:latin typeface="Times New Roman" pitchFamily="18" charset="0"/>
                <a:cs typeface="Times New Roman" pitchFamily="18" charset="0"/>
              </a:rPr>
              <a:t> "Design and Implementation of a Wireless Sensor Network for Precision Agriculture Operating in API Mode," 2018 International Conference on </a:t>
            </a:r>
            <a:r>
              <a:rPr lang="en-US" sz="1400" dirty="0" err="1">
                <a:latin typeface="Times New Roman" pitchFamily="18" charset="0"/>
                <a:cs typeface="Times New Roman" pitchFamily="18" charset="0"/>
              </a:rPr>
              <a:t>eDemocracy</a:t>
            </a:r>
            <a:r>
              <a:rPr lang="en-US" sz="1400" dirty="0">
                <a:latin typeface="Times New Roman" pitchFamily="18" charset="0"/>
                <a:cs typeface="Times New Roman" pitchFamily="18" charset="0"/>
              </a:rPr>
              <a:t> &amp; </a:t>
            </a:r>
            <a:r>
              <a:rPr lang="en-US" sz="1400" dirty="0" err="1">
                <a:latin typeface="Times New Roman" pitchFamily="18" charset="0"/>
                <a:cs typeface="Times New Roman" pitchFamily="18" charset="0"/>
              </a:rPr>
              <a:t>eGovernment</a:t>
            </a:r>
            <a:r>
              <a:rPr lang="en-US" sz="1400" dirty="0">
                <a:latin typeface="Times New Roman" pitchFamily="18" charset="0"/>
                <a:cs typeface="Times New Roman" pitchFamily="18" charset="0"/>
              </a:rPr>
              <a:t>(ICEDEG), Ambato, 2018, pp. 144-149. </a:t>
            </a:r>
          </a:p>
          <a:p>
            <a:pPr algn="just">
              <a:buNone/>
            </a:pPr>
            <a:r>
              <a:rPr lang="en-US" sz="1400" dirty="0">
                <a:latin typeface="Times New Roman" pitchFamily="18" charset="0"/>
                <a:cs typeface="Times New Roman" pitchFamily="18" charset="0"/>
              </a:rPr>
              <a:t>[7] S. </a:t>
            </a:r>
            <a:r>
              <a:rPr lang="en-US" sz="1400" dirty="0" err="1">
                <a:latin typeface="Times New Roman" pitchFamily="18" charset="0"/>
                <a:cs typeface="Times New Roman" pitchFamily="18" charset="0"/>
              </a:rPr>
              <a:t>Gio</a:t>
            </a:r>
            <a:r>
              <a:rPr lang="en-US" sz="1400" dirty="0">
                <a:latin typeface="Times New Roman" pitchFamily="18" charset="0"/>
                <a:cs typeface="Times New Roman" pitchFamily="18" charset="0"/>
              </a:rPr>
              <a:t>, I. </a:t>
            </a:r>
            <a:r>
              <a:rPr lang="en-US" sz="1400" dirty="0" err="1">
                <a:latin typeface="Times New Roman" pitchFamily="18" charset="0"/>
                <a:cs typeface="Times New Roman" pitchFamily="18" charset="0"/>
              </a:rPr>
              <a:t>Seitanidis</a:t>
            </a:r>
            <a:r>
              <a:rPr lang="en-US" sz="1400" dirty="0">
                <a:latin typeface="Times New Roman" pitchFamily="18" charset="0"/>
                <a:cs typeface="Times New Roman" pitchFamily="18" charset="0"/>
              </a:rPr>
              <a:t>, M. </a:t>
            </a:r>
            <a:r>
              <a:rPr lang="en-US" sz="1400" dirty="0" err="1">
                <a:latin typeface="Times New Roman" pitchFamily="18" charset="0"/>
                <a:cs typeface="Times New Roman" pitchFamily="18" charset="0"/>
              </a:rPr>
              <a:t>Ojo</a:t>
            </a:r>
            <a:r>
              <a:rPr lang="en-US" sz="1400" dirty="0">
                <a:latin typeface="Times New Roman" pitchFamily="18" charset="0"/>
                <a:cs typeface="Times New Roman" pitchFamily="18" charset="0"/>
              </a:rPr>
              <a:t>, D. Adam and F. </a:t>
            </a:r>
            <a:r>
              <a:rPr lang="en-US" sz="1400" dirty="0" err="1">
                <a:latin typeface="Times New Roman" pitchFamily="18" charset="0"/>
                <a:cs typeface="Times New Roman" pitchFamily="18" charset="0"/>
              </a:rPr>
              <a:t>Ving</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IoT</a:t>
            </a:r>
            <a:r>
              <a:rPr lang="en-US" sz="1400" dirty="0">
                <a:latin typeface="Times New Roman" pitchFamily="18" charset="0"/>
                <a:cs typeface="Times New Roman" pitchFamily="18" charset="0"/>
              </a:rPr>
              <a:t> solutions for crop protection against wild animal attacks," 2018</a:t>
            </a:r>
          </a:p>
          <a:p>
            <a:pPr algn="just">
              <a:buNone/>
            </a:pPr>
            <a:r>
              <a:rPr lang="en-US" sz="1400" dirty="0">
                <a:latin typeface="Times New Roman" pitchFamily="18" charset="0"/>
                <a:cs typeface="Times New Roman" pitchFamily="18" charset="0"/>
              </a:rPr>
              <a:t>[8] A. Usman and N. K. </a:t>
            </a:r>
            <a:r>
              <a:rPr lang="en-US" sz="1400" dirty="0" err="1">
                <a:latin typeface="Times New Roman" pitchFamily="18" charset="0"/>
                <a:cs typeface="Times New Roman" pitchFamily="18" charset="0"/>
              </a:rPr>
              <a:t>Verma</a:t>
            </a:r>
            <a:r>
              <a:rPr lang="en-US" sz="1400" dirty="0">
                <a:latin typeface="Times New Roman" pitchFamily="18" charset="0"/>
                <a:cs typeface="Times New Roman" pitchFamily="18" charset="0"/>
              </a:rPr>
              <a:t>, "Internet of Things (</a:t>
            </a:r>
            <a:r>
              <a:rPr lang="en-US" sz="1400" dirty="0" err="1">
                <a:latin typeface="Times New Roman" pitchFamily="18" charset="0"/>
                <a:cs typeface="Times New Roman" pitchFamily="18" charset="0"/>
              </a:rPr>
              <a:t>IoT</a:t>
            </a:r>
            <a:r>
              <a:rPr lang="en-US" sz="1400" dirty="0">
                <a:latin typeface="Times New Roman" pitchFamily="18" charset="0"/>
                <a:cs typeface="Times New Roman" pitchFamily="18" charset="0"/>
              </a:rPr>
              <a:t>): A relief for Indian farmers," 2016 IEEE Global Humanitarian Technology Conference (GHTC), Seattle, WA, 2016, pp. 831- 835. </a:t>
            </a:r>
          </a:p>
          <a:p>
            <a:pPr algn="just">
              <a:buNone/>
            </a:pPr>
            <a:endParaRPr lang="en-US" sz="1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FA5CBC29-C942-49DA-8F43-6A596CE1DB65}" type="slidenum">
              <a:rPr lang="en-IN" sz="1800" smtClean="0"/>
              <a:t>8</a:t>
            </a:fld>
            <a:endParaRPr lang="en-IN" sz="1800" dirty="0"/>
          </a:p>
        </p:txBody>
      </p:sp>
    </p:spTree>
    <p:extLst>
      <p:ext uri="{BB962C8B-B14F-4D97-AF65-F5344CB8AC3E}">
        <p14:creationId xmlns:p14="http://schemas.microsoft.com/office/powerpoint/2010/main" val="286350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ABA1-9536-4824-BE63-87672970144A}"/>
              </a:ext>
            </a:extLst>
          </p:cNvPr>
          <p:cNvSpPr>
            <a:spLocks noGrp="1"/>
          </p:cNvSpPr>
          <p:nvPr>
            <p:ph type="ctrTitle"/>
          </p:nvPr>
        </p:nvSpPr>
        <p:spPr/>
        <p:txBody>
          <a:bodyPr>
            <a:normAutofit/>
          </a:bodyPr>
          <a:lstStyle/>
          <a:p>
            <a:r>
              <a:rPr lang="en-IN" sz="7200" dirty="0">
                <a:solidFill>
                  <a:schemeClr val="bg1"/>
                </a:solidFill>
                <a:latin typeface="Times New Roman" panose="02020603050405020304" pitchFamily="18" charset="0"/>
                <a:cs typeface="Times New Roman" panose="02020603050405020304" pitchFamily="18" charset="0"/>
              </a:rPr>
              <a:t>THANK YOU</a:t>
            </a:r>
          </a:p>
        </p:txBody>
      </p:sp>
      <p:sp>
        <p:nvSpPr>
          <p:cNvPr id="4" name="Slide Number Placeholder 3"/>
          <p:cNvSpPr>
            <a:spLocks noGrp="1"/>
          </p:cNvSpPr>
          <p:nvPr>
            <p:ph type="sldNum" sz="quarter" idx="12"/>
          </p:nvPr>
        </p:nvSpPr>
        <p:spPr/>
        <p:txBody>
          <a:bodyPr/>
          <a:lstStyle/>
          <a:p>
            <a:fld id="{FA5CBC29-C942-49DA-8F43-6A596CE1DB65}" type="slidenum">
              <a:rPr lang="en-IN" sz="2000" smtClean="0"/>
              <a:t>9</a:t>
            </a:fld>
            <a:endParaRPr lang="en-IN" sz="2000" dirty="0"/>
          </a:p>
        </p:txBody>
      </p:sp>
    </p:spTree>
    <p:extLst>
      <p:ext uri="{BB962C8B-B14F-4D97-AF65-F5344CB8AC3E}">
        <p14:creationId xmlns:p14="http://schemas.microsoft.com/office/powerpoint/2010/main" val="3468598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2118</TotalTime>
  <Words>948</Words>
  <Application>Microsoft Office PowerPoint</Application>
  <PresentationFormat>On-screen Show (4:3)</PresentationFormat>
  <Paragraphs>80</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PowerPoint Presentation</vt:lpstr>
      <vt:lpstr>ABSTRACT</vt:lpstr>
      <vt:lpstr>PowerPoint Presentation</vt:lpstr>
      <vt:lpstr>OBJECTIVE</vt:lpstr>
      <vt:lpstr>PROJECT REQUIREMENTS</vt:lpstr>
      <vt:lpstr>PROJECT REQUIREMENTS</vt:lpstr>
      <vt:lpstr>APPLICATIONS</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dc:title>
  <dc:creator>Navya MS</dc:creator>
  <cp:lastModifiedBy>POOJASHREE.K@ksit.edu.in</cp:lastModifiedBy>
  <cp:revision>110</cp:revision>
  <dcterms:created xsi:type="dcterms:W3CDTF">2021-04-23T14:10:16Z</dcterms:created>
  <dcterms:modified xsi:type="dcterms:W3CDTF">2022-04-28T06:24:36Z</dcterms:modified>
</cp:coreProperties>
</file>