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9" r:id="rId4"/>
    <p:sldId id="304" r:id="rId5"/>
    <p:sldId id="303" r:id="rId6"/>
    <p:sldId id="261" r:id="rId7"/>
    <p:sldId id="308" r:id="rId8"/>
    <p:sldId id="263" r:id="rId9"/>
    <p:sldId id="309" r:id="rId10"/>
    <p:sldId id="264" r:id="rId11"/>
    <p:sldId id="310" r:id="rId12"/>
    <p:sldId id="311" r:id="rId13"/>
    <p:sldId id="322" r:id="rId14"/>
    <p:sldId id="318" r:id="rId15"/>
    <p:sldId id="269" r:id="rId16"/>
    <p:sldId id="312" r:id="rId17"/>
    <p:sldId id="324" r:id="rId18"/>
    <p:sldId id="325" r:id="rId19"/>
    <p:sldId id="313" r:id="rId20"/>
    <p:sldId id="326" r:id="rId21"/>
    <p:sldId id="327" r:id="rId22"/>
    <p:sldId id="314" r:id="rId23"/>
    <p:sldId id="316" r:id="rId24"/>
    <p:sldId id="274" r:id="rId25"/>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65" autoAdjust="0"/>
  </p:normalViewPr>
  <p:slideViewPr>
    <p:cSldViewPr>
      <p:cViewPr varScale="1">
        <p:scale>
          <a:sx n="65" d="100"/>
          <a:sy n="65" d="100"/>
        </p:scale>
        <p:origin x="133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6934DF1-E104-4792-992C-EB003C7964DB}" type="datetimeFigureOut">
              <a:rPr lang="zh-CN" altLang="en-US" smtClean="0"/>
              <a:t>2020/1/17</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9B2C682-DA42-4B1B-B6B3-78A537D1C7C2}" type="slidenum">
              <a:rPr lang="zh-CN" altLang="en-US" smtClean="0"/>
              <a:t>‹#›</a:t>
            </a:fld>
            <a:endParaRPr lang="zh-CN" altLang="en-US"/>
          </a:p>
        </p:txBody>
      </p:sp>
    </p:spTree>
    <p:extLst>
      <p:ext uri="{BB962C8B-B14F-4D97-AF65-F5344CB8AC3E}">
        <p14:creationId xmlns:p14="http://schemas.microsoft.com/office/powerpoint/2010/main" val="122799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传统的新闻推荐算法仅仅从语义层对新闻进行表示学习，</a:t>
            </a:r>
            <a:r>
              <a:rPr lang="zh-CN" altLang="en-US" dirty="0"/>
              <a:t>没有完全利用知识层面的联系，这篇论文的作者将知识图谱和神经网络融合，同时还加入了注意力网络，来进行用户新闻推荐。</a:t>
            </a:r>
          </a:p>
        </p:txBody>
      </p:sp>
      <p:sp>
        <p:nvSpPr>
          <p:cNvPr id="4" name="灯片编号占位符 3"/>
          <p:cNvSpPr>
            <a:spLocks noGrp="1"/>
          </p:cNvSpPr>
          <p:nvPr>
            <p:ph type="sldNum" sz="quarter" idx="5"/>
          </p:nvPr>
        </p:nvSpPr>
        <p:spPr/>
        <p:txBody>
          <a:bodyPr/>
          <a:lstStyle/>
          <a:p>
            <a:fld id="{E9B2C682-DA42-4B1B-B6B3-78A537D1C7C2}" type="slidenum">
              <a:rPr lang="zh-CN" altLang="en-US" smtClean="0"/>
              <a:t>1</a:t>
            </a:fld>
            <a:endParaRPr lang="zh-CN" altLang="en-US"/>
          </a:p>
        </p:txBody>
      </p:sp>
    </p:spTree>
    <p:extLst>
      <p:ext uri="{BB962C8B-B14F-4D97-AF65-F5344CB8AC3E}">
        <p14:creationId xmlns:p14="http://schemas.microsoft.com/office/powerpoint/2010/main" val="259975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Arial"/>
                <a:cs typeface="Arial"/>
              </a:rPr>
              <a:t>这张图就是</a:t>
            </a:r>
            <a:r>
              <a:rPr lang="en-US" altLang="zh-CN" sz="1200" dirty="0">
                <a:latin typeface="Arial"/>
                <a:cs typeface="Arial"/>
              </a:rPr>
              <a:t>DKN</a:t>
            </a:r>
            <a:r>
              <a:rPr lang="zh-CN" altLang="en-US" sz="1200" dirty="0">
                <a:latin typeface="Arial"/>
                <a:cs typeface="Arial"/>
              </a:rPr>
              <a:t>的框架图。右下角是输入，用一条候选信息和用户的点击历史作为输入。对于每一条新闻的标题和每一条用户点击过的新闻标题，都使用一个专门设计的</a:t>
            </a:r>
            <a:r>
              <a:rPr lang="en-US" altLang="zh-CN" sz="1200" kern="1200" dirty="0">
                <a:solidFill>
                  <a:schemeClr val="tx1"/>
                </a:solidFill>
                <a:effectLst/>
                <a:latin typeface="+mn-lt"/>
                <a:ea typeface="+mn-ea"/>
                <a:cs typeface="+mn-cs"/>
              </a:rPr>
              <a:t>KCNN</a:t>
            </a:r>
            <a:r>
              <a:rPr lang="zh-CN" altLang="zh-CN" sz="1200" kern="1200" dirty="0">
                <a:solidFill>
                  <a:schemeClr val="tx1"/>
                </a:solidFill>
                <a:effectLst/>
                <a:latin typeface="+mn-lt"/>
                <a:ea typeface="+mn-ea"/>
                <a:cs typeface="+mn-cs"/>
              </a:rPr>
              <a:t>来</a:t>
            </a:r>
            <a:r>
              <a:rPr lang="zh-CN" altLang="en-US" sz="1200" kern="1200" dirty="0">
                <a:solidFill>
                  <a:schemeClr val="tx1"/>
                </a:solidFill>
                <a:effectLst/>
                <a:latin typeface="+mn-lt"/>
                <a:ea typeface="+mn-ea"/>
                <a:cs typeface="+mn-cs"/>
              </a:rPr>
              <a:t>提取特征</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KCNN</a:t>
            </a:r>
            <a:r>
              <a:rPr lang="zh-CN" altLang="zh-CN" sz="1200" kern="1200" dirty="0">
                <a:solidFill>
                  <a:schemeClr val="tx1"/>
                </a:solidFill>
                <a:effectLst/>
                <a:latin typeface="+mn-lt"/>
                <a:ea typeface="+mn-ea"/>
                <a:cs typeface="+mn-cs"/>
              </a:rPr>
              <a:t>是传统</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的扩展，</a:t>
            </a:r>
            <a:r>
              <a:rPr lang="zh-CN" altLang="en-US" sz="1200" kern="1200" dirty="0">
                <a:solidFill>
                  <a:schemeClr val="tx1"/>
                </a:solidFill>
                <a:effectLst/>
                <a:latin typeface="+mn-lt"/>
                <a:ea typeface="+mn-ea"/>
                <a:cs typeface="+mn-cs"/>
              </a:rPr>
              <a:t>他加入了实体嵌入层和上下文嵌入层</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KCNN</a:t>
            </a:r>
            <a:r>
              <a:rPr lang="zh-CN" altLang="zh-CN" sz="1200" kern="1200" dirty="0">
                <a:solidFill>
                  <a:schemeClr val="tx1"/>
                </a:solidFill>
                <a:effectLst/>
                <a:latin typeface="+mn-lt"/>
                <a:ea typeface="+mn-ea"/>
                <a:cs typeface="+mn-cs"/>
              </a:rPr>
              <a:t>，得到了一组用户点击历史的嵌入向量。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上面加了一个</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层</a:t>
            </a:r>
            <a:r>
              <a:rPr lang="zh-CN" altLang="en-US"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使用注意力网络，自动地将候选新闻匹配到其点击的每一条新闻，对每一条历史新闻分配不同的权重，通过历史新闻和候选新闻的匹配程度分配不同的权重。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在顶层拼接两部分向量之后，也就是</a:t>
            </a:r>
            <a:r>
              <a:rPr lang="zh-CN" altLang="zh-CN" sz="1200" kern="1200" dirty="0">
                <a:solidFill>
                  <a:schemeClr val="tx1"/>
                </a:solidFill>
                <a:effectLst/>
                <a:latin typeface="+mn-lt"/>
                <a:ea typeface="+mn-ea"/>
                <a:cs typeface="+mn-cs"/>
              </a:rPr>
              <a:t>将候选新闻</a:t>
            </a:r>
            <a:r>
              <a:rPr lang="zh-CN" altLang="en-US" sz="1200" kern="1200" dirty="0">
                <a:solidFill>
                  <a:schemeClr val="tx1"/>
                </a:solidFill>
                <a:effectLst/>
                <a:latin typeface="+mn-lt"/>
                <a:ea typeface="+mn-ea"/>
                <a:cs typeface="+mn-cs"/>
              </a:rPr>
              <a:t>的特征</a:t>
            </a:r>
            <a:r>
              <a:rPr lang="zh-CN" altLang="zh-CN" sz="1200" kern="1200" dirty="0">
                <a:solidFill>
                  <a:schemeClr val="tx1"/>
                </a:solidFill>
                <a:effectLst/>
                <a:latin typeface="+mn-lt"/>
                <a:ea typeface="+mn-ea"/>
                <a:cs typeface="+mn-cs"/>
              </a:rPr>
              <a:t>和用户</a:t>
            </a:r>
            <a:r>
              <a:rPr lang="zh-CN" altLang="en-US" sz="1200" kern="1200" dirty="0">
                <a:solidFill>
                  <a:schemeClr val="tx1"/>
                </a:solidFill>
                <a:effectLst/>
                <a:latin typeface="+mn-lt"/>
                <a:ea typeface="+mn-ea"/>
                <a:cs typeface="+mn-cs"/>
              </a:rPr>
              <a:t>浏览过的新闻的特征，</a:t>
            </a:r>
            <a:r>
              <a:rPr lang="zh-CN" altLang="zh-CN" sz="1200" kern="1200" dirty="0">
                <a:solidFill>
                  <a:schemeClr val="tx1"/>
                </a:solidFill>
                <a:effectLst/>
                <a:latin typeface="+mn-lt"/>
                <a:ea typeface="+mn-ea"/>
                <a:cs typeface="+mn-cs"/>
              </a:rPr>
              <a:t>串联到深度神经网络</a:t>
            </a:r>
            <a:r>
              <a:rPr lang="en-US" altLang="zh-CN" sz="1200" kern="1200" dirty="0">
                <a:solidFill>
                  <a:schemeClr val="tx1"/>
                </a:solidFill>
                <a:effectLst/>
                <a:latin typeface="+mn-lt"/>
                <a:ea typeface="+mn-ea"/>
                <a:cs typeface="+mn-cs"/>
              </a:rPr>
              <a:t>(deep neural network, DNN)</a:t>
            </a:r>
            <a:r>
              <a:rPr lang="zh-CN" altLang="zh-CN" sz="1200" kern="1200" dirty="0">
                <a:solidFill>
                  <a:schemeClr val="tx1"/>
                </a:solidFill>
                <a:effectLst/>
                <a:latin typeface="+mn-lt"/>
                <a:ea typeface="+mn-ea"/>
                <a:cs typeface="+mn-cs"/>
              </a:rPr>
              <a:t>中</a:t>
            </a:r>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DNN</a:t>
            </a:r>
            <a:r>
              <a:rPr lang="zh-CN" altLang="en-US" sz="1200" b="0" i="0" kern="1200" dirty="0">
                <a:solidFill>
                  <a:schemeClr val="tx1"/>
                </a:solidFill>
                <a:effectLst/>
                <a:latin typeface="+mn-lt"/>
                <a:ea typeface="+mn-ea"/>
                <a:cs typeface="+mn-cs"/>
              </a:rPr>
              <a:t>计算用户点击此新闻的概率，选出得分较高的新闻推荐给用户。</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10</a:t>
            </a:fld>
            <a:endParaRPr lang="zh-CN" altLang="en-US"/>
          </a:p>
        </p:txBody>
      </p:sp>
    </p:spTree>
    <p:extLst>
      <p:ext uri="{BB962C8B-B14F-4D97-AF65-F5344CB8AC3E}">
        <p14:creationId xmlns:p14="http://schemas.microsoft.com/office/powerpoint/2010/main" val="3432295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提取，</a:t>
            </a:r>
            <a:r>
              <a:rPr lang="zh-CN" altLang="zh-CN" sz="1200" kern="1200" dirty="0">
                <a:solidFill>
                  <a:schemeClr val="tx1"/>
                </a:solidFill>
                <a:effectLst/>
                <a:latin typeface="+mn-lt"/>
                <a:ea typeface="+mn-ea"/>
                <a:cs typeface="+mn-cs"/>
              </a:rPr>
              <a:t>包含四个步骤。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第一</a:t>
            </a:r>
            <a:r>
              <a:rPr lang="zh-CN" altLang="zh-CN" sz="1200" kern="1200" dirty="0">
                <a:solidFill>
                  <a:schemeClr val="tx1"/>
                </a:solidFill>
                <a:effectLst/>
                <a:latin typeface="+mn-lt"/>
                <a:ea typeface="+mn-ea"/>
                <a:cs typeface="+mn-cs"/>
              </a:rPr>
              <a:t>，通过将</a:t>
            </a:r>
            <a:r>
              <a:rPr lang="zh-CN" altLang="en-US" sz="1200" kern="1200" dirty="0">
                <a:solidFill>
                  <a:schemeClr val="tx1"/>
                </a:solidFill>
                <a:effectLst/>
                <a:latin typeface="+mn-lt"/>
                <a:ea typeface="+mn-ea"/>
                <a:cs typeface="+mn-cs"/>
              </a:rPr>
              <a:t>新闻标题中提取出的关键字</a:t>
            </a:r>
            <a:r>
              <a:rPr lang="zh-CN" altLang="zh-CN" sz="1200" kern="1200" dirty="0">
                <a:solidFill>
                  <a:schemeClr val="tx1"/>
                </a:solidFill>
                <a:effectLst/>
                <a:latin typeface="+mn-lt"/>
                <a:ea typeface="+mn-ea"/>
                <a:cs typeface="+mn-cs"/>
              </a:rPr>
              <a:t>与知识</a:t>
            </a:r>
            <a:r>
              <a:rPr lang="zh-CN" altLang="en-US" sz="1200" kern="1200" dirty="0">
                <a:solidFill>
                  <a:schemeClr val="tx1"/>
                </a:solidFill>
                <a:effectLst/>
                <a:latin typeface="+mn-lt"/>
                <a:ea typeface="+mn-ea"/>
                <a:cs typeface="+mn-cs"/>
              </a:rPr>
              <a:t>图谱</a:t>
            </a:r>
            <a:r>
              <a:rPr lang="zh-CN" altLang="zh-CN" sz="1200" kern="1200" dirty="0">
                <a:solidFill>
                  <a:schemeClr val="tx1"/>
                </a:solidFill>
                <a:effectLst/>
                <a:latin typeface="+mn-lt"/>
                <a:ea typeface="+mn-ea"/>
                <a:cs typeface="+mn-cs"/>
              </a:rPr>
              <a:t>中的预定义实体相关联来消除歧义。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第二，</a:t>
            </a:r>
            <a:r>
              <a:rPr lang="zh-CN" altLang="en-US" sz="1200" b="0" i="0" kern="1200" dirty="0">
                <a:solidFill>
                  <a:schemeClr val="tx1"/>
                </a:solidFill>
                <a:effectLst/>
                <a:latin typeface="+mn-lt"/>
                <a:ea typeface="+mn-ea"/>
                <a:cs typeface="+mn-cs"/>
              </a:rPr>
              <a:t>根据已有知识图谱，</a:t>
            </a:r>
            <a:r>
              <a:rPr lang="zh-CN" altLang="zh-CN" sz="1200" kern="1200" dirty="0">
                <a:solidFill>
                  <a:schemeClr val="tx1"/>
                </a:solidFill>
                <a:effectLst/>
                <a:latin typeface="+mn-lt"/>
                <a:ea typeface="+mn-ea"/>
                <a:cs typeface="+mn-cs"/>
              </a:rPr>
              <a:t>从原始知识</a:t>
            </a:r>
            <a:r>
              <a:rPr lang="zh-CN" altLang="en-US" sz="1200" kern="1200" dirty="0">
                <a:solidFill>
                  <a:schemeClr val="tx1"/>
                </a:solidFill>
                <a:effectLst/>
                <a:latin typeface="+mn-lt"/>
                <a:ea typeface="+mn-ea"/>
                <a:cs typeface="+mn-cs"/>
              </a:rPr>
              <a:t>图谱</a:t>
            </a:r>
            <a:r>
              <a:rPr lang="zh-CN" altLang="zh-CN" sz="1200" kern="1200" dirty="0">
                <a:solidFill>
                  <a:schemeClr val="tx1"/>
                </a:solidFill>
                <a:effectLst/>
                <a:latin typeface="+mn-lt"/>
                <a:ea typeface="+mn-ea"/>
                <a:cs typeface="+mn-cs"/>
              </a:rPr>
              <a:t>中</a:t>
            </a:r>
            <a:r>
              <a:rPr lang="zh-CN" altLang="en-US" sz="1200" b="0" i="0" kern="1200" dirty="0">
                <a:solidFill>
                  <a:schemeClr val="tx1"/>
                </a:solidFill>
                <a:effectLst/>
                <a:latin typeface="+mn-lt"/>
                <a:ea typeface="+mn-ea"/>
                <a:cs typeface="+mn-cs"/>
              </a:rPr>
              <a:t>把所有与文中的实体的链接邻近的的所有实体都扩展到该子图中来。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第三，</a:t>
            </a:r>
            <a:r>
              <a:rPr lang="zh-CN" altLang="en-US" sz="1200" b="0" i="0" kern="1200" dirty="0">
                <a:solidFill>
                  <a:schemeClr val="tx1"/>
                </a:solidFill>
                <a:effectLst/>
                <a:latin typeface="+mn-lt"/>
                <a:ea typeface="+mn-ea"/>
                <a:cs typeface="+mn-cs"/>
              </a:rPr>
              <a:t>构建好知识子图以后，利用知识图谱嵌入技术得到每个实体的向量。</a:t>
            </a:r>
            <a:r>
              <a:rPr lang="zh-CN" altLang="zh-CN" sz="1200" kern="1200" dirty="0">
                <a:solidFill>
                  <a:schemeClr val="tx1"/>
                </a:solidFill>
                <a:effectLst/>
                <a:latin typeface="+mn-lt"/>
                <a:ea typeface="+mn-ea"/>
                <a:cs typeface="+mn-cs"/>
              </a:rPr>
              <a:t>可以利用</a:t>
            </a:r>
            <a:r>
              <a:rPr lang="en-US" altLang="zh-CN" sz="1200" kern="1200" dirty="0" err="1">
                <a:solidFill>
                  <a:schemeClr val="tx1"/>
                </a:solidFill>
                <a:effectLst/>
                <a:latin typeface="+mn-lt"/>
                <a:ea typeface="+mn-ea"/>
                <a:cs typeface="+mn-cs"/>
              </a:rPr>
              <a:t>TransE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TransD</a:t>
            </a:r>
            <a:r>
              <a:rPr lang="zh-CN" altLang="zh-CN" sz="1200" kern="1200" dirty="0">
                <a:solidFill>
                  <a:schemeClr val="tx1"/>
                </a:solidFill>
                <a:effectLst/>
                <a:latin typeface="+mn-lt"/>
                <a:ea typeface="+mn-ea"/>
                <a:cs typeface="+mn-cs"/>
              </a:rPr>
              <a:t>等多种知识图嵌入方法进行实体表示学习。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第四，</a:t>
            </a:r>
            <a:r>
              <a:rPr lang="zh-CN" altLang="en-US" sz="1200" b="0" i="0" kern="1200" dirty="0">
                <a:solidFill>
                  <a:schemeClr val="tx1"/>
                </a:solidFill>
                <a:effectLst/>
                <a:latin typeface="+mn-lt"/>
                <a:ea typeface="+mn-ea"/>
                <a:cs typeface="+mn-cs"/>
              </a:rPr>
              <a:t>根据实体向量得到对应单词的词向量。</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DKN</a:t>
            </a:r>
            <a:r>
              <a:rPr lang="zh-CN" altLang="zh-CN" sz="1200" kern="1200" dirty="0">
                <a:solidFill>
                  <a:schemeClr val="tx1"/>
                </a:solidFill>
                <a:effectLst/>
                <a:latin typeface="+mn-lt"/>
                <a:ea typeface="+mn-ea"/>
                <a:cs typeface="+mn-cs"/>
              </a:rPr>
              <a:t>框架中，将学到的实体嵌入作为</a:t>
            </a:r>
            <a:r>
              <a:rPr lang="en-US" altLang="zh-CN" sz="1200" kern="1200" dirty="0">
                <a:solidFill>
                  <a:schemeClr val="tx1"/>
                </a:solidFill>
                <a:effectLst/>
                <a:latin typeface="+mn-lt"/>
                <a:ea typeface="+mn-ea"/>
                <a:cs typeface="+mn-cs"/>
              </a:rPr>
              <a:t>KCNN</a:t>
            </a:r>
            <a:r>
              <a:rPr lang="zh-CN" altLang="zh-CN" sz="1200" kern="1200" dirty="0">
                <a:solidFill>
                  <a:schemeClr val="tx1"/>
                </a:solidFill>
                <a:effectLst/>
                <a:latin typeface="+mn-lt"/>
                <a:ea typeface="+mn-ea"/>
                <a:cs typeface="+mn-cs"/>
              </a:rPr>
              <a:t>的输入。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11</a:t>
            </a:fld>
            <a:endParaRPr lang="zh-CN" altLang="en-US"/>
          </a:p>
        </p:txBody>
      </p:sp>
    </p:spTree>
    <p:extLst>
      <p:ext uri="{BB962C8B-B14F-4D97-AF65-F5344CB8AC3E}">
        <p14:creationId xmlns:p14="http://schemas.microsoft.com/office/powerpoint/2010/main" val="100947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这张图</a:t>
            </a:r>
            <a:r>
              <a:rPr lang="zh-CN" altLang="zh-CN" sz="1200" kern="1200" dirty="0">
                <a:solidFill>
                  <a:schemeClr val="tx1"/>
                </a:solidFill>
                <a:effectLst/>
                <a:latin typeface="+mn-lt"/>
                <a:ea typeface="+mn-ea"/>
                <a:cs typeface="+mn-cs"/>
              </a:rPr>
              <a:t>演示了一个上下文示例。除了使用搏击俱乐部本身的嵌入来代表实体，我们还包括它的上下文，如悬念</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、布拉德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皮特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演员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、美国</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和奥斯卡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奖项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作为它的标识符。</a:t>
            </a:r>
            <a:endParaRPr lang="en-US" altLang="zh-CN" sz="1200" dirty="0">
              <a:latin typeface="Arial"/>
              <a:cs typeface="Arial"/>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12</a:t>
            </a:fld>
            <a:endParaRPr lang="zh-CN" altLang="en-US"/>
          </a:p>
        </p:txBody>
      </p:sp>
    </p:spTree>
    <p:extLst>
      <p:ext uri="{BB962C8B-B14F-4D97-AF65-F5344CB8AC3E}">
        <p14:creationId xmlns:p14="http://schemas.microsoft.com/office/powerpoint/2010/main" val="736731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Arial"/>
                <a:cs typeface="Arial"/>
              </a:rPr>
              <a:t>获得了标题中单词和对应实体的向量之后，不是简单地把所有的向量拼接起来以后输入给</a:t>
            </a:r>
            <a:r>
              <a:rPr lang="en-US" altLang="zh-CN" sz="1200" dirty="0">
                <a:latin typeface="Arial"/>
                <a:cs typeface="Arial"/>
              </a:rPr>
              <a:t>CNN</a:t>
            </a:r>
            <a:r>
              <a:rPr lang="zh-CN" altLang="en-US" sz="1200" dirty="0">
                <a:latin typeface="Arial"/>
                <a:cs typeface="Arial"/>
              </a:rPr>
              <a:t>，本文使用的是</a:t>
            </a:r>
            <a:r>
              <a:rPr lang="zh-CN" altLang="en-US" sz="1200" b="0" i="0" kern="1200" dirty="0">
                <a:solidFill>
                  <a:schemeClr val="tx1"/>
                </a:solidFill>
                <a:effectLst/>
                <a:latin typeface="+mn-lt"/>
                <a:ea typeface="+mn-ea"/>
                <a:cs typeface="+mn-cs"/>
              </a:rPr>
              <a:t>多通道和词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实体对齐的</a:t>
            </a:r>
            <a:r>
              <a:rPr lang="en-US" altLang="zh-CN" sz="1200" b="0" i="0" kern="1200" dirty="0">
                <a:solidFill>
                  <a:schemeClr val="tx1"/>
                </a:solidFill>
                <a:effectLst/>
                <a:latin typeface="+mn-lt"/>
                <a:ea typeface="+mn-ea"/>
                <a:cs typeface="+mn-cs"/>
              </a:rPr>
              <a:t>KCNN</a:t>
            </a:r>
            <a:r>
              <a:rPr lang="zh-CN" altLang="en-US" sz="1200" dirty="0">
                <a:latin typeface="Arial"/>
                <a:cs typeface="Arial"/>
              </a:rPr>
              <a:t>。</a:t>
            </a:r>
            <a:endParaRPr lang="en-US" altLang="zh-CN"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Arial"/>
                <a:cs typeface="Arial"/>
              </a:rPr>
              <a:t>具体做法是先把实体的向量（图），和实体上下文向量（图），和语义的向量映射到一个空间里</a:t>
            </a:r>
            <a:r>
              <a:rPr lang="zh-CN" altLang="en-US" sz="1200" b="0" i="0" kern="1200" dirty="0">
                <a:solidFill>
                  <a:schemeClr val="tx1"/>
                </a:solidFill>
                <a:effectLst/>
                <a:latin typeface="Arial"/>
                <a:ea typeface="+mn-ea"/>
                <a:cs typeface="Arial"/>
                <a:sym typeface="Wingdings" panose="05000000000000000000" pitchFamily="2" charset="2"/>
              </a:rPr>
              <a:t>，组成三个信道。</a:t>
            </a:r>
            <a:r>
              <a:rPr lang="zh-CN" altLang="en-US" sz="1200" b="0" i="0" kern="1200" dirty="0">
                <a:solidFill>
                  <a:schemeClr val="tx1"/>
                </a:solidFill>
                <a:effectLst/>
                <a:latin typeface="+mn-lt"/>
                <a:ea typeface="+mn-ea"/>
                <a:cs typeface="+mn-cs"/>
              </a:rPr>
              <a:t>矩阵对齐叠加可以得到多通道的词表示</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（图）。</a:t>
            </a:r>
            <a:endParaRPr lang="en-US" altLang="zh-CN" sz="1200" b="0" i="0" kern="1200" dirty="0">
              <a:solidFill>
                <a:schemeClr val="tx1"/>
              </a:solidFill>
              <a:effectLst/>
              <a:latin typeface="Arial"/>
              <a:ea typeface="+mn-ea"/>
              <a:cs typeface="Aria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获得了多通道的词表示之后，再用</a:t>
            </a:r>
            <a:r>
              <a:rPr lang="en-US" altLang="zh-CN" sz="1200" b="0" i="0" kern="1200" dirty="0">
                <a:solidFill>
                  <a:schemeClr val="tx1"/>
                </a:solidFill>
                <a:effectLst/>
                <a:latin typeface="+mn-lt"/>
                <a:ea typeface="+mn-ea"/>
                <a:cs typeface="+mn-cs"/>
              </a:rPr>
              <a:t>CNN</a:t>
            </a:r>
            <a:r>
              <a:rPr lang="zh-CN" altLang="en-US" sz="1200" b="0" i="0" kern="1200" dirty="0">
                <a:solidFill>
                  <a:schemeClr val="tx1"/>
                </a:solidFill>
                <a:effectLst/>
                <a:latin typeface="+mn-lt"/>
                <a:ea typeface="+mn-ea"/>
                <a:cs typeface="+mn-cs"/>
              </a:rPr>
              <a:t>进行处理获取新闻标题的表示（图）。其中</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是卷积核的个数。</a:t>
            </a:r>
            <a:endParaRPr lang="en-US" altLang="zh-CN" sz="1200" dirty="0">
              <a:latin typeface="Arial"/>
              <a:cs typeface="Arial"/>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13</a:t>
            </a:fld>
            <a:endParaRPr lang="zh-CN" altLang="en-US"/>
          </a:p>
        </p:txBody>
      </p:sp>
    </p:spTree>
    <p:extLst>
      <p:ext uri="{BB962C8B-B14F-4D97-AF65-F5344CB8AC3E}">
        <p14:creationId xmlns:p14="http://schemas.microsoft.com/office/powerpoint/2010/main" val="3050260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不能直接把用户点击的新闻标题的实体嵌入加在一起取平均值，而是计算候选文档对于用户每篇点击文档的</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，再做加权求和。</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具体来说就是输入两个新闻，历史新闻和候选新闻，输出的是影响的权重。如果这两条新闻关联性比较强的话，就分配更大的权重（图）。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每一条点击过的新闻的权重做一个求和（图）。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用户</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的权重求和</a:t>
            </a:r>
            <a:r>
              <a:rPr lang="en-US" altLang="zh-CN" sz="1200" b="0" i="0" kern="1200" dirty="0">
                <a:solidFill>
                  <a:schemeClr val="tx1"/>
                </a:solidFill>
                <a:effectLst/>
                <a:latin typeface="+mn-lt"/>
                <a:ea typeface="+mn-ea"/>
                <a:cs typeface="+mn-cs"/>
              </a:rPr>
              <a:t>e(</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和候选新闻</a:t>
            </a:r>
            <a:r>
              <a:rPr lang="en-US" altLang="zh-CN" sz="1200" b="0" i="0" kern="1200" dirty="0">
                <a:solidFill>
                  <a:schemeClr val="tx1"/>
                </a:solidFill>
                <a:effectLst/>
                <a:latin typeface="+mn-lt"/>
                <a:ea typeface="+mn-ea"/>
                <a:cs typeface="+mn-cs"/>
              </a:rPr>
              <a:t>e(</a:t>
            </a:r>
            <a:r>
              <a:rPr lang="en-US" altLang="zh-CN" sz="1200" b="0" i="0" kern="1200" dirty="0" err="1">
                <a:solidFill>
                  <a:schemeClr val="tx1"/>
                </a:solidFill>
                <a:effectLst/>
                <a:latin typeface="+mn-lt"/>
                <a:ea typeface="+mn-ea"/>
                <a:cs typeface="+mn-cs"/>
              </a:rPr>
              <a:t>tj</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点击新闻</a:t>
            </a:r>
            <a:r>
              <a:rPr lang="en-US" altLang="zh-CN" sz="1200" b="0" i="0" kern="1200" dirty="0" err="1">
                <a:solidFill>
                  <a:schemeClr val="tx1"/>
                </a:solidFill>
                <a:effectLst/>
                <a:latin typeface="+mn-lt"/>
                <a:ea typeface="+mn-ea"/>
                <a:cs typeface="+mn-cs"/>
              </a:rPr>
              <a:t>tj</a:t>
            </a:r>
            <a:r>
              <a:rPr lang="zh-CN" altLang="en-US" sz="1200" b="0" i="0" kern="1200" dirty="0">
                <a:solidFill>
                  <a:schemeClr val="tx1"/>
                </a:solidFill>
                <a:effectLst/>
                <a:latin typeface="+mn-lt"/>
                <a:ea typeface="+mn-ea"/>
                <a:cs typeface="+mn-cs"/>
              </a:rPr>
              <a:t>的概率用另外一个</a:t>
            </a:r>
            <a:r>
              <a:rPr lang="en-US" altLang="zh-CN" sz="1200" b="0" i="0" kern="1200" dirty="0">
                <a:solidFill>
                  <a:schemeClr val="tx1"/>
                </a:solidFill>
                <a:effectLst/>
                <a:latin typeface="+mn-lt"/>
                <a:ea typeface="+mn-ea"/>
                <a:cs typeface="+mn-cs"/>
              </a:rPr>
              <a:t>DNN</a:t>
            </a:r>
            <a:r>
              <a:rPr lang="zh-CN" altLang="en-US" sz="1200" b="0" i="0" kern="1200" dirty="0">
                <a:solidFill>
                  <a:schemeClr val="tx1"/>
                </a:solidFill>
                <a:effectLst/>
                <a:latin typeface="+mn-lt"/>
                <a:ea typeface="+mn-ea"/>
                <a:cs typeface="+mn-cs"/>
              </a:rPr>
              <a:t>来计算（图）。</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14</a:t>
            </a:fld>
            <a:endParaRPr lang="zh-CN" altLang="en-US"/>
          </a:p>
        </p:txBody>
      </p:sp>
    </p:spTree>
    <p:extLst>
      <p:ext uri="{BB962C8B-B14F-4D97-AF65-F5344CB8AC3E}">
        <p14:creationId xmlns:p14="http://schemas.microsoft.com/office/powerpoint/2010/main" val="250143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本文的数据来自</a:t>
            </a:r>
            <a:r>
              <a:rPr lang="en-US" altLang="zh-CN" sz="1200" b="0" i="0" kern="1200" dirty="0" err="1">
                <a:solidFill>
                  <a:schemeClr val="tx1"/>
                </a:solidFill>
                <a:effectLst/>
                <a:latin typeface="+mn-lt"/>
                <a:ea typeface="+mn-ea"/>
                <a:cs typeface="+mn-cs"/>
              </a:rPr>
              <a:t>bing</a:t>
            </a:r>
            <a:r>
              <a:rPr lang="zh-CN" altLang="en-US" sz="1200" b="0" i="0" kern="1200" dirty="0">
                <a:solidFill>
                  <a:schemeClr val="tx1"/>
                </a:solidFill>
                <a:effectLst/>
                <a:latin typeface="+mn-lt"/>
                <a:ea typeface="+mn-ea"/>
                <a:cs typeface="+mn-cs"/>
              </a:rPr>
              <a:t>新闻的用户点击日志，包含用户</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，新闻</a:t>
            </a:r>
            <a:r>
              <a:rPr lang="en-US" altLang="zh-CN" sz="1200" b="0" i="0" kern="1200" dirty="0" err="1">
                <a:solidFill>
                  <a:schemeClr val="tx1"/>
                </a:solidFill>
                <a:effectLst/>
                <a:latin typeface="+mn-lt"/>
                <a:ea typeface="+mn-ea"/>
                <a:cs typeface="+mn-cs"/>
              </a:rPr>
              <a:t>url</a:t>
            </a:r>
            <a:r>
              <a:rPr lang="zh-CN" altLang="en-US" sz="1200" b="0" i="0" kern="1200" dirty="0">
                <a:solidFill>
                  <a:schemeClr val="tx1"/>
                </a:solidFill>
                <a:effectLst/>
                <a:latin typeface="+mn-lt"/>
                <a:ea typeface="+mn-ea"/>
                <a:cs typeface="+mn-cs"/>
              </a:rPr>
              <a:t>，新闻标题，点击与否（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未点击，</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点击）。搜集了</a:t>
            </a:r>
            <a:r>
              <a:rPr lang="en-US" altLang="zh-CN" sz="1200" b="0" i="0" kern="1200" dirty="0">
                <a:solidFill>
                  <a:schemeClr val="tx1"/>
                </a:solidFill>
                <a:effectLst/>
                <a:latin typeface="+mn-lt"/>
                <a:ea typeface="+mn-ea"/>
                <a:cs typeface="+mn-cs"/>
              </a:rPr>
              <a:t>2016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日到</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号的数据作为训练集。</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号到</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日的数据作为测试集合。使用的知识图谱数据是</a:t>
            </a:r>
            <a:r>
              <a:rPr lang="en-US" altLang="zh-CN" sz="1200" b="0" i="0" kern="1200" dirty="0">
                <a:solidFill>
                  <a:schemeClr val="tx1"/>
                </a:solidFill>
                <a:effectLst/>
                <a:latin typeface="+mn-lt"/>
                <a:ea typeface="+mn-ea"/>
                <a:cs typeface="+mn-cs"/>
              </a:rPr>
              <a:t>Microsoft Satori</a:t>
            </a:r>
            <a:r>
              <a:rPr lang="zh-CN" altLang="en-US" sz="1200" b="0" i="0" kern="1200" dirty="0">
                <a:solidFill>
                  <a:schemeClr val="tx1"/>
                </a:solidFill>
                <a:effectLst/>
                <a:latin typeface="+mn-lt"/>
                <a:ea typeface="+mn-ea"/>
                <a:cs typeface="+mn-cs"/>
              </a:rPr>
              <a:t>。以下是一些基本的统计数据以及分布。并提取了可信度大于</a:t>
            </a:r>
            <a:r>
              <a:rPr lang="en-US" altLang="zh-CN" sz="1200" b="0" i="0" kern="1200" dirty="0">
                <a:solidFill>
                  <a:schemeClr val="tx1"/>
                </a:solidFill>
                <a:effectLst/>
                <a:latin typeface="+mn-lt"/>
                <a:ea typeface="+mn-ea"/>
                <a:cs typeface="+mn-cs"/>
              </a:rPr>
              <a:t>0.8</a:t>
            </a:r>
            <a:r>
              <a:rPr lang="zh-CN" altLang="en-US" sz="1200" b="0" i="0" kern="1200" dirty="0">
                <a:solidFill>
                  <a:schemeClr val="tx1"/>
                </a:solidFill>
                <a:effectLst/>
                <a:latin typeface="+mn-lt"/>
                <a:ea typeface="+mn-ea"/>
                <a:cs typeface="+mn-cs"/>
              </a:rPr>
              <a:t>的三元组。</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15</a:t>
            </a:fld>
            <a:endParaRPr lang="zh-CN" altLang="en-US"/>
          </a:p>
        </p:txBody>
      </p:sp>
    </p:spTree>
    <p:extLst>
      <p:ext uri="{BB962C8B-B14F-4D97-AF65-F5344CB8AC3E}">
        <p14:creationId xmlns:p14="http://schemas.microsoft.com/office/powerpoint/2010/main" val="313126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16</a:t>
            </a:fld>
            <a:endParaRPr lang="zh-CN" altLang="en-US"/>
          </a:p>
        </p:txBody>
      </p:sp>
    </p:spTree>
    <p:extLst>
      <p:ext uri="{BB962C8B-B14F-4D97-AF65-F5344CB8AC3E}">
        <p14:creationId xmlns:p14="http://schemas.microsoft.com/office/powerpoint/2010/main" val="3889803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17</a:t>
            </a:fld>
            <a:endParaRPr lang="zh-CN" altLang="en-US"/>
          </a:p>
        </p:txBody>
      </p:sp>
    </p:spTree>
    <p:extLst>
      <p:ext uri="{BB962C8B-B14F-4D97-AF65-F5344CB8AC3E}">
        <p14:creationId xmlns:p14="http://schemas.microsoft.com/office/powerpoint/2010/main" val="2309078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18</a:t>
            </a:fld>
            <a:endParaRPr lang="zh-CN" altLang="en-US"/>
          </a:p>
        </p:txBody>
      </p:sp>
    </p:spTree>
    <p:extLst>
      <p:ext uri="{BB962C8B-B14F-4D97-AF65-F5344CB8AC3E}">
        <p14:creationId xmlns:p14="http://schemas.microsoft.com/office/powerpoint/2010/main" val="249780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从图上看到，</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F1-score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AUC</a:t>
            </a:r>
            <a:r>
              <a:rPr lang="zh-CN" altLang="en-US" sz="1200" b="0" i="0" kern="1200" dirty="0">
                <a:solidFill>
                  <a:schemeClr val="tx1"/>
                </a:solidFill>
                <a:effectLst/>
                <a:latin typeface="+mn-lt"/>
                <a:ea typeface="+mn-ea"/>
                <a:cs typeface="+mn-cs"/>
              </a:rPr>
              <a:t>两个指标上，都超过了作为</a:t>
            </a:r>
            <a:r>
              <a:rPr lang="en-US" altLang="zh-CN" sz="1200" b="0" i="0" kern="1200" dirty="0">
                <a:solidFill>
                  <a:schemeClr val="tx1"/>
                </a:solidFill>
                <a:effectLst/>
                <a:latin typeface="+mn-lt"/>
                <a:ea typeface="+mn-ea"/>
                <a:cs typeface="+mn-cs"/>
              </a:rPr>
              <a:t>baseline</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LibFM</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DeepFM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DSSM</a:t>
            </a:r>
            <a:r>
              <a:rPr lang="zh-CN" altLang="en-US" sz="1200" b="0" i="0" kern="1200" dirty="0">
                <a:solidFill>
                  <a:schemeClr val="tx1"/>
                </a:solidFill>
                <a:effectLst/>
                <a:latin typeface="+mn-lt"/>
                <a:ea typeface="+mn-ea"/>
                <a:cs typeface="+mn-cs"/>
              </a:rPr>
              <a:t>等模型。</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19</a:t>
            </a:fld>
            <a:endParaRPr lang="zh-CN" altLang="en-US"/>
          </a:p>
        </p:txBody>
      </p:sp>
    </p:spTree>
    <p:extLst>
      <p:ext uri="{BB962C8B-B14F-4D97-AF65-F5344CB8AC3E}">
        <p14:creationId xmlns:p14="http://schemas.microsoft.com/office/powerpoint/2010/main" val="247438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2</a:t>
            </a:fld>
            <a:endParaRPr lang="zh-CN" altLang="en-US"/>
          </a:p>
        </p:txBody>
      </p:sp>
    </p:spTree>
    <p:extLst>
      <p:ext uri="{BB962C8B-B14F-4D97-AF65-F5344CB8AC3E}">
        <p14:creationId xmlns:p14="http://schemas.microsoft.com/office/powerpoint/2010/main" val="137292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20</a:t>
            </a:fld>
            <a:endParaRPr lang="zh-CN" altLang="en-US"/>
          </a:p>
        </p:txBody>
      </p:sp>
    </p:spTree>
    <p:extLst>
      <p:ext uri="{BB962C8B-B14F-4D97-AF65-F5344CB8AC3E}">
        <p14:creationId xmlns:p14="http://schemas.microsoft.com/office/powerpoint/2010/main" val="338536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针对</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不同的配置，作者也做了对比实验：在对</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的变体所做的对比试验中，发现</a:t>
            </a:r>
            <a:r>
              <a:rPr lang="en-US" altLang="zh-CN" sz="1200" b="0" i="0" kern="1200" dirty="0" err="1">
                <a:solidFill>
                  <a:schemeClr val="tx1"/>
                </a:solidFill>
                <a:effectLst/>
                <a:latin typeface="+mn-lt"/>
                <a:ea typeface="+mn-ea"/>
                <a:cs typeface="+mn-cs"/>
              </a:rPr>
              <a:t>TranseD</a:t>
            </a:r>
            <a:r>
              <a:rPr lang="zh-CN" altLang="en-US" sz="1200" b="0" i="0" kern="1200" dirty="0">
                <a:solidFill>
                  <a:schemeClr val="tx1"/>
                </a:solidFill>
                <a:effectLst/>
                <a:latin typeface="+mn-lt"/>
                <a:ea typeface="+mn-ea"/>
                <a:cs typeface="+mn-cs"/>
              </a:rPr>
              <a:t>效果最好。</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21</a:t>
            </a:fld>
            <a:endParaRPr lang="zh-CN" altLang="en-US"/>
          </a:p>
        </p:txBody>
      </p:sp>
    </p:spTree>
    <p:extLst>
      <p:ext uri="{BB962C8B-B14F-4D97-AF65-F5344CB8AC3E}">
        <p14:creationId xmlns:p14="http://schemas.microsoft.com/office/powerpoint/2010/main" val="947290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作者使用全部的训练数据来训练</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的全特征和没有实体或上下文嵌入的</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，然后将该用户的每一对可能的训练日志和测试日志提供给这两个经过训练的模型，并获得它们的注意网络的输出值。结果如图</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所示，较深的蓝色表示更大的注意力值。</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22</a:t>
            </a:fld>
            <a:endParaRPr lang="zh-CN" altLang="en-US"/>
          </a:p>
        </p:txBody>
      </p:sp>
    </p:spTree>
    <p:extLst>
      <p:ext uri="{BB962C8B-B14F-4D97-AF65-F5344CB8AC3E}">
        <p14:creationId xmlns:p14="http://schemas.microsoft.com/office/powerpoint/2010/main" val="122777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从图</a:t>
            </a:r>
            <a:r>
              <a:rPr lang="en-US" altLang="zh-CN" dirty="0"/>
              <a:t>7</a:t>
            </a:r>
            <a:r>
              <a:rPr lang="zh-CN" altLang="en-US" dirty="0"/>
              <a:t>（</a:t>
            </a:r>
            <a:r>
              <a:rPr lang="en-US" altLang="zh-CN" dirty="0"/>
              <a:t>a</a:t>
            </a:r>
            <a:r>
              <a:rPr lang="zh-CN" altLang="en-US" dirty="0"/>
              <a:t>）中可以观察到，测试日志中的第一个标题与训练日志中的“</a:t>
            </a:r>
            <a:r>
              <a:rPr lang="en-US" altLang="zh-CN" dirty="0"/>
              <a:t>Cars”</a:t>
            </a:r>
            <a:r>
              <a:rPr lang="zh-CN" altLang="en-US" dirty="0"/>
              <a:t>有很高的注意力值，因为它们有相同的单词“</a:t>
            </a:r>
            <a:r>
              <a:rPr lang="en-US" altLang="zh-CN" dirty="0"/>
              <a:t>Tesla”</a:t>
            </a:r>
            <a:r>
              <a:rPr lang="zh-CN" altLang="en-US" dirty="0"/>
              <a:t>，但是第二个标题的结果不太令人满意，因为第二个标题与训练集中的任何标题，包括第</a:t>
            </a:r>
            <a:r>
              <a:rPr lang="en-US" altLang="zh-CN" dirty="0"/>
              <a:t>1-3</a:t>
            </a:r>
            <a:r>
              <a:rPr lang="zh-CN" altLang="en-US" dirty="0"/>
              <a:t>号，没有明确的词汇相似性。在测试日志的第三个标题中，情况类似。相比之下，在图</a:t>
            </a:r>
            <a:r>
              <a:rPr lang="en-US" altLang="zh-CN" dirty="0"/>
              <a:t>7</a:t>
            </a:r>
            <a:r>
              <a:rPr lang="zh-CN" altLang="en-US" dirty="0"/>
              <a:t>（</a:t>
            </a:r>
            <a:r>
              <a:rPr lang="en-US" altLang="zh-CN" dirty="0"/>
              <a:t>b</a:t>
            </a:r>
            <a:r>
              <a:rPr lang="zh-CN" altLang="en-US" dirty="0"/>
              <a:t>）中，我们看到注意网络精确地捕捉了两个类别“</a:t>
            </a:r>
            <a:r>
              <a:rPr lang="en-US" altLang="zh-CN" dirty="0"/>
              <a:t>Cars”</a:t>
            </a:r>
            <a:r>
              <a:rPr lang="zh-CN" altLang="en-US" dirty="0"/>
              <a:t>和“</a:t>
            </a:r>
            <a:r>
              <a:rPr lang="en-US" altLang="zh-CN" dirty="0"/>
              <a:t>Politics”</a:t>
            </a:r>
            <a:r>
              <a:rPr lang="zh-CN" altLang="en-US" dirty="0"/>
              <a:t>之间的关联性。这是因为在知识图谱中，“</a:t>
            </a:r>
            <a:r>
              <a:rPr lang="en-US" altLang="zh-CN" dirty="0"/>
              <a:t>General Motors”</a:t>
            </a:r>
            <a:r>
              <a:rPr lang="zh-CN" altLang="en-US" dirty="0"/>
              <a:t>和“</a:t>
            </a:r>
            <a:r>
              <a:rPr lang="en-US" altLang="zh-CN" dirty="0"/>
              <a:t>Ford Inc.”</a:t>
            </a:r>
            <a:r>
              <a:rPr lang="zh-CN" altLang="en-US" dirty="0"/>
              <a:t>与“</a:t>
            </a:r>
            <a:r>
              <a:rPr lang="en-US" altLang="zh-CN" dirty="0"/>
              <a:t>Tesla Inc.”</a:t>
            </a:r>
            <a:r>
              <a:rPr lang="zh-CN" altLang="en-US" dirty="0"/>
              <a:t>和“</a:t>
            </a:r>
            <a:r>
              <a:rPr lang="en-US" altLang="zh-CN" dirty="0"/>
              <a:t>Elon Musk”</a:t>
            </a:r>
            <a:r>
              <a:rPr lang="zh-CN" altLang="en-US" dirty="0"/>
              <a:t>分享了大量的上下文。</a:t>
            </a:r>
          </a:p>
        </p:txBody>
      </p:sp>
      <p:sp>
        <p:nvSpPr>
          <p:cNvPr id="4" name="灯片编号占位符 3"/>
          <p:cNvSpPr>
            <a:spLocks noGrp="1"/>
          </p:cNvSpPr>
          <p:nvPr>
            <p:ph type="sldNum" sz="quarter" idx="5"/>
          </p:nvPr>
        </p:nvSpPr>
        <p:spPr/>
        <p:txBody>
          <a:bodyPr/>
          <a:lstStyle/>
          <a:p>
            <a:fld id="{E9B2C682-DA42-4B1B-B6B3-78A537D1C7C2}" type="slidenum">
              <a:rPr lang="zh-CN" altLang="en-US" smtClean="0"/>
              <a:t>23</a:t>
            </a:fld>
            <a:endParaRPr lang="zh-CN" altLang="en-US"/>
          </a:p>
        </p:txBody>
      </p:sp>
    </p:spTree>
    <p:extLst>
      <p:ext uri="{BB962C8B-B14F-4D97-AF65-F5344CB8AC3E}">
        <p14:creationId xmlns:p14="http://schemas.microsoft.com/office/powerpoint/2010/main" val="303307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本文提出了一种基于知识图表示的深度知识感知网络</a:t>
            </a:r>
            <a:r>
              <a:rPr lang="en-US" altLang="zh-CN" dirty="0"/>
              <a:t>DKN</a:t>
            </a:r>
            <a:r>
              <a:rPr lang="zh-CN" altLang="en-US" dirty="0"/>
              <a:t>。</a:t>
            </a:r>
            <a:r>
              <a:rPr lang="en-US" altLang="zh-CN" dirty="0"/>
              <a:t>DKN</a:t>
            </a:r>
            <a:r>
              <a:rPr lang="zh-CN" altLang="en-US" dirty="0"/>
              <a:t>解决了新闻推荐中的三大挑战：</a:t>
            </a:r>
            <a:endParaRPr lang="en-US" altLang="zh-CN" dirty="0"/>
          </a:p>
          <a:p>
            <a:r>
              <a:rPr lang="en-US" altLang="zh-CN" dirty="0"/>
              <a:t>1)DKN</a:t>
            </a:r>
            <a:r>
              <a:rPr lang="zh-CN" altLang="en-US" dirty="0"/>
              <a:t>是一种基于内容的深度点击率预测模型，适用于高度时间敏感的新闻。</a:t>
            </a:r>
            <a:endParaRPr lang="en-US" altLang="zh-CN" dirty="0"/>
          </a:p>
          <a:p>
            <a:r>
              <a:rPr lang="en-US" altLang="zh-CN" dirty="0"/>
              <a:t>2)</a:t>
            </a:r>
            <a:r>
              <a:rPr lang="zh-CN" altLang="en-US" dirty="0"/>
              <a:t>在新闻内容中利用知识实体和常识</a:t>
            </a:r>
            <a:r>
              <a:rPr lang="en-US" altLang="zh-CN" dirty="0"/>
              <a:t>,</a:t>
            </a:r>
            <a:r>
              <a:rPr lang="zh-CN" altLang="en-US" dirty="0"/>
              <a:t>设计了</a:t>
            </a:r>
            <a:r>
              <a:rPr lang="en-US" altLang="zh-CN" dirty="0"/>
              <a:t>DKN</a:t>
            </a:r>
            <a:r>
              <a:rPr lang="zh-CN" altLang="en-US" dirty="0"/>
              <a:t>中的</a:t>
            </a:r>
            <a:r>
              <a:rPr lang="en-US" altLang="zh-CN" dirty="0"/>
              <a:t>KCNN</a:t>
            </a:r>
            <a:r>
              <a:rPr lang="zh-CN" altLang="en-US" dirty="0"/>
              <a:t>模块</a:t>
            </a:r>
            <a:r>
              <a:rPr lang="en-US" altLang="zh-CN" dirty="0"/>
              <a:t>,</a:t>
            </a:r>
            <a:r>
              <a:rPr lang="zh-CN" altLang="en-US" dirty="0"/>
              <a:t>共同学习新闻的语义层和知识层表示。</a:t>
            </a:r>
            <a:endParaRPr lang="en-US" altLang="zh-CN" dirty="0"/>
          </a:p>
          <a:p>
            <a:r>
              <a:rPr lang="en-US" altLang="zh-CN" dirty="0"/>
              <a:t>3)</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DKN</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attention</a:t>
            </a:r>
            <a:r>
              <a:rPr lang="zh-CN" altLang="en-US" sz="1200" b="0" i="0" kern="1200" dirty="0">
                <a:solidFill>
                  <a:schemeClr val="tx1"/>
                </a:solidFill>
                <a:effectLst/>
                <a:latin typeface="+mn-lt"/>
                <a:ea typeface="+mn-ea"/>
                <a:cs typeface="+mn-cs"/>
              </a:rPr>
              <a:t>机制来动态地学习用户历史点击的表示。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作者认为，以后怎样更充分地利用知识实体嵌入和注意力网络提升效果是一个重要的研究方向，值得人们探究。</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24</a:t>
            </a:fld>
            <a:endParaRPr lang="zh-CN" altLang="en-US"/>
          </a:p>
        </p:txBody>
      </p:sp>
    </p:spTree>
    <p:extLst>
      <p:ext uri="{BB962C8B-B14F-4D97-AF65-F5344CB8AC3E}">
        <p14:creationId xmlns:p14="http://schemas.microsoft.com/office/powerpoint/2010/main" val="280002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知识图谱就是用来发现词和词之间的联系，最终确定用户想要搜索的内容。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一个知识图谱由大量的结点以及节点之间的边组成，其中节点代表实体，边代表节点之间的关系，可以看作是许多三元组（</a:t>
            </a:r>
            <a:r>
              <a:rPr lang="en-US" altLang="zh-CN" sz="1200" b="0" i="0" kern="1200" dirty="0">
                <a:solidFill>
                  <a:schemeClr val="tx1"/>
                </a:solidFill>
                <a:effectLst/>
                <a:latin typeface="+mn-lt"/>
                <a:ea typeface="+mn-ea"/>
                <a:cs typeface="+mn-cs"/>
              </a:rPr>
              <a:t>head, relation, tail</a:t>
            </a:r>
            <a:r>
              <a:rPr lang="zh-CN" altLang="en-US" sz="1200" b="0" i="0" kern="1200" dirty="0">
                <a:solidFill>
                  <a:schemeClr val="tx1"/>
                </a:solidFill>
                <a:effectLst/>
                <a:latin typeface="+mn-lt"/>
                <a:ea typeface="+mn-ea"/>
                <a:cs typeface="+mn-cs"/>
              </a:rPr>
              <a:t>）构成的一个集合。</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3</a:t>
            </a:fld>
            <a:endParaRPr lang="zh-CN" altLang="en-US"/>
          </a:p>
        </p:txBody>
      </p:sp>
    </p:spTree>
    <p:extLst>
      <p:ext uri="{BB962C8B-B14F-4D97-AF65-F5344CB8AC3E}">
        <p14:creationId xmlns:p14="http://schemas.microsoft.com/office/powerpoint/2010/main" val="231195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知识图谱的嵌入就是用一个低维的向量来表示节点，保证这个向量包含节点间的关系和网络的结构信息还有节点之间的相似程度。作者对目前主流的嵌入的表示方法做了总结。各有不同的适用场景，比如第一个适用于一对一，第二个是用于一对多或多对一。论文在后面也做了横向比较。</a:t>
            </a:r>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4</a:t>
            </a:fld>
            <a:endParaRPr lang="zh-CN" altLang="en-US"/>
          </a:p>
        </p:txBody>
      </p:sp>
    </p:spTree>
    <p:extLst>
      <p:ext uri="{BB962C8B-B14F-4D97-AF65-F5344CB8AC3E}">
        <p14:creationId xmlns:p14="http://schemas.microsoft.com/office/powerpoint/2010/main" val="386305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图中显示了</a:t>
            </a:r>
            <a:r>
              <a:rPr lang="en-US" altLang="zh-CN" sz="1200" b="0" i="0" kern="1200" dirty="0">
                <a:solidFill>
                  <a:schemeClr val="tx1"/>
                </a:solidFill>
                <a:effectLst/>
                <a:latin typeface="+mn-lt"/>
                <a:ea typeface="+mn-ea"/>
                <a:cs typeface="+mn-cs"/>
              </a:rPr>
              <a:t>Kim CNN</a:t>
            </a:r>
            <a:r>
              <a:rPr lang="zh-CN" altLang="en-US" sz="1200" b="0" i="0" kern="1200" dirty="0">
                <a:solidFill>
                  <a:schemeClr val="tx1"/>
                </a:solidFill>
                <a:effectLst/>
                <a:latin typeface="+mn-lt"/>
                <a:ea typeface="+mn-ea"/>
                <a:cs typeface="+mn-cs"/>
              </a:rPr>
              <a:t>的架构。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一个标题（图）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词的词向量组成的二维矩阵作为句子的原始输入，特征</a:t>
            </a:r>
            <a:r>
              <a:rPr lang="en-US" altLang="zh-CN" sz="1200" b="0" i="0" kern="1200" dirty="0">
                <a:solidFill>
                  <a:schemeClr val="tx1"/>
                </a:solidFill>
                <a:effectLst/>
                <a:latin typeface="+mn-lt"/>
                <a:ea typeface="+mn-ea"/>
                <a:cs typeface="+mn-cs"/>
              </a:rPr>
              <a:t>ci</a:t>
            </a:r>
            <a:r>
              <a:rPr lang="zh-CN" altLang="en-US" sz="1200" b="0" i="0" kern="1200" dirty="0">
                <a:solidFill>
                  <a:schemeClr val="tx1"/>
                </a:solidFill>
                <a:effectLst/>
                <a:latin typeface="+mn-lt"/>
                <a:ea typeface="+mn-ea"/>
                <a:cs typeface="+mn-cs"/>
              </a:rPr>
              <a:t>经过一层卷积运算（图）。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是一个卷积滤波器。再将滤波器应用到字嵌入矩阵中的每个可能位置之后，就可以得到一个特征映射（图）。</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然后，在特征映射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上使用</a:t>
            </a:r>
            <a:r>
              <a:rPr lang="en-US" altLang="zh-CN" sz="1200" b="0" i="0" kern="1200" dirty="0">
                <a:solidFill>
                  <a:schemeClr val="tx1"/>
                </a:solidFill>
                <a:effectLst/>
                <a:latin typeface="+mn-lt"/>
                <a:ea typeface="+mn-ea"/>
                <a:cs typeface="+mn-cs"/>
              </a:rPr>
              <a:t>max-over-time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pooling</a:t>
            </a:r>
            <a:r>
              <a:rPr lang="zh-CN" altLang="en-US" sz="1200" b="0" i="0" kern="1200" dirty="0">
                <a:solidFill>
                  <a:schemeClr val="tx1"/>
                </a:solidFill>
                <a:effectLst/>
                <a:latin typeface="+mn-lt"/>
                <a:ea typeface="+mn-ea"/>
                <a:cs typeface="+mn-cs"/>
              </a:rPr>
              <a:t>操作来识别最有意义的特征，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。得到句子向量。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另外在本文中还使用了不同大小的卷积核得到多组不同的向量。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B2C682-DA42-4B1B-B6B3-78A537D1C7C2}" type="slidenum">
              <a:rPr lang="zh-CN" altLang="en-US" smtClean="0"/>
              <a:t>5</a:t>
            </a:fld>
            <a:endParaRPr lang="zh-CN" altLang="en-US"/>
          </a:p>
        </p:txBody>
      </p:sp>
    </p:spTree>
    <p:extLst>
      <p:ext uri="{BB962C8B-B14F-4D97-AF65-F5344CB8AC3E}">
        <p14:creationId xmlns:p14="http://schemas.microsoft.com/office/powerpoint/2010/main" val="28227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6</a:t>
            </a:fld>
            <a:endParaRPr lang="zh-CN" altLang="en-US"/>
          </a:p>
        </p:txBody>
      </p:sp>
    </p:spTree>
    <p:extLst>
      <p:ext uri="{BB962C8B-B14F-4D97-AF65-F5344CB8AC3E}">
        <p14:creationId xmlns:p14="http://schemas.microsoft.com/office/powerpoint/2010/main" val="215792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7</a:t>
            </a:fld>
            <a:endParaRPr lang="zh-CN" altLang="en-US"/>
          </a:p>
        </p:txBody>
      </p:sp>
    </p:spTree>
    <p:extLst>
      <p:ext uri="{BB962C8B-B14F-4D97-AF65-F5344CB8AC3E}">
        <p14:creationId xmlns:p14="http://schemas.microsoft.com/office/powerpoint/2010/main" val="1725049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第一，不同于电影，餐馆等产品的推荐，新闻具有很强的时效性，它们的相关性很快就会在短时间内失效。 过时的新闻经常被较新的新闻所取代。 一个好的新闻推荐算法应该能随用户的兴趣的改变做出相应的变化。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第二，用户在阅读新闻的时候是带有明显的倾向性的，一般一个用户阅读过的文章会属于某些特定的主题，如何利用用户的阅读历史记录去预测其对于候选文章的兴趣是新闻推荐系统的关键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新闻文本的特点是语言高度浓缩，并且包含有很多知识实体与常识。用户极有可能选择阅读与曾经看过的文章具有紧密的知识层面的关联的文章。但是以往的模型却较少考虑新闻包含的外部知识，仅仅从语义层面进行表示学习，没有充分挖掘新闻文本在知识层面的联系。</a:t>
            </a:r>
            <a:endParaRPr lang="en-US" altLang="zh-CN" sz="1200" b="0" i="0" kern="1200" dirty="0">
              <a:solidFill>
                <a:schemeClr val="tx1"/>
              </a:solidFill>
              <a:effectLst/>
              <a:latin typeface="+mn-lt"/>
              <a:ea typeface="+mn-ea"/>
              <a:cs typeface="+mn-cs"/>
            </a:endParaRPr>
          </a:p>
          <a:p>
            <a:r>
              <a:rPr lang="zh-CN" altLang="en-US" dirty="0"/>
              <a:t>为解决上述问题，本文提出了</a:t>
            </a:r>
            <a:r>
              <a:rPr lang="en-US" altLang="zh-CN" dirty="0"/>
              <a:t>DKN</a:t>
            </a:r>
            <a:r>
              <a:rPr lang="zh-CN" altLang="en-US" dirty="0"/>
              <a:t>模型。首先使用一种融合了知识的卷积神经网络</a:t>
            </a:r>
            <a:r>
              <a:rPr lang="en-US" altLang="zh-CN" dirty="0"/>
              <a:t>KCNN(knowledge-aware convolutional neural network)</a:t>
            </a:r>
            <a:r>
              <a:rPr lang="zh-CN" altLang="en-US" dirty="0"/>
              <a:t>，将新闻的语义表示与知识表示融合起来形成新的</a:t>
            </a:r>
            <a:r>
              <a:rPr lang="en-US" altLang="zh-CN" dirty="0"/>
              <a:t>embedding</a:t>
            </a:r>
            <a:r>
              <a:rPr lang="zh-CN" altLang="en-US" dirty="0"/>
              <a:t>表示，再建立从用户的新闻点击历史到候选新闻的</a:t>
            </a:r>
            <a:r>
              <a:rPr lang="en-US" altLang="zh-CN" dirty="0"/>
              <a:t>attention</a:t>
            </a:r>
            <a:r>
              <a:rPr lang="zh-CN" altLang="en-US" dirty="0"/>
              <a:t>机制，选出得分较高的新闻推荐给用户。</a:t>
            </a:r>
          </a:p>
        </p:txBody>
      </p:sp>
      <p:sp>
        <p:nvSpPr>
          <p:cNvPr id="4" name="灯片编号占位符 3"/>
          <p:cNvSpPr>
            <a:spLocks noGrp="1"/>
          </p:cNvSpPr>
          <p:nvPr>
            <p:ph type="sldNum" sz="quarter" idx="5"/>
          </p:nvPr>
        </p:nvSpPr>
        <p:spPr/>
        <p:txBody>
          <a:bodyPr/>
          <a:lstStyle/>
          <a:p>
            <a:fld id="{E9B2C682-DA42-4B1B-B6B3-78A537D1C7C2}" type="slidenum">
              <a:rPr lang="zh-CN" altLang="en-US" smtClean="0"/>
              <a:t>8</a:t>
            </a:fld>
            <a:endParaRPr lang="zh-CN" altLang="en-US"/>
          </a:p>
        </p:txBody>
      </p:sp>
    </p:spTree>
    <p:extLst>
      <p:ext uri="{BB962C8B-B14F-4D97-AF65-F5344CB8AC3E}">
        <p14:creationId xmlns:p14="http://schemas.microsoft.com/office/powerpoint/2010/main" val="139414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B2C682-DA42-4B1B-B6B3-78A537D1C7C2}" type="slidenum">
              <a:rPr lang="zh-CN" altLang="en-US" smtClean="0"/>
              <a:t>9</a:t>
            </a:fld>
            <a:endParaRPr lang="zh-CN" altLang="en-US"/>
          </a:p>
        </p:txBody>
      </p:sp>
    </p:spTree>
    <p:extLst>
      <p:ext uri="{BB962C8B-B14F-4D97-AF65-F5344CB8AC3E}">
        <p14:creationId xmlns:p14="http://schemas.microsoft.com/office/powerpoint/2010/main" val="319988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66D824-9479-40A9-8B74-B74AD9550D10}" type="datetime1">
              <a:rPr lang="en-US" altLang="zh-CN" smtClean="0"/>
              <a:t>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9C20418-572A-4DC6-B193-574663CC4762}" type="datetime1">
              <a:rPr lang="en-US" altLang="zh-CN" smtClean="0"/>
              <a:t>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E4D36CD-F3EC-4CA1-807C-07254CB72E04}" type="datetime1">
              <a:rPr lang="en-US" altLang="zh-CN" smtClean="0"/>
              <a:t>1/17/2020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419225" y="1363230"/>
            <a:ext cx="9448800" cy="51816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7A4DDE0-D708-4701-BA39-7DCFBEDFC9E5}" type="datetime1">
              <a:rPr lang="en-US" altLang="zh-CN" smtClean="0"/>
              <a:t>1/17/2020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1"/>
            <a:ext cx="12192000" cy="685794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F4B09C8-BA97-4514-955B-C1E339D1B828}" type="datetime1">
              <a:rPr lang="en-US" altLang="zh-CN" smtClean="0"/>
              <a:t>1/17/2020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3656" y="250063"/>
            <a:ext cx="1784985"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2239010" y="3362897"/>
            <a:ext cx="8151495" cy="1605914"/>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795816B6-D79B-40CC-9820-D50799D95255}" type="datetime1">
              <a:rPr lang="en-US" altLang="zh-CN" smtClean="0"/>
              <a:t>1/17/2020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9ACE700-FB2F-4E61-90E6-5A90D61F1671}"/>
              </a:ext>
            </a:extLst>
          </p:cNvPr>
          <p:cNvSpPr>
            <a:spLocks noGrp="1"/>
          </p:cNvSpPr>
          <p:nvPr>
            <p:ph type="sldNum" sz="quarter" idx="7"/>
          </p:nvPr>
        </p:nvSpPr>
        <p:spPr/>
        <p:txBody>
          <a:bodyPr/>
          <a:lstStyle/>
          <a:p>
            <a:fld id="{B6F15528-21DE-4FAA-801E-634DDDAF4B2B}" type="slidenum">
              <a:rPr lang="en-US" altLang="zh-CN" smtClean="0"/>
              <a:t>1</a:t>
            </a:fld>
            <a:endParaRPr lang="zh-CN" altLang="en-US"/>
          </a:p>
        </p:txBody>
      </p:sp>
      <p:pic>
        <p:nvPicPr>
          <p:cNvPr id="2" name="图片 1">
            <a:extLst>
              <a:ext uri="{FF2B5EF4-FFF2-40B4-BE49-F238E27FC236}">
                <a16:creationId xmlns:a16="http://schemas.microsoft.com/office/drawing/2014/main" id="{27754BA2-8AE4-4B9E-B5CD-504D4F588913}"/>
              </a:ext>
            </a:extLst>
          </p:cNvPr>
          <p:cNvPicPr>
            <a:picLocks noChangeAspect="1"/>
          </p:cNvPicPr>
          <p:nvPr/>
        </p:nvPicPr>
        <p:blipFill>
          <a:blip r:embed="rId3"/>
          <a:stretch>
            <a:fillRect/>
          </a:stretch>
        </p:blipFill>
        <p:spPr>
          <a:xfrm>
            <a:off x="0" y="1768415"/>
            <a:ext cx="12192000" cy="33211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2DD325E-12E1-4090-92E7-BE39495DD88C}"/>
              </a:ext>
            </a:extLst>
          </p:cNvPr>
          <p:cNvSpPr>
            <a:spLocks noGrp="1"/>
          </p:cNvSpPr>
          <p:nvPr>
            <p:ph type="sldNum" sz="quarter" idx="7"/>
          </p:nvPr>
        </p:nvSpPr>
        <p:spPr/>
        <p:txBody>
          <a:bodyPr/>
          <a:lstStyle/>
          <a:p>
            <a:fld id="{B6F15528-21DE-4FAA-801E-634DDDAF4B2B}" type="slidenum">
              <a:rPr lang="en-US" altLang="zh-CN" smtClean="0"/>
              <a:t>10</a:t>
            </a:fld>
            <a:endParaRPr lang="zh-CN" altLang="en-US" dirty="0"/>
          </a:p>
        </p:txBody>
      </p:sp>
      <p:sp>
        <p:nvSpPr>
          <p:cNvPr id="8" name="object 2">
            <a:extLst>
              <a:ext uri="{FF2B5EF4-FFF2-40B4-BE49-F238E27FC236}">
                <a16:creationId xmlns:a16="http://schemas.microsoft.com/office/drawing/2014/main" id="{92EC08A7-288A-4933-A0FF-7EE86D6CF43F}"/>
              </a:ext>
            </a:extLst>
          </p:cNvPr>
          <p:cNvSpPr txBox="1">
            <a:spLocks noGrp="1"/>
          </p:cNvSpPr>
          <p:nvPr>
            <p:ph type="title"/>
          </p:nvPr>
        </p:nvSpPr>
        <p:spPr>
          <a:xfrm>
            <a:off x="409905" y="432052"/>
            <a:ext cx="4085895" cy="382156"/>
          </a:xfrm>
          <a:prstGeom prst="rect">
            <a:avLst/>
          </a:prstGeom>
        </p:spPr>
        <p:txBody>
          <a:bodyPr vert="horz" wrap="square" lIns="0" tIns="12700" rIns="0" bIns="0" rtlCol="0">
            <a:spAutoFit/>
          </a:bodyPr>
          <a:lstStyle/>
          <a:p>
            <a:pPr marL="12700">
              <a:lnSpc>
                <a:spcPct val="100000"/>
              </a:lnSpc>
              <a:spcBef>
                <a:spcPts val="100"/>
              </a:spcBef>
            </a:pPr>
            <a:r>
              <a:rPr lang="en-US" altLang="zh-CN" dirty="0"/>
              <a:t>Method - DKN Framework</a:t>
            </a:r>
            <a:endParaRPr spc="-5" dirty="0"/>
          </a:p>
        </p:txBody>
      </p:sp>
      <p:cxnSp>
        <p:nvCxnSpPr>
          <p:cNvPr id="9" name="直接连接符 8">
            <a:extLst>
              <a:ext uri="{FF2B5EF4-FFF2-40B4-BE49-F238E27FC236}">
                <a16:creationId xmlns:a16="http://schemas.microsoft.com/office/drawing/2014/main" id="{C48E4338-5BBD-433A-9A8B-83929C8EA321}"/>
              </a:ext>
            </a:extLst>
          </p:cNvPr>
          <p:cNvCxnSpPr>
            <a:cxnSpLocks/>
          </p:cNvCxnSpPr>
          <p:nvPr/>
        </p:nvCxnSpPr>
        <p:spPr>
          <a:xfrm>
            <a:off x="409905" y="823212"/>
            <a:ext cx="36286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8F0469D-0CE6-4596-87A7-8C5D526F9FFA}"/>
              </a:ext>
            </a:extLst>
          </p:cNvPr>
          <p:cNvPicPr>
            <a:picLocks noChangeAspect="1"/>
          </p:cNvPicPr>
          <p:nvPr/>
        </p:nvPicPr>
        <p:blipFill rotWithShape="1">
          <a:blip r:embed="rId3"/>
          <a:srcRect t="1491"/>
          <a:stretch/>
        </p:blipFill>
        <p:spPr>
          <a:xfrm>
            <a:off x="1123237" y="864306"/>
            <a:ext cx="9945526" cy="56850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2DD325E-12E1-4090-92E7-BE39495DD88C}"/>
              </a:ext>
            </a:extLst>
          </p:cNvPr>
          <p:cNvSpPr>
            <a:spLocks noGrp="1"/>
          </p:cNvSpPr>
          <p:nvPr>
            <p:ph type="sldNum" sz="quarter" idx="7"/>
          </p:nvPr>
        </p:nvSpPr>
        <p:spPr/>
        <p:txBody>
          <a:bodyPr/>
          <a:lstStyle/>
          <a:p>
            <a:fld id="{B6F15528-21DE-4FAA-801E-634DDDAF4B2B}" type="slidenum">
              <a:rPr lang="en-US" altLang="zh-CN" smtClean="0"/>
              <a:t>11</a:t>
            </a:fld>
            <a:endParaRPr lang="zh-CN" altLang="en-US"/>
          </a:p>
        </p:txBody>
      </p:sp>
      <p:sp>
        <p:nvSpPr>
          <p:cNvPr id="8" name="object 2">
            <a:extLst>
              <a:ext uri="{FF2B5EF4-FFF2-40B4-BE49-F238E27FC236}">
                <a16:creationId xmlns:a16="http://schemas.microsoft.com/office/drawing/2014/main" id="{92EC08A7-288A-4933-A0FF-7EE86D6CF43F}"/>
              </a:ext>
            </a:extLst>
          </p:cNvPr>
          <p:cNvSpPr txBox="1">
            <a:spLocks noGrp="1"/>
          </p:cNvSpPr>
          <p:nvPr>
            <p:ph type="title"/>
          </p:nvPr>
        </p:nvSpPr>
        <p:spPr>
          <a:xfrm>
            <a:off x="409905" y="432052"/>
            <a:ext cx="4390695" cy="382156"/>
          </a:xfrm>
          <a:prstGeom prst="rect">
            <a:avLst/>
          </a:prstGeom>
        </p:spPr>
        <p:txBody>
          <a:bodyPr vert="horz" wrap="square" lIns="0" tIns="12700" rIns="0" bIns="0" rtlCol="0">
            <a:spAutoFit/>
          </a:bodyPr>
          <a:lstStyle/>
          <a:p>
            <a:pPr marL="12700">
              <a:lnSpc>
                <a:spcPct val="100000"/>
              </a:lnSpc>
              <a:spcBef>
                <a:spcPts val="100"/>
              </a:spcBef>
            </a:pPr>
            <a:r>
              <a:rPr lang="en-US" altLang="zh-CN" dirty="0"/>
              <a:t>Method - Knowledge Distillation</a:t>
            </a:r>
            <a:endParaRPr spc="-5" dirty="0"/>
          </a:p>
        </p:txBody>
      </p:sp>
      <p:cxnSp>
        <p:nvCxnSpPr>
          <p:cNvPr id="9" name="直接连接符 8">
            <a:extLst>
              <a:ext uri="{FF2B5EF4-FFF2-40B4-BE49-F238E27FC236}">
                <a16:creationId xmlns:a16="http://schemas.microsoft.com/office/drawing/2014/main" id="{C48E4338-5BBD-433A-9A8B-83929C8EA321}"/>
              </a:ext>
            </a:extLst>
          </p:cNvPr>
          <p:cNvCxnSpPr>
            <a:cxnSpLocks/>
          </p:cNvCxnSpPr>
          <p:nvPr/>
        </p:nvCxnSpPr>
        <p:spPr>
          <a:xfrm>
            <a:off x="409905" y="823212"/>
            <a:ext cx="4466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47F109D-E657-495D-8D0F-6A5C803AB699}"/>
              </a:ext>
            </a:extLst>
          </p:cNvPr>
          <p:cNvPicPr>
            <a:picLocks noChangeAspect="1"/>
          </p:cNvPicPr>
          <p:nvPr/>
        </p:nvPicPr>
        <p:blipFill>
          <a:blip r:embed="rId3"/>
          <a:stretch>
            <a:fillRect/>
          </a:stretch>
        </p:blipFill>
        <p:spPr>
          <a:xfrm>
            <a:off x="809502" y="1219200"/>
            <a:ext cx="10572996" cy="4685760"/>
          </a:xfrm>
          <a:prstGeom prst="rect">
            <a:avLst/>
          </a:prstGeom>
        </p:spPr>
      </p:pic>
    </p:spTree>
    <p:extLst>
      <p:ext uri="{BB962C8B-B14F-4D97-AF65-F5344CB8AC3E}">
        <p14:creationId xmlns:p14="http://schemas.microsoft.com/office/powerpoint/2010/main" val="18187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2DD325E-12E1-4090-92E7-BE39495DD88C}"/>
              </a:ext>
            </a:extLst>
          </p:cNvPr>
          <p:cNvSpPr>
            <a:spLocks noGrp="1"/>
          </p:cNvSpPr>
          <p:nvPr>
            <p:ph type="sldNum" sz="quarter" idx="7"/>
          </p:nvPr>
        </p:nvSpPr>
        <p:spPr/>
        <p:txBody>
          <a:bodyPr/>
          <a:lstStyle/>
          <a:p>
            <a:fld id="{B6F15528-21DE-4FAA-801E-634DDDAF4B2B}" type="slidenum">
              <a:rPr lang="en-US" altLang="zh-CN" smtClean="0"/>
              <a:t>12</a:t>
            </a:fld>
            <a:endParaRPr lang="zh-CN" altLang="en-US"/>
          </a:p>
        </p:txBody>
      </p:sp>
      <p:sp>
        <p:nvSpPr>
          <p:cNvPr id="8" name="object 2">
            <a:extLst>
              <a:ext uri="{FF2B5EF4-FFF2-40B4-BE49-F238E27FC236}">
                <a16:creationId xmlns:a16="http://schemas.microsoft.com/office/drawing/2014/main" id="{92EC08A7-288A-4933-A0FF-7EE86D6CF43F}"/>
              </a:ext>
            </a:extLst>
          </p:cNvPr>
          <p:cNvSpPr txBox="1">
            <a:spLocks noGrp="1"/>
          </p:cNvSpPr>
          <p:nvPr>
            <p:ph type="title"/>
          </p:nvPr>
        </p:nvSpPr>
        <p:spPr>
          <a:xfrm>
            <a:off x="409905" y="432052"/>
            <a:ext cx="4314495" cy="382156"/>
          </a:xfrm>
          <a:prstGeom prst="rect">
            <a:avLst/>
          </a:prstGeom>
        </p:spPr>
        <p:txBody>
          <a:bodyPr vert="horz" wrap="square" lIns="0" tIns="12700" rIns="0" bIns="0" rtlCol="0">
            <a:spAutoFit/>
          </a:bodyPr>
          <a:lstStyle/>
          <a:p>
            <a:pPr marL="12700">
              <a:lnSpc>
                <a:spcPct val="100000"/>
              </a:lnSpc>
              <a:spcBef>
                <a:spcPts val="100"/>
              </a:spcBef>
            </a:pPr>
            <a:r>
              <a:rPr lang="en-US" altLang="zh-CN" dirty="0"/>
              <a:t>Method - Knowledge Distillation</a:t>
            </a:r>
            <a:endParaRPr spc="-5" dirty="0"/>
          </a:p>
        </p:txBody>
      </p:sp>
      <p:pic>
        <p:nvPicPr>
          <p:cNvPr id="2" name="图片 1">
            <a:extLst>
              <a:ext uri="{FF2B5EF4-FFF2-40B4-BE49-F238E27FC236}">
                <a16:creationId xmlns:a16="http://schemas.microsoft.com/office/drawing/2014/main" id="{AA63176F-52FC-462B-8496-76B4CEE33C6D}"/>
              </a:ext>
            </a:extLst>
          </p:cNvPr>
          <p:cNvPicPr>
            <a:picLocks noChangeAspect="1"/>
          </p:cNvPicPr>
          <p:nvPr/>
        </p:nvPicPr>
        <p:blipFill>
          <a:blip r:embed="rId3"/>
          <a:stretch>
            <a:fillRect/>
          </a:stretch>
        </p:blipFill>
        <p:spPr>
          <a:xfrm>
            <a:off x="1562100" y="990600"/>
            <a:ext cx="9067800" cy="5172246"/>
          </a:xfrm>
          <a:prstGeom prst="rect">
            <a:avLst/>
          </a:prstGeom>
        </p:spPr>
      </p:pic>
      <p:cxnSp>
        <p:nvCxnSpPr>
          <p:cNvPr id="10" name="直接连接符 9">
            <a:extLst>
              <a:ext uri="{FF2B5EF4-FFF2-40B4-BE49-F238E27FC236}">
                <a16:creationId xmlns:a16="http://schemas.microsoft.com/office/drawing/2014/main" id="{10659787-264B-47A5-A876-666E75169B75}"/>
              </a:ext>
            </a:extLst>
          </p:cNvPr>
          <p:cNvCxnSpPr>
            <a:cxnSpLocks/>
          </p:cNvCxnSpPr>
          <p:nvPr/>
        </p:nvCxnSpPr>
        <p:spPr>
          <a:xfrm>
            <a:off x="409905" y="823212"/>
            <a:ext cx="4466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5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2DD325E-12E1-4090-92E7-BE39495DD88C}"/>
              </a:ext>
            </a:extLst>
          </p:cNvPr>
          <p:cNvSpPr>
            <a:spLocks noGrp="1"/>
          </p:cNvSpPr>
          <p:nvPr>
            <p:ph type="sldNum" sz="quarter" idx="7"/>
          </p:nvPr>
        </p:nvSpPr>
        <p:spPr/>
        <p:txBody>
          <a:bodyPr/>
          <a:lstStyle/>
          <a:p>
            <a:fld id="{B6F15528-21DE-4FAA-801E-634DDDAF4B2B}" type="slidenum">
              <a:rPr lang="en-US" altLang="zh-CN" smtClean="0"/>
              <a:t>13</a:t>
            </a:fld>
            <a:endParaRPr lang="zh-CN" altLang="en-US"/>
          </a:p>
        </p:txBody>
      </p:sp>
      <p:sp>
        <p:nvSpPr>
          <p:cNvPr id="8" name="object 2">
            <a:extLst>
              <a:ext uri="{FF2B5EF4-FFF2-40B4-BE49-F238E27FC236}">
                <a16:creationId xmlns:a16="http://schemas.microsoft.com/office/drawing/2014/main" id="{92EC08A7-288A-4933-A0FF-7EE86D6CF43F}"/>
              </a:ext>
            </a:extLst>
          </p:cNvPr>
          <p:cNvSpPr txBox="1">
            <a:spLocks noGrp="1"/>
          </p:cNvSpPr>
          <p:nvPr>
            <p:ph type="title"/>
          </p:nvPr>
        </p:nvSpPr>
        <p:spPr>
          <a:xfrm>
            <a:off x="409905" y="432052"/>
            <a:ext cx="4771695" cy="382156"/>
          </a:xfrm>
          <a:prstGeom prst="rect">
            <a:avLst/>
          </a:prstGeom>
        </p:spPr>
        <p:txBody>
          <a:bodyPr vert="horz" wrap="square" lIns="0" tIns="12700" rIns="0" bIns="0" rtlCol="0">
            <a:spAutoFit/>
          </a:bodyPr>
          <a:lstStyle/>
          <a:p>
            <a:pPr marL="12700">
              <a:lnSpc>
                <a:spcPct val="100000"/>
              </a:lnSpc>
              <a:spcBef>
                <a:spcPts val="100"/>
              </a:spcBef>
            </a:pPr>
            <a:r>
              <a:rPr lang="en-US" altLang="zh-CN" dirty="0"/>
              <a:t>Method - Knowledge-aware CNN</a:t>
            </a:r>
            <a:endParaRPr spc="-5" dirty="0"/>
          </a:p>
        </p:txBody>
      </p:sp>
      <p:cxnSp>
        <p:nvCxnSpPr>
          <p:cNvPr id="9" name="直接连接符 8">
            <a:extLst>
              <a:ext uri="{FF2B5EF4-FFF2-40B4-BE49-F238E27FC236}">
                <a16:creationId xmlns:a16="http://schemas.microsoft.com/office/drawing/2014/main" id="{C48E4338-5BBD-433A-9A8B-83929C8EA321}"/>
              </a:ext>
            </a:extLst>
          </p:cNvPr>
          <p:cNvCxnSpPr>
            <a:cxnSpLocks/>
          </p:cNvCxnSpPr>
          <p:nvPr/>
        </p:nvCxnSpPr>
        <p:spPr>
          <a:xfrm>
            <a:off x="409905" y="823212"/>
            <a:ext cx="4543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FBE9BA8-0134-4882-A16C-19BDE0472C81}"/>
              </a:ext>
            </a:extLst>
          </p:cNvPr>
          <p:cNvPicPr>
            <a:picLocks noChangeAspect="1"/>
          </p:cNvPicPr>
          <p:nvPr/>
        </p:nvPicPr>
        <p:blipFill>
          <a:blip r:embed="rId3"/>
          <a:stretch>
            <a:fillRect/>
          </a:stretch>
        </p:blipFill>
        <p:spPr>
          <a:xfrm>
            <a:off x="673897" y="3821557"/>
            <a:ext cx="10844200" cy="723963"/>
          </a:xfrm>
          <a:prstGeom prst="rect">
            <a:avLst/>
          </a:prstGeom>
        </p:spPr>
      </p:pic>
      <p:pic>
        <p:nvPicPr>
          <p:cNvPr id="3" name="图片 2">
            <a:extLst>
              <a:ext uri="{FF2B5EF4-FFF2-40B4-BE49-F238E27FC236}">
                <a16:creationId xmlns:a16="http://schemas.microsoft.com/office/drawing/2014/main" id="{983D8274-33F4-4705-BBE8-BBB623EC60CE}"/>
              </a:ext>
            </a:extLst>
          </p:cNvPr>
          <p:cNvPicPr>
            <a:picLocks noChangeAspect="1"/>
          </p:cNvPicPr>
          <p:nvPr/>
        </p:nvPicPr>
        <p:blipFill>
          <a:blip r:embed="rId4"/>
          <a:stretch>
            <a:fillRect/>
          </a:stretch>
        </p:blipFill>
        <p:spPr>
          <a:xfrm>
            <a:off x="3577371" y="1604206"/>
            <a:ext cx="5037257" cy="586791"/>
          </a:xfrm>
          <a:prstGeom prst="rect">
            <a:avLst/>
          </a:prstGeom>
        </p:spPr>
      </p:pic>
      <p:pic>
        <p:nvPicPr>
          <p:cNvPr id="4" name="图片 3">
            <a:extLst>
              <a:ext uri="{FF2B5EF4-FFF2-40B4-BE49-F238E27FC236}">
                <a16:creationId xmlns:a16="http://schemas.microsoft.com/office/drawing/2014/main" id="{7D672CF6-D87F-4456-9595-9A083B72FBA4}"/>
              </a:ext>
            </a:extLst>
          </p:cNvPr>
          <p:cNvPicPr>
            <a:picLocks noChangeAspect="1"/>
          </p:cNvPicPr>
          <p:nvPr/>
        </p:nvPicPr>
        <p:blipFill>
          <a:blip r:embed="rId5"/>
          <a:stretch>
            <a:fillRect/>
          </a:stretch>
        </p:blipFill>
        <p:spPr>
          <a:xfrm>
            <a:off x="3577371" y="2693830"/>
            <a:ext cx="5151566" cy="624894"/>
          </a:xfrm>
          <a:prstGeom prst="rect">
            <a:avLst/>
          </a:prstGeom>
        </p:spPr>
      </p:pic>
      <p:pic>
        <p:nvPicPr>
          <p:cNvPr id="5" name="图片 4">
            <a:extLst>
              <a:ext uri="{FF2B5EF4-FFF2-40B4-BE49-F238E27FC236}">
                <a16:creationId xmlns:a16="http://schemas.microsoft.com/office/drawing/2014/main" id="{4D3CFE5F-113B-4021-B5BB-A4E32D827E5F}"/>
              </a:ext>
            </a:extLst>
          </p:cNvPr>
          <p:cNvPicPr>
            <a:picLocks noChangeAspect="1"/>
          </p:cNvPicPr>
          <p:nvPr/>
        </p:nvPicPr>
        <p:blipFill>
          <a:blip r:embed="rId6"/>
          <a:stretch>
            <a:fillRect/>
          </a:stretch>
        </p:blipFill>
        <p:spPr>
          <a:xfrm>
            <a:off x="4289901" y="5048353"/>
            <a:ext cx="3612193" cy="602032"/>
          </a:xfrm>
          <a:prstGeom prst="rect">
            <a:avLst/>
          </a:prstGeom>
        </p:spPr>
      </p:pic>
    </p:spTree>
    <p:extLst>
      <p:ext uri="{BB962C8B-B14F-4D97-AF65-F5344CB8AC3E}">
        <p14:creationId xmlns:p14="http://schemas.microsoft.com/office/powerpoint/2010/main" val="139202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2DD325E-12E1-4090-92E7-BE39495DD88C}"/>
              </a:ext>
            </a:extLst>
          </p:cNvPr>
          <p:cNvSpPr>
            <a:spLocks noGrp="1"/>
          </p:cNvSpPr>
          <p:nvPr>
            <p:ph type="sldNum" sz="quarter" idx="7"/>
          </p:nvPr>
        </p:nvSpPr>
        <p:spPr/>
        <p:txBody>
          <a:bodyPr/>
          <a:lstStyle/>
          <a:p>
            <a:fld id="{B6F15528-21DE-4FAA-801E-634DDDAF4B2B}" type="slidenum">
              <a:rPr lang="en-US" altLang="zh-CN" smtClean="0"/>
              <a:t>14</a:t>
            </a:fld>
            <a:endParaRPr lang="zh-CN" altLang="en-US"/>
          </a:p>
        </p:txBody>
      </p:sp>
      <p:sp>
        <p:nvSpPr>
          <p:cNvPr id="8" name="object 2">
            <a:extLst>
              <a:ext uri="{FF2B5EF4-FFF2-40B4-BE49-F238E27FC236}">
                <a16:creationId xmlns:a16="http://schemas.microsoft.com/office/drawing/2014/main" id="{92EC08A7-288A-4933-A0FF-7EE86D6CF43F}"/>
              </a:ext>
            </a:extLst>
          </p:cNvPr>
          <p:cNvSpPr txBox="1">
            <a:spLocks noGrp="1"/>
          </p:cNvSpPr>
          <p:nvPr>
            <p:ph type="title"/>
          </p:nvPr>
        </p:nvSpPr>
        <p:spPr>
          <a:xfrm>
            <a:off x="409905" y="432052"/>
            <a:ext cx="7362495" cy="382156"/>
          </a:xfrm>
          <a:prstGeom prst="rect">
            <a:avLst/>
          </a:prstGeom>
        </p:spPr>
        <p:txBody>
          <a:bodyPr vert="horz" wrap="square" lIns="0" tIns="12700" rIns="0" bIns="0" rtlCol="0">
            <a:spAutoFit/>
          </a:bodyPr>
          <a:lstStyle/>
          <a:p>
            <a:pPr marL="12700">
              <a:lnSpc>
                <a:spcPct val="100000"/>
              </a:lnSpc>
              <a:spcBef>
                <a:spcPts val="100"/>
              </a:spcBef>
            </a:pPr>
            <a:r>
              <a:rPr lang="en-US" altLang="zh-CN" dirty="0"/>
              <a:t>Method - Attention-based User Interest Extraction</a:t>
            </a:r>
            <a:endParaRPr spc="-5" dirty="0"/>
          </a:p>
        </p:txBody>
      </p:sp>
      <p:cxnSp>
        <p:nvCxnSpPr>
          <p:cNvPr id="9" name="直接连接符 8">
            <a:extLst>
              <a:ext uri="{FF2B5EF4-FFF2-40B4-BE49-F238E27FC236}">
                <a16:creationId xmlns:a16="http://schemas.microsoft.com/office/drawing/2014/main" id="{C48E4338-5BBD-433A-9A8B-83929C8EA321}"/>
              </a:ext>
            </a:extLst>
          </p:cNvPr>
          <p:cNvCxnSpPr>
            <a:cxnSpLocks/>
          </p:cNvCxnSpPr>
          <p:nvPr/>
        </p:nvCxnSpPr>
        <p:spPr>
          <a:xfrm>
            <a:off x="409905" y="823212"/>
            <a:ext cx="6829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931E923A-4585-4BF6-98BB-050A1C9797FC}"/>
              </a:ext>
            </a:extLst>
          </p:cNvPr>
          <p:cNvPicPr>
            <a:picLocks noChangeAspect="1"/>
          </p:cNvPicPr>
          <p:nvPr/>
        </p:nvPicPr>
        <p:blipFill rotWithShape="1">
          <a:blip r:embed="rId3"/>
          <a:srcRect t="6432"/>
          <a:stretch/>
        </p:blipFill>
        <p:spPr>
          <a:xfrm>
            <a:off x="955864" y="1404144"/>
            <a:ext cx="10280271" cy="1689922"/>
          </a:xfrm>
          <a:prstGeom prst="rect">
            <a:avLst/>
          </a:prstGeom>
        </p:spPr>
      </p:pic>
      <p:pic>
        <p:nvPicPr>
          <p:cNvPr id="7" name="图片 6">
            <a:extLst>
              <a:ext uri="{FF2B5EF4-FFF2-40B4-BE49-F238E27FC236}">
                <a16:creationId xmlns:a16="http://schemas.microsoft.com/office/drawing/2014/main" id="{D47CD194-30A1-40A8-9C05-7C1E79398807}"/>
              </a:ext>
            </a:extLst>
          </p:cNvPr>
          <p:cNvPicPr>
            <a:picLocks noChangeAspect="1"/>
          </p:cNvPicPr>
          <p:nvPr/>
        </p:nvPicPr>
        <p:blipFill>
          <a:blip r:embed="rId4"/>
          <a:stretch>
            <a:fillRect/>
          </a:stretch>
        </p:blipFill>
        <p:spPr>
          <a:xfrm>
            <a:off x="4427074" y="3276600"/>
            <a:ext cx="3337849" cy="1310754"/>
          </a:xfrm>
          <a:prstGeom prst="rect">
            <a:avLst/>
          </a:prstGeom>
        </p:spPr>
      </p:pic>
      <p:pic>
        <p:nvPicPr>
          <p:cNvPr id="10" name="图片 9">
            <a:extLst>
              <a:ext uri="{FF2B5EF4-FFF2-40B4-BE49-F238E27FC236}">
                <a16:creationId xmlns:a16="http://schemas.microsoft.com/office/drawing/2014/main" id="{828DC92E-31AF-40E6-A556-97A2B9AACDFB}"/>
              </a:ext>
            </a:extLst>
          </p:cNvPr>
          <p:cNvPicPr>
            <a:picLocks noChangeAspect="1"/>
          </p:cNvPicPr>
          <p:nvPr/>
        </p:nvPicPr>
        <p:blipFill>
          <a:blip r:embed="rId5"/>
          <a:stretch>
            <a:fillRect/>
          </a:stretch>
        </p:blipFill>
        <p:spPr>
          <a:xfrm>
            <a:off x="4449792" y="5133788"/>
            <a:ext cx="3322608" cy="640135"/>
          </a:xfrm>
          <a:prstGeom prst="rect">
            <a:avLst/>
          </a:prstGeom>
        </p:spPr>
      </p:pic>
    </p:spTree>
    <p:extLst>
      <p:ext uri="{BB962C8B-B14F-4D97-AF65-F5344CB8AC3E}">
        <p14:creationId xmlns:p14="http://schemas.microsoft.com/office/powerpoint/2010/main" val="276111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15</a:t>
            </a:fld>
            <a:endParaRPr lang="zh-CN" altLang="en-US"/>
          </a:p>
        </p:txBody>
      </p:sp>
      <p:sp>
        <p:nvSpPr>
          <p:cNvPr id="15" name="object 2">
            <a:extLst>
              <a:ext uri="{FF2B5EF4-FFF2-40B4-BE49-F238E27FC236}">
                <a16:creationId xmlns:a16="http://schemas.microsoft.com/office/drawing/2014/main" id="{9B8B9C8C-55FD-4EA5-B9B1-7A4CF06C65C9}"/>
              </a:ext>
            </a:extLst>
          </p:cNvPr>
          <p:cNvSpPr txBox="1">
            <a:spLocks noGrp="1"/>
          </p:cNvSpPr>
          <p:nvPr>
            <p:ph type="title"/>
          </p:nvPr>
        </p:nvSpPr>
        <p:spPr>
          <a:xfrm>
            <a:off x="409905" y="432052"/>
            <a:ext cx="1799895" cy="382156"/>
          </a:xfrm>
          <a:prstGeom prst="rect">
            <a:avLst/>
          </a:prstGeom>
        </p:spPr>
        <p:txBody>
          <a:bodyPr vert="horz" wrap="square" lIns="0" tIns="12700" rIns="0" bIns="0" rtlCol="0">
            <a:spAutoFit/>
          </a:bodyPr>
          <a:lstStyle/>
          <a:p>
            <a:pPr marL="12700">
              <a:lnSpc>
                <a:spcPct val="100000"/>
              </a:lnSpc>
              <a:spcBef>
                <a:spcPts val="100"/>
              </a:spcBef>
            </a:pPr>
            <a:r>
              <a:rPr lang="en-US" altLang="zh-CN" spc="-5" dirty="0"/>
              <a:t>Experiments</a:t>
            </a:r>
            <a:endParaRPr spc="-5" dirty="0"/>
          </a:p>
        </p:txBody>
      </p:sp>
      <p:cxnSp>
        <p:nvCxnSpPr>
          <p:cNvPr id="16" name="直接连接符 15">
            <a:extLst>
              <a:ext uri="{FF2B5EF4-FFF2-40B4-BE49-F238E27FC236}">
                <a16:creationId xmlns:a16="http://schemas.microsoft.com/office/drawing/2014/main" id="{E497AE1C-1FE9-430F-9E08-104B04B00607}"/>
              </a:ext>
            </a:extLst>
          </p:cNvPr>
          <p:cNvCxnSpPr>
            <a:cxnSpLocks/>
          </p:cNvCxnSpPr>
          <p:nvPr/>
        </p:nvCxnSpPr>
        <p:spPr>
          <a:xfrm>
            <a:off x="409905" y="823212"/>
            <a:ext cx="1799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355C563C-90EA-481E-A05B-1B87D4F8D6FE}"/>
              </a:ext>
            </a:extLst>
          </p:cNvPr>
          <p:cNvGrpSpPr/>
          <p:nvPr/>
        </p:nvGrpSpPr>
        <p:grpSpPr>
          <a:xfrm>
            <a:off x="609600" y="1905000"/>
            <a:ext cx="11317111" cy="3308183"/>
            <a:chOff x="762000" y="1743841"/>
            <a:chExt cx="11317111" cy="3308183"/>
          </a:xfrm>
        </p:grpSpPr>
        <p:pic>
          <p:nvPicPr>
            <p:cNvPr id="7" name="图片 6">
              <a:extLst>
                <a:ext uri="{FF2B5EF4-FFF2-40B4-BE49-F238E27FC236}">
                  <a16:creationId xmlns:a16="http://schemas.microsoft.com/office/drawing/2014/main" id="{2D95B193-5CAF-4B4A-B5A0-B079E721AE81}"/>
                </a:ext>
              </a:extLst>
            </p:cNvPr>
            <p:cNvPicPr>
              <a:picLocks noChangeAspect="1"/>
            </p:cNvPicPr>
            <p:nvPr/>
          </p:nvPicPr>
          <p:blipFill rotWithShape="1">
            <a:blip r:embed="rId3"/>
            <a:srcRect l="6551" r="625" b="12067"/>
            <a:stretch/>
          </p:blipFill>
          <p:spPr>
            <a:xfrm>
              <a:off x="762000" y="1743841"/>
              <a:ext cx="11317111" cy="2963626"/>
            </a:xfrm>
            <a:prstGeom prst="rect">
              <a:avLst/>
            </a:prstGeom>
          </p:spPr>
        </p:pic>
        <p:pic>
          <p:nvPicPr>
            <p:cNvPr id="17" name="图片 16">
              <a:extLst>
                <a:ext uri="{FF2B5EF4-FFF2-40B4-BE49-F238E27FC236}">
                  <a16:creationId xmlns:a16="http://schemas.microsoft.com/office/drawing/2014/main" id="{BD80B663-7878-4063-AD6A-BCE74D492BE0}"/>
                </a:ext>
              </a:extLst>
            </p:cNvPr>
            <p:cNvPicPr>
              <a:picLocks noChangeAspect="1"/>
            </p:cNvPicPr>
            <p:nvPr/>
          </p:nvPicPr>
          <p:blipFill rotWithShape="1">
            <a:blip r:embed="rId3"/>
            <a:srcRect l="556" t="90279" r="66910"/>
            <a:stretch/>
          </p:blipFill>
          <p:spPr>
            <a:xfrm>
              <a:off x="838200" y="4724400"/>
              <a:ext cx="3966634" cy="327624"/>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16</a:t>
            </a:fld>
            <a:endParaRPr lang="zh-CN" altLang="en-US"/>
          </a:p>
        </p:txBody>
      </p:sp>
      <p:pic>
        <p:nvPicPr>
          <p:cNvPr id="2" name="图片 1">
            <a:extLst>
              <a:ext uri="{FF2B5EF4-FFF2-40B4-BE49-F238E27FC236}">
                <a16:creationId xmlns:a16="http://schemas.microsoft.com/office/drawing/2014/main" id="{26D09FEE-8B77-4608-8FEF-886F0F52F62C}"/>
              </a:ext>
            </a:extLst>
          </p:cNvPr>
          <p:cNvPicPr>
            <a:picLocks noChangeAspect="1"/>
          </p:cNvPicPr>
          <p:nvPr/>
        </p:nvPicPr>
        <p:blipFill>
          <a:blip r:embed="rId3"/>
          <a:stretch>
            <a:fillRect/>
          </a:stretch>
        </p:blipFill>
        <p:spPr>
          <a:xfrm>
            <a:off x="479128" y="1590456"/>
            <a:ext cx="11233743" cy="3677087"/>
          </a:xfrm>
          <a:prstGeom prst="rect">
            <a:avLst/>
          </a:prstGeom>
        </p:spPr>
      </p:pic>
      <p:sp>
        <p:nvSpPr>
          <p:cNvPr id="12" name="object 2">
            <a:extLst>
              <a:ext uri="{FF2B5EF4-FFF2-40B4-BE49-F238E27FC236}">
                <a16:creationId xmlns:a16="http://schemas.microsoft.com/office/drawing/2014/main" id="{9FA8A021-B1C2-4B5A-BF5A-9962EB23922F}"/>
              </a:ext>
            </a:extLst>
          </p:cNvPr>
          <p:cNvSpPr txBox="1">
            <a:spLocks noGrp="1"/>
          </p:cNvSpPr>
          <p:nvPr>
            <p:ph type="title"/>
          </p:nvPr>
        </p:nvSpPr>
        <p:spPr>
          <a:xfrm>
            <a:off x="409905" y="432052"/>
            <a:ext cx="1799895" cy="382156"/>
          </a:xfrm>
          <a:prstGeom prst="rect">
            <a:avLst/>
          </a:prstGeom>
        </p:spPr>
        <p:txBody>
          <a:bodyPr vert="horz" wrap="square" lIns="0" tIns="12700" rIns="0" bIns="0" rtlCol="0">
            <a:spAutoFit/>
          </a:bodyPr>
          <a:lstStyle/>
          <a:p>
            <a:pPr marL="12700">
              <a:lnSpc>
                <a:spcPct val="100000"/>
              </a:lnSpc>
              <a:spcBef>
                <a:spcPts val="100"/>
              </a:spcBef>
            </a:pPr>
            <a:r>
              <a:rPr lang="en-US" altLang="zh-CN" spc="-5" dirty="0"/>
              <a:t>Experiments</a:t>
            </a:r>
            <a:endParaRPr spc="-5" dirty="0"/>
          </a:p>
        </p:txBody>
      </p:sp>
      <p:cxnSp>
        <p:nvCxnSpPr>
          <p:cNvPr id="13" name="直接连接符 12">
            <a:extLst>
              <a:ext uri="{FF2B5EF4-FFF2-40B4-BE49-F238E27FC236}">
                <a16:creationId xmlns:a16="http://schemas.microsoft.com/office/drawing/2014/main" id="{59C340B6-9519-446E-A65D-89FF2CCB2CEB}"/>
              </a:ext>
            </a:extLst>
          </p:cNvPr>
          <p:cNvCxnSpPr>
            <a:cxnSpLocks/>
          </p:cNvCxnSpPr>
          <p:nvPr/>
        </p:nvCxnSpPr>
        <p:spPr>
          <a:xfrm>
            <a:off x="409905" y="823212"/>
            <a:ext cx="1799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90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17</a:t>
            </a:fld>
            <a:endParaRPr lang="zh-CN" altLang="en-US"/>
          </a:p>
        </p:txBody>
      </p:sp>
      <p:pic>
        <p:nvPicPr>
          <p:cNvPr id="3" name="图片 2">
            <a:extLst>
              <a:ext uri="{FF2B5EF4-FFF2-40B4-BE49-F238E27FC236}">
                <a16:creationId xmlns:a16="http://schemas.microsoft.com/office/drawing/2014/main" id="{6B4229DC-8D7A-47B4-B984-30402F4B0419}"/>
              </a:ext>
            </a:extLst>
          </p:cNvPr>
          <p:cNvPicPr>
            <a:picLocks noChangeAspect="1"/>
          </p:cNvPicPr>
          <p:nvPr/>
        </p:nvPicPr>
        <p:blipFill>
          <a:blip r:embed="rId3"/>
          <a:stretch>
            <a:fillRect/>
          </a:stretch>
        </p:blipFill>
        <p:spPr>
          <a:xfrm>
            <a:off x="503427" y="1574258"/>
            <a:ext cx="11185146" cy="3709483"/>
          </a:xfrm>
          <a:prstGeom prst="rect">
            <a:avLst/>
          </a:prstGeom>
        </p:spPr>
      </p:pic>
      <p:sp>
        <p:nvSpPr>
          <p:cNvPr id="12" name="object 2">
            <a:extLst>
              <a:ext uri="{FF2B5EF4-FFF2-40B4-BE49-F238E27FC236}">
                <a16:creationId xmlns:a16="http://schemas.microsoft.com/office/drawing/2014/main" id="{E91F55C5-CD5B-429C-946A-1982765251C3}"/>
              </a:ext>
            </a:extLst>
          </p:cNvPr>
          <p:cNvSpPr txBox="1">
            <a:spLocks noGrp="1"/>
          </p:cNvSpPr>
          <p:nvPr>
            <p:ph type="title"/>
          </p:nvPr>
        </p:nvSpPr>
        <p:spPr>
          <a:xfrm>
            <a:off x="409905" y="432052"/>
            <a:ext cx="1799895" cy="382156"/>
          </a:xfrm>
          <a:prstGeom prst="rect">
            <a:avLst/>
          </a:prstGeom>
        </p:spPr>
        <p:txBody>
          <a:bodyPr vert="horz" wrap="square" lIns="0" tIns="12700" rIns="0" bIns="0" rtlCol="0">
            <a:spAutoFit/>
          </a:bodyPr>
          <a:lstStyle/>
          <a:p>
            <a:pPr marL="12700">
              <a:lnSpc>
                <a:spcPct val="100000"/>
              </a:lnSpc>
              <a:spcBef>
                <a:spcPts val="100"/>
              </a:spcBef>
            </a:pPr>
            <a:r>
              <a:rPr lang="en-US" altLang="zh-CN" spc="-5" dirty="0"/>
              <a:t>Experiments</a:t>
            </a:r>
            <a:endParaRPr spc="-5" dirty="0"/>
          </a:p>
        </p:txBody>
      </p:sp>
      <p:cxnSp>
        <p:nvCxnSpPr>
          <p:cNvPr id="13" name="直接连接符 12">
            <a:extLst>
              <a:ext uri="{FF2B5EF4-FFF2-40B4-BE49-F238E27FC236}">
                <a16:creationId xmlns:a16="http://schemas.microsoft.com/office/drawing/2014/main" id="{82B1BA0E-E6CF-4686-8666-B01FE1FE96AD}"/>
              </a:ext>
            </a:extLst>
          </p:cNvPr>
          <p:cNvCxnSpPr>
            <a:cxnSpLocks/>
          </p:cNvCxnSpPr>
          <p:nvPr/>
        </p:nvCxnSpPr>
        <p:spPr>
          <a:xfrm>
            <a:off x="409905" y="823212"/>
            <a:ext cx="1799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9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18</a:t>
            </a:fld>
            <a:endParaRPr lang="zh-CN" altLang="en-US"/>
          </a:p>
        </p:txBody>
      </p:sp>
      <p:pic>
        <p:nvPicPr>
          <p:cNvPr id="4" name="图片 3">
            <a:extLst>
              <a:ext uri="{FF2B5EF4-FFF2-40B4-BE49-F238E27FC236}">
                <a16:creationId xmlns:a16="http://schemas.microsoft.com/office/drawing/2014/main" id="{AD6E1EC3-F67E-49F1-A706-61876536DBCC}"/>
              </a:ext>
            </a:extLst>
          </p:cNvPr>
          <p:cNvPicPr>
            <a:picLocks noChangeAspect="1"/>
          </p:cNvPicPr>
          <p:nvPr/>
        </p:nvPicPr>
        <p:blipFill>
          <a:blip r:embed="rId3"/>
          <a:stretch>
            <a:fillRect/>
          </a:stretch>
        </p:blipFill>
        <p:spPr>
          <a:xfrm>
            <a:off x="503427" y="1562109"/>
            <a:ext cx="11185146" cy="3733781"/>
          </a:xfrm>
          <a:prstGeom prst="rect">
            <a:avLst/>
          </a:prstGeom>
        </p:spPr>
      </p:pic>
      <p:sp>
        <p:nvSpPr>
          <p:cNvPr id="12" name="object 2">
            <a:extLst>
              <a:ext uri="{FF2B5EF4-FFF2-40B4-BE49-F238E27FC236}">
                <a16:creationId xmlns:a16="http://schemas.microsoft.com/office/drawing/2014/main" id="{7BC801C2-0269-478A-8840-BAD5F197F308}"/>
              </a:ext>
            </a:extLst>
          </p:cNvPr>
          <p:cNvSpPr txBox="1">
            <a:spLocks noGrp="1"/>
          </p:cNvSpPr>
          <p:nvPr>
            <p:ph type="title"/>
          </p:nvPr>
        </p:nvSpPr>
        <p:spPr>
          <a:xfrm>
            <a:off x="409905" y="432052"/>
            <a:ext cx="1799895" cy="382156"/>
          </a:xfrm>
          <a:prstGeom prst="rect">
            <a:avLst/>
          </a:prstGeom>
        </p:spPr>
        <p:txBody>
          <a:bodyPr vert="horz" wrap="square" lIns="0" tIns="12700" rIns="0" bIns="0" rtlCol="0">
            <a:spAutoFit/>
          </a:bodyPr>
          <a:lstStyle/>
          <a:p>
            <a:pPr marL="12700">
              <a:lnSpc>
                <a:spcPct val="100000"/>
              </a:lnSpc>
              <a:spcBef>
                <a:spcPts val="100"/>
              </a:spcBef>
            </a:pPr>
            <a:r>
              <a:rPr lang="en-US" altLang="zh-CN" spc="-5" dirty="0"/>
              <a:t>Experiments</a:t>
            </a:r>
            <a:endParaRPr spc="-5" dirty="0"/>
          </a:p>
        </p:txBody>
      </p:sp>
      <p:cxnSp>
        <p:nvCxnSpPr>
          <p:cNvPr id="13" name="直接连接符 12">
            <a:extLst>
              <a:ext uri="{FF2B5EF4-FFF2-40B4-BE49-F238E27FC236}">
                <a16:creationId xmlns:a16="http://schemas.microsoft.com/office/drawing/2014/main" id="{A29CA46C-2BCE-44C4-BC3D-94CF46556251}"/>
              </a:ext>
            </a:extLst>
          </p:cNvPr>
          <p:cNvCxnSpPr>
            <a:cxnSpLocks/>
          </p:cNvCxnSpPr>
          <p:nvPr/>
        </p:nvCxnSpPr>
        <p:spPr>
          <a:xfrm>
            <a:off x="409905" y="823212"/>
            <a:ext cx="17998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35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19</a:t>
            </a:fld>
            <a:endParaRPr lang="zh-CN" altLang="en-US"/>
          </a:p>
        </p:txBody>
      </p:sp>
      <p:pic>
        <p:nvPicPr>
          <p:cNvPr id="2" name="图片 1">
            <a:extLst>
              <a:ext uri="{FF2B5EF4-FFF2-40B4-BE49-F238E27FC236}">
                <a16:creationId xmlns:a16="http://schemas.microsoft.com/office/drawing/2014/main" id="{D8A1489E-CEE9-41AD-920A-B158594CB52C}"/>
              </a:ext>
            </a:extLst>
          </p:cNvPr>
          <p:cNvPicPr>
            <a:picLocks noChangeAspect="1"/>
          </p:cNvPicPr>
          <p:nvPr/>
        </p:nvPicPr>
        <p:blipFill>
          <a:blip r:embed="rId3"/>
          <a:stretch>
            <a:fillRect/>
          </a:stretch>
        </p:blipFill>
        <p:spPr>
          <a:xfrm>
            <a:off x="2267980" y="1017056"/>
            <a:ext cx="7656039" cy="5360884"/>
          </a:xfrm>
          <a:prstGeom prst="rect">
            <a:avLst/>
          </a:prstGeom>
        </p:spPr>
      </p:pic>
      <p:sp>
        <p:nvSpPr>
          <p:cNvPr id="6" name="object 2">
            <a:extLst>
              <a:ext uri="{FF2B5EF4-FFF2-40B4-BE49-F238E27FC236}">
                <a16:creationId xmlns:a16="http://schemas.microsoft.com/office/drawing/2014/main" id="{EF523551-F6A2-4B99-BCD0-D3E893F3AC69}"/>
              </a:ext>
            </a:extLst>
          </p:cNvPr>
          <p:cNvSpPr txBox="1">
            <a:spLocks noGrp="1"/>
          </p:cNvSpPr>
          <p:nvPr>
            <p:ph type="title"/>
          </p:nvPr>
        </p:nvSpPr>
        <p:spPr>
          <a:xfrm>
            <a:off x="409905" y="432052"/>
            <a:ext cx="1114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Results</a:t>
            </a:r>
            <a:endParaRPr spc="-5" dirty="0"/>
          </a:p>
        </p:txBody>
      </p:sp>
      <p:cxnSp>
        <p:nvCxnSpPr>
          <p:cNvPr id="7" name="直接连接符 6">
            <a:extLst>
              <a:ext uri="{FF2B5EF4-FFF2-40B4-BE49-F238E27FC236}">
                <a16:creationId xmlns:a16="http://schemas.microsoft.com/office/drawing/2014/main" id="{C744D011-01D8-44E1-87DC-E711FF5A47BB}"/>
              </a:ext>
            </a:extLst>
          </p:cNvPr>
          <p:cNvCxnSpPr>
            <a:cxnSpLocks/>
          </p:cNvCxnSpPr>
          <p:nvPr/>
        </p:nvCxnSpPr>
        <p:spPr>
          <a:xfrm>
            <a:off x="409905" y="823212"/>
            <a:ext cx="1190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905" y="432052"/>
            <a:ext cx="2919730" cy="391160"/>
          </a:xfrm>
          <a:prstGeom prst="rect">
            <a:avLst/>
          </a:prstGeom>
        </p:spPr>
        <p:txBody>
          <a:bodyPr vert="horz" wrap="square" lIns="0" tIns="12700" rIns="0" bIns="0" rtlCol="0">
            <a:spAutoFit/>
          </a:bodyPr>
          <a:lstStyle/>
          <a:p>
            <a:pPr marL="12700">
              <a:lnSpc>
                <a:spcPct val="100000"/>
              </a:lnSpc>
              <a:spcBef>
                <a:spcPts val="100"/>
              </a:spcBef>
            </a:pPr>
            <a:r>
              <a:rPr spc="-5" dirty="0"/>
              <a:t>Potential</a:t>
            </a:r>
            <a:r>
              <a:rPr spc="-165" dirty="0"/>
              <a:t> </a:t>
            </a:r>
            <a:r>
              <a:rPr spc="-5" dirty="0"/>
              <a:t>Applications</a:t>
            </a:r>
          </a:p>
        </p:txBody>
      </p:sp>
      <p:sp>
        <p:nvSpPr>
          <p:cNvPr id="8" name="灯片编号占位符 7">
            <a:extLst>
              <a:ext uri="{FF2B5EF4-FFF2-40B4-BE49-F238E27FC236}">
                <a16:creationId xmlns:a16="http://schemas.microsoft.com/office/drawing/2014/main" id="{D441942A-6066-4384-AE68-DE433A9DDBA5}"/>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pic>
        <p:nvPicPr>
          <p:cNvPr id="10" name="图片 9">
            <a:extLst>
              <a:ext uri="{FF2B5EF4-FFF2-40B4-BE49-F238E27FC236}">
                <a16:creationId xmlns:a16="http://schemas.microsoft.com/office/drawing/2014/main" id="{CD4C365C-3829-46AF-A8EF-E963C1F3D36B}"/>
              </a:ext>
            </a:extLst>
          </p:cNvPr>
          <p:cNvPicPr>
            <a:picLocks noChangeAspect="1"/>
          </p:cNvPicPr>
          <p:nvPr/>
        </p:nvPicPr>
        <p:blipFill>
          <a:blip r:embed="rId3"/>
          <a:stretch>
            <a:fillRect/>
          </a:stretch>
        </p:blipFill>
        <p:spPr>
          <a:xfrm>
            <a:off x="1237914" y="906412"/>
            <a:ext cx="9716172" cy="5588948"/>
          </a:xfrm>
          <a:prstGeom prst="rect">
            <a:avLst/>
          </a:prstGeom>
        </p:spPr>
      </p:pic>
      <p:cxnSp>
        <p:nvCxnSpPr>
          <p:cNvPr id="4" name="直接连接符 3">
            <a:extLst>
              <a:ext uri="{FF2B5EF4-FFF2-40B4-BE49-F238E27FC236}">
                <a16:creationId xmlns:a16="http://schemas.microsoft.com/office/drawing/2014/main" id="{E1354C11-9C8E-4E6B-9CFF-9E53BAF1A2B7}"/>
              </a:ext>
            </a:extLst>
          </p:cNvPr>
          <p:cNvCxnSpPr/>
          <p:nvPr/>
        </p:nvCxnSpPr>
        <p:spPr>
          <a:xfrm>
            <a:off x="409905" y="823212"/>
            <a:ext cx="291973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20</a:t>
            </a:fld>
            <a:endParaRPr lang="zh-CN" altLang="en-US"/>
          </a:p>
        </p:txBody>
      </p:sp>
      <p:pic>
        <p:nvPicPr>
          <p:cNvPr id="2" name="图片 1">
            <a:extLst>
              <a:ext uri="{FF2B5EF4-FFF2-40B4-BE49-F238E27FC236}">
                <a16:creationId xmlns:a16="http://schemas.microsoft.com/office/drawing/2014/main" id="{C191D145-1839-4041-B680-E5062E749313}"/>
              </a:ext>
            </a:extLst>
          </p:cNvPr>
          <p:cNvPicPr>
            <a:picLocks noChangeAspect="1"/>
          </p:cNvPicPr>
          <p:nvPr/>
        </p:nvPicPr>
        <p:blipFill>
          <a:blip r:embed="rId3"/>
          <a:stretch>
            <a:fillRect/>
          </a:stretch>
        </p:blipFill>
        <p:spPr>
          <a:xfrm>
            <a:off x="1266085" y="1295400"/>
            <a:ext cx="9659830" cy="4473110"/>
          </a:xfrm>
          <a:prstGeom prst="rect">
            <a:avLst/>
          </a:prstGeom>
        </p:spPr>
      </p:pic>
      <p:sp>
        <p:nvSpPr>
          <p:cNvPr id="9" name="object 2">
            <a:extLst>
              <a:ext uri="{FF2B5EF4-FFF2-40B4-BE49-F238E27FC236}">
                <a16:creationId xmlns:a16="http://schemas.microsoft.com/office/drawing/2014/main" id="{172E4628-9ACB-4FEB-BED3-872843B50B70}"/>
              </a:ext>
            </a:extLst>
          </p:cNvPr>
          <p:cNvSpPr txBox="1">
            <a:spLocks noGrp="1"/>
          </p:cNvSpPr>
          <p:nvPr>
            <p:ph type="title"/>
          </p:nvPr>
        </p:nvSpPr>
        <p:spPr>
          <a:xfrm>
            <a:off x="409905" y="432052"/>
            <a:ext cx="1114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Results</a:t>
            </a:r>
            <a:endParaRPr spc="-5" dirty="0"/>
          </a:p>
        </p:txBody>
      </p:sp>
      <p:cxnSp>
        <p:nvCxnSpPr>
          <p:cNvPr id="12" name="直接连接符 11">
            <a:extLst>
              <a:ext uri="{FF2B5EF4-FFF2-40B4-BE49-F238E27FC236}">
                <a16:creationId xmlns:a16="http://schemas.microsoft.com/office/drawing/2014/main" id="{29D70E2D-3D53-4DAD-A2AA-842861517F6E}"/>
              </a:ext>
            </a:extLst>
          </p:cNvPr>
          <p:cNvCxnSpPr>
            <a:cxnSpLocks/>
          </p:cNvCxnSpPr>
          <p:nvPr/>
        </p:nvCxnSpPr>
        <p:spPr>
          <a:xfrm>
            <a:off x="409905" y="823212"/>
            <a:ext cx="1190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16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21</a:t>
            </a:fld>
            <a:endParaRPr lang="zh-CN" altLang="en-US"/>
          </a:p>
        </p:txBody>
      </p:sp>
      <p:sp>
        <p:nvSpPr>
          <p:cNvPr id="8" name="object 2">
            <a:extLst>
              <a:ext uri="{FF2B5EF4-FFF2-40B4-BE49-F238E27FC236}">
                <a16:creationId xmlns:a16="http://schemas.microsoft.com/office/drawing/2014/main" id="{708FF14C-4BEB-419D-985B-070D931D0D57}"/>
              </a:ext>
            </a:extLst>
          </p:cNvPr>
          <p:cNvSpPr txBox="1">
            <a:spLocks noGrp="1"/>
          </p:cNvSpPr>
          <p:nvPr>
            <p:ph type="title"/>
          </p:nvPr>
        </p:nvSpPr>
        <p:spPr>
          <a:xfrm>
            <a:off x="409905" y="432052"/>
            <a:ext cx="1114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Results</a:t>
            </a:r>
            <a:endParaRPr spc="-5" dirty="0"/>
          </a:p>
        </p:txBody>
      </p:sp>
      <p:cxnSp>
        <p:nvCxnSpPr>
          <p:cNvPr id="11" name="直接连接符 10">
            <a:extLst>
              <a:ext uri="{FF2B5EF4-FFF2-40B4-BE49-F238E27FC236}">
                <a16:creationId xmlns:a16="http://schemas.microsoft.com/office/drawing/2014/main" id="{E246B388-B813-4573-A6FF-3830D3554766}"/>
              </a:ext>
            </a:extLst>
          </p:cNvPr>
          <p:cNvCxnSpPr>
            <a:cxnSpLocks/>
          </p:cNvCxnSpPr>
          <p:nvPr/>
        </p:nvCxnSpPr>
        <p:spPr>
          <a:xfrm>
            <a:off x="409905" y="823212"/>
            <a:ext cx="1190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334B8B6-172D-4526-A469-0E081073196B}"/>
              </a:ext>
            </a:extLst>
          </p:cNvPr>
          <p:cNvPicPr>
            <a:picLocks noChangeAspect="1"/>
          </p:cNvPicPr>
          <p:nvPr/>
        </p:nvPicPr>
        <p:blipFill>
          <a:blip r:embed="rId3"/>
          <a:stretch>
            <a:fillRect/>
          </a:stretch>
        </p:blipFill>
        <p:spPr>
          <a:xfrm>
            <a:off x="2325863" y="1143000"/>
            <a:ext cx="7540274" cy="5003441"/>
          </a:xfrm>
          <a:prstGeom prst="rect">
            <a:avLst/>
          </a:prstGeom>
        </p:spPr>
      </p:pic>
    </p:spTree>
    <p:extLst>
      <p:ext uri="{BB962C8B-B14F-4D97-AF65-F5344CB8AC3E}">
        <p14:creationId xmlns:p14="http://schemas.microsoft.com/office/powerpoint/2010/main" val="624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22</a:t>
            </a:fld>
            <a:endParaRPr lang="zh-CN" altLang="en-US"/>
          </a:p>
        </p:txBody>
      </p:sp>
      <p:sp>
        <p:nvSpPr>
          <p:cNvPr id="8" name="object 2">
            <a:extLst>
              <a:ext uri="{FF2B5EF4-FFF2-40B4-BE49-F238E27FC236}">
                <a16:creationId xmlns:a16="http://schemas.microsoft.com/office/drawing/2014/main" id="{708FF14C-4BEB-419D-985B-070D931D0D57}"/>
              </a:ext>
            </a:extLst>
          </p:cNvPr>
          <p:cNvSpPr txBox="1">
            <a:spLocks noGrp="1"/>
          </p:cNvSpPr>
          <p:nvPr>
            <p:ph type="title"/>
          </p:nvPr>
        </p:nvSpPr>
        <p:spPr>
          <a:xfrm>
            <a:off x="409905" y="432052"/>
            <a:ext cx="1114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Results</a:t>
            </a:r>
            <a:endParaRPr spc="-5" dirty="0"/>
          </a:p>
        </p:txBody>
      </p:sp>
      <p:cxnSp>
        <p:nvCxnSpPr>
          <p:cNvPr id="11" name="直接连接符 10">
            <a:extLst>
              <a:ext uri="{FF2B5EF4-FFF2-40B4-BE49-F238E27FC236}">
                <a16:creationId xmlns:a16="http://schemas.microsoft.com/office/drawing/2014/main" id="{E246B388-B813-4573-A6FF-3830D3554766}"/>
              </a:ext>
            </a:extLst>
          </p:cNvPr>
          <p:cNvCxnSpPr>
            <a:cxnSpLocks/>
          </p:cNvCxnSpPr>
          <p:nvPr/>
        </p:nvCxnSpPr>
        <p:spPr>
          <a:xfrm>
            <a:off x="409905" y="823212"/>
            <a:ext cx="1190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F49A762-E42F-4E68-8C87-57C2B23EB2E6}"/>
              </a:ext>
            </a:extLst>
          </p:cNvPr>
          <p:cNvPicPr>
            <a:picLocks noChangeAspect="1"/>
          </p:cNvPicPr>
          <p:nvPr/>
        </p:nvPicPr>
        <p:blipFill>
          <a:blip r:embed="rId3"/>
          <a:stretch>
            <a:fillRect/>
          </a:stretch>
        </p:blipFill>
        <p:spPr>
          <a:xfrm>
            <a:off x="228036" y="1777305"/>
            <a:ext cx="11735928" cy="3303389"/>
          </a:xfrm>
          <a:prstGeom prst="rect">
            <a:avLst/>
          </a:prstGeom>
        </p:spPr>
      </p:pic>
    </p:spTree>
    <p:extLst>
      <p:ext uri="{BB962C8B-B14F-4D97-AF65-F5344CB8AC3E}">
        <p14:creationId xmlns:p14="http://schemas.microsoft.com/office/powerpoint/2010/main" val="133617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a:extLst>
              <a:ext uri="{FF2B5EF4-FFF2-40B4-BE49-F238E27FC236}">
                <a16:creationId xmlns:a16="http://schemas.microsoft.com/office/drawing/2014/main" id="{D408E1B7-D1BD-4916-8E0D-333F77124C1A}"/>
              </a:ext>
            </a:extLst>
          </p:cNvPr>
          <p:cNvSpPr>
            <a:spLocks noGrp="1"/>
          </p:cNvSpPr>
          <p:nvPr>
            <p:ph type="sldNum" sz="quarter" idx="7"/>
          </p:nvPr>
        </p:nvSpPr>
        <p:spPr/>
        <p:txBody>
          <a:bodyPr/>
          <a:lstStyle/>
          <a:p>
            <a:fld id="{B6F15528-21DE-4FAA-801E-634DDDAF4B2B}" type="slidenum">
              <a:rPr lang="en-US" altLang="zh-CN" smtClean="0"/>
              <a:t>23</a:t>
            </a:fld>
            <a:endParaRPr lang="zh-CN" altLang="en-US"/>
          </a:p>
        </p:txBody>
      </p:sp>
      <p:sp>
        <p:nvSpPr>
          <p:cNvPr id="8" name="object 2">
            <a:extLst>
              <a:ext uri="{FF2B5EF4-FFF2-40B4-BE49-F238E27FC236}">
                <a16:creationId xmlns:a16="http://schemas.microsoft.com/office/drawing/2014/main" id="{708FF14C-4BEB-419D-985B-070D931D0D57}"/>
              </a:ext>
            </a:extLst>
          </p:cNvPr>
          <p:cNvSpPr txBox="1">
            <a:spLocks noGrp="1"/>
          </p:cNvSpPr>
          <p:nvPr>
            <p:ph type="title"/>
          </p:nvPr>
        </p:nvSpPr>
        <p:spPr>
          <a:xfrm>
            <a:off x="409905" y="432052"/>
            <a:ext cx="1114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Results</a:t>
            </a:r>
            <a:endParaRPr spc="-5" dirty="0"/>
          </a:p>
        </p:txBody>
      </p:sp>
      <p:cxnSp>
        <p:nvCxnSpPr>
          <p:cNvPr id="11" name="直接连接符 10">
            <a:extLst>
              <a:ext uri="{FF2B5EF4-FFF2-40B4-BE49-F238E27FC236}">
                <a16:creationId xmlns:a16="http://schemas.microsoft.com/office/drawing/2014/main" id="{E246B388-B813-4573-A6FF-3830D3554766}"/>
              </a:ext>
            </a:extLst>
          </p:cNvPr>
          <p:cNvCxnSpPr>
            <a:cxnSpLocks/>
          </p:cNvCxnSpPr>
          <p:nvPr/>
        </p:nvCxnSpPr>
        <p:spPr>
          <a:xfrm>
            <a:off x="409905" y="823212"/>
            <a:ext cx="1190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8AE8580B-6465-41B2-B495-706B4C90E35F}"/>
              </a:ext>
            </a:extLst>
          </p:cNvPr>
          <p:cNvPicPr>
            <a:picLocks noChangeAspect="1"/>
          </p:cNvPicPr>
          <p:nvPr/>
        </p:nvPicPr>
        <p:blipFill>
          <a:blip r:embed="rId3"/>
          <a:stretch>
            <a:fillRect/>
          </a:stretch>
        </p:blipFill>
        <p:spPr>
          <a:xfrm>
            <a:off x="1156105" y="1035296"/>
            <a:ext cx="9879790" cy="4787407"/>
          </a:xfrm>
          <a:prstGeom prst="rect">
            <a:avLst/>
          </a:prstGeom>
        </p:spPr>
      </p:pic>
    </p:spTree>
    <p:extLst>
      <p:ext uri="{BB962C8B-B14F-4D97-AF65-F5344CB8AC3E}">
        <p14:creationId xmlns:p14="http://schemas.microsoft.com/office/powerpoint/2010/main" val="98916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881EEFB-FDA2-4435-AE5B-42027AA25821}"/>
              </a:ext>
            </a:extLst>
          </p:cNvPr>
          <p:cNvSpPr>
            <a:spLocks noGrp="1"/>
          </p:cNvSpPr>
          <p:nvPr>
            <p:ph type="sldNum" sz="quarter" idx="7"/>
          </p:nvPr>
        </p:nvSpPr>
        <p:spPr/>
        <p:txBody>
          <a:bodyPr/>
          <a:lstStyle/>
          <a:p>
            <a:fld id="{B6F15528-21DE-4FAA-801E-634DDDAF4B2B}" type="slidenum">
              <a:rPr lang="en-US" altLang="zh-CN" smtClean="0"/>
              <a:t>24</a:t>
            </a:fld>
            <a:endParaRPr lang="zh-CN" altLang="en-US"/>
          </a:p>
        </p:txBody>
      </p:sp>
      <p:sp>
        <p:nvSpPr>
          <p:cNvPr id="8" name="object 2">
            <a:extLst>
              <a:ext uri="{FF2B5EF4-FFF2-40B4-BE49-F238E27FC236}">
                <a16:creationId xmlns:a16="http://schemas.microsoft.com/office/drawing/2014/main" id="{D9CD03B3-78CD-4870-A609-559F04E123A2}"/>
              </a:ext>
            </a:extLst>
          </p:cNvPr>
          <p:cNvSpPr txBox="1">
            <a:spLocks noGrp="1"/>
          </p:cNvSpPr>
          <p:nvPr>
            <p:ph type="title"/>
          </p:nvPr>
        </p:nvSpPr>
        <p:spPr>
          <a:xfrm>
            <a:off x="409905" y="432052"/>
            <a:ext cx="1876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Contributions</a:t>
            </a:r>
            <a:endParaRPr spc="-5" dirty="0"/>
          </a:p>
        </p:txBody>
      </p:sp>
      <p:cxnSp>
        <p:nvCxnSpPr>
          <p:cNvPr id="9" name="直接连接符 8">
            <a:extLst>
              <a:ext uri="{FF2B5EF4-FFF2-40B4-BE49-F238E27FC236}">
                <a16:creationId xmlns:a16="http://schemas.microsoft.com/office/drawing/2014/main" id="{C841482B-3706-4F49-9C0F-5BC019AA5F67}"/>
              </a:ext>
            </a:extLst>
          </p:cNvPr>
          <p:cNvCxnSpPr>
            <a:cxnSpLocks/>
          </p:cNvCxnSpPr>
          <p:nvPr/>
        </p:nvCxnSpPr>
        <p:spPr>
          <a:xfrm>
            <a:off x="409905" y="823212"/>
            <a:ext cx="1876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7908237-29AA-47FC-9325-A2DBD7F209CA}"/>
              </a:ext>
            </a:extLst>
          </p:cNvPr>
          <p:cNvSpPr txBox="1"/>
          <p:nvPr/>
        </p:nvSpPr>
        <p:spPr>
          <a:xfrm>
            <a:off x="533401" y="1866318"/>
            <a:ext cx="10210799" cy="2959208"/>
          </a:xfrm>
          <a:prstGeom prst="rect">
            <a:avLst/>
          </a:prstGeom>
          <a:noFill/>
        </p:spPr>
        <p:txBody>
          <a:bodyPr wrap="square" rtlCol="0">
            <a:spAutoFit/>
          </a:bodyPr>
          <a:lstStyle/>
          <a:p>
            <a:pPr marL="417150" indent="-342900">
              <a:lnSpc>
                <a:spcPct val="150000"/>
              </a:lnSpc>
              <a:spcBef>
                <a:spcPts val="1200"/>
              </a:spcBef>
              <a:spcAft>
                <a:spcPts val="1200"/>
              </a:spcAft>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DKN</a:t>
            </a:r>
            <a:r>
              <a:rPr lang="en-US" altLang="zh-CN" sz="2000" dirty="0">
                <a:latin typeface="Arial" panose="020B0604020202020204" pitchFamily="34" charset="0"/>
                <a:cs typeface="Arial" panose="020B0604020202020204" pitchFamily="34" charset="0"/>
              </a:rPr>
              <a:t> is a content-based deep model for clickthrough rate prediction that are suitable for highly time-sensitive news.</a:t>
            </a:r>
          </a:p>
          <a:p>
            <a:pPr marL="417150" indent="-342900">
              <a:lnSpc>
                <a:spcPct val="150000"/>
              </a:lnSpc>
              <a:spcBef>
                <a:spcPts val="1200"/>
              </a:spcBef>
              <a:spcAft>
                <a:spcPts val="1200"/>
              </a:spcAft>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KCNN</a:t>
            </a:r>
            <a:r>
              <a:rPr lang="en-US" altLang="zh-CN" sz="2000" dirty="0">
                <a:latin typeface="Arial" panose="020B0604020202020204" pitchFamily="34" charset="0"/>
                <a:cs typeface="Arial" panose="020B0604020202020204" pitchFamily="34" charset="0"/>
              </a:rPr>
              <a:t> module</a:t>
            </a:r>
          </a:p>
          <a:p>
            <a:pPr marL="417150" indent="-342900">
              <a:lnSpc>
                <a:spcPct val="150000"/>
              </a:lnSpc>
              <a:spcBef>
                <a:spcPts val="1200"/>
              </a:spcBef>
              <a:spcAft>
                <a:spcPts val="1200"/>
              </a:spcAft>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DKN uses an </a:t>
            </a:r>
            <a:r>
              <a:rPr lang="en-US" altLang="zh-CN" sz="2000" b="1" dirty="0">
                <a:latin typeface="Arial" panose="020B0604020202020204" pitchFamily="34" charset="0"/>
                <a:cs typeface="Arial" panose="020B0604020202020204" pitchFamily="34" charset="0"/>
              </a:rPr>
              <a:t>attention module </a:t>
            </a:r>
            <a:r>
              <a:rPr lang="en-US" altLang="zh-CN" sz="2000" dirty="0">
                <a:latin typeface="Arial" panose="020B0604020202020204" pitchFamily="34" charset="0"/>
                <a:cs typeface="Arial" panose="020B0604020202020204" pitchFamily="34" charset="0"/>
              </a:rPr>
              <a:t>to dynamically calculate a user s aggregated historical representation</a:t>
            </a:r>
            <a:endParaRPr lang="zh-CN"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95BB4F3-EE0D-41E4-AC46-BA630C805095}"/>
              </a:ext>
            </a:extLst>
          </p:cNvPr>
          <p:cNvSpPr>
            <a:spLocks noGrp="1"/>
          </p:cNvSpPr>
          <p:nvPr>
            <p:ph type="sldNum" sz="quarter" idx="7"/>
          </p:nvPr>
        </p:nvSpPr>
        <p:spPr/>
        <p:txBody>
          <a:bodyPr/>
          <a:lstStyle/>
          <a:p>
            <a:fld id="{B6F15528-21DE-4FAA-801E-634DDDAF4B2B}" type="slidenum">
              <a:rPr lang="en-US" altLang="zh-CN" smtClean="0"/>
              <a:t>3</a:t>
            </a:fld>
            <a:endParaRPr lang="zh-CN" altLang="en-US"/>
          </a:p>
        </p:txBody>
      </p:sp>
      <p:pic>
        <p:nvPicPr>
          <p:cNvPr id="4" name="图片 3">
            <a:extLst>
              <a:ext uri="{FF2B5EF4-FFF2-40B4-BE49-F238E27FC236}">
                <a16:creationId xmlns:a16="http://schemas.microsoft.com/office/drawing/2014/main" id="{91401F5D-2354-45A1-B6AC-D37D011F5A83}"/>
              </a:ext>
            </a:extLst>
          </p:cNvPr>
          <p:cNvPicPr>
            <a:picLocks noChangeAspect="1"/>
          </p:cNvPicPr>
          <p:nvPr/>
        </p:nvPicPr>
        <p:blipFill rotWithShape="1">
          <a:blip r:embed="rId3">
            <a:extLst>
              <a:ext uri="{28A0092B-C50C-407E-A947-70E740481C1C}">
                <a14:useLocalDpi xmlns:a14="http://schemas.microsoft.com/office/drawing/2010/main" val="0"/>
              </a:ext>
            </a:extLst>
          </a:blip>
          <a:srcRect l="5000" t="1999" r="3103" b="2001"/>
          <a:stretch/>
        </p:blipFill>
        <p:spPr>
          <a:xfrm>
            <a:off x="1560785" y="1083476"/>
            <a:ext cx="9070429" cy="5329916"/>
          </a:xfrm>
          <a:prstGeom prst="rect">
            <a:avLst/>
          </a:prstGeom>
        </p:spPr>
      </p:pic>
      <p:sp>
        <p:nvSpPr>
          <p:cNvPr id="11" name="object 2">
            <a:extLst>
              <a:ext uri="{FF2B5EF4-FFF2-40B4-BE49-F238E27FC236}">
                <a16:creationId xmlns:a16="http://schemas.microsoft.com/office/drawing/2014/main" id="{9D8D19E5-3DF1-4CCD-AE2A-78307A3BBF90}"/>
              </a:ext>
            </a:extLst>
          </p:cNvPr>
          <p:cNvSpPr txBox="1">
            <a:spLocks noGrp="1"/>
          </p:cNvSpPr>
          <p:nvPr>
            <p:ph type="title"/>
          </p:nvPr>
        </p:nvSpPr>
        <p:spPr>
          <a:xfrm>
            <a:off x="409904" y="432052"/>
            <a:ext cx="6829095" cy="382156"/>
          </a:xfrm>
          <a:prstGeom prst="rect">
            <a:avLst/>
          </a:prstGeom>
        </p:spPr>
        <p:txBody>
          <a:bodyPr vert="horz" wrap="square" lIns="0" tIns="12700" rIns="0" bIns="0" rtlCol="0">
            <a:spAutoFit/>
          </a:bodyPr>
          <a:lstStyle/>
          <a:p>
            <a:pPr marL="12700">
              <a:lnSpc>
                <a:spcPct val="100000"/>
              </a:lnSpc>
              <a:spcBef>
                <a:spcPts val="100"/>
              </a:spcBef>
            </a:pPr>
            <a:r>
              <a:rPr lang="en-US" spc="-5" dirty="0"/>
              <a:t>Preliminaries - Knowledge Graph Embedding</a:t>
            </a:r>
            <a:endParaRPr spc="-5" dirty="0"/>
          </a:p>
        </p:txBody>
      </p:sp>
      <p:cxnSp>
        <p:nvCxnSpPr>
          <p:cNvPr id="12" name="直接连接符 11">
            <a:extLst>
              <a:ext uri="{FF2B5EF4-FFF2-40B4-BE49-F238E27FC236}">
                <a16:creationId xmlns:a16="http://schemas.microsoft.com/office/drawing/2014/main" id="{055AEDB3-10BE-4603-952A-CBAEA25A03B0}"/>
              </a:ext>
            </a:extLst>
          </p:cNvPr>
          <p:cNvCxnSpPr>
            <a:cxnSpLocks/>
          </p:cNvCxnSpPr>
          <p:nvPr/>
        </p:nvCxnSpPr>
        <p:spPr>
          <a:xfrm>
            <a:off x="409905" y="823212"/>
            <a:ext cx="6143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98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95BB4F3-EE0D-41E4-AC46-BA630C805095}"/>
              </a:ext>
            </a:extLst>
          </p:cNvPr>
          <p:cNvSpPr>
            <a:spLocks noGrp="1"/>
          </p:cNvSpPr>
          <p:nvPr>
            <p:ph type="sldNum" sz="quarter" idx="7"/>
          </p:nvPr>
        </p:nvSpPr>
        <p:spPr/>
        <p:txBody>
          <a:bodyPr/>
          <a:lstStyle/>
          <a:p>
            <a:fld id="{B6F15528-21DE-4FAA-801E-634DDDAF4B2B}" type="slidenum">
              <a:rPr lang="en-US" altLang="zh-CN" smtClean="0"/>
              <a:t>4</a:t>
            </a:fld>
            <a:endParaRPr lang="zh-CN" altLang="en-US"/>
          </a:p>
        </p:txBody>
      </p:sp>
      <p:sp>
        <p:nvSpPr>
          <p:cNvPr id="11" name="object 2">
            <a:extLst>
              <a:ext uri="{FF2B5EF4-FFF2-40B4-BE49-F238E27FC236}">
                <a16:creationId xmlns:a16="http://schemas.microsoft.com/office/drawing/2014/main" id="{9D8D19E5-3DF1-4CCD-AE2A-78307A3BBF90}"/>
              </a:ext>
            </a:extLst>
          </p:cNvPr>
          <p:cNvSpPr txBox="1">
            <a:spLocks noGrp="1"/>
          </p:cNvSpPr>
          <p:nvPr>
            <p:ph type="title"/>
          </p:nvPr>
        </p:nvSpPr>
        <p:spPr>
          <a:xfrm>
            <a:off x="409904" y="432052"/>
            <a:ext cx="6829095" cy="382156"/>
          </a:xfrm>
          <a:prstGeom prst="rect">
            <a:avLst/>
          </a:prstGeom>
        </p:spPr>
        <p:txBody>
          <a:bodyPr vert="horz" wrap="square" lIns="0" tIns="12700" rIns="0" bIns="0" rtlCol="0">
            <a:spAutoFit/>
          </a:bodyPr>
          <a:lstStyle/>
          <a:p>
            <a:pPr marL="12700">
              <a:lnSpc>
                <a:spcPct val="100000"/>
              </a:lnSpc>
              <a:spcBef>
                <a:spcPts val="100"/>
              </a:spcBef>
            </a:pPr>
            <a:r>
              <a:rPr lang="en-US" spc="-5" dirty="0"/>
              <a:t>Preliminaries - Knowledge Graph Embedding</a:t>
            </a:r>
            <a:endParaRPr spc="-5" dirty="0"/>
          </a:p>
        </p:txBody>
      </p:sp>
      <p:cxnSp>
        <p:nvCxnSpPr>
          <p:cNvPr id="12" name="直接连接符 11">
            <a:extLst>
              <a:ext uri="{FF2B5EF4-FFF2-40B4-BE49-F238E27FC236}">
                <a16:creationId xmlns:a16="http://schemas.microsoft.com/office/drawing/2014/main" id="{055AEDB3-10BE-4603-952A-CBAEA25A03B0}"/>
              </a:ext>
            </a:extLst>
          </p:cNvPr>
          <p:cNvCxnSpPr>
            <a:cxnSpLocks/>
          </p:cNvCxnSpPr>
          <p:nvPr/>
        </p:nvCxnSpPr>
        <p:spPr>
          <a:xfrm>
            <a:off x="409905" y="823212"/>
            <a:ext cx="61432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D679166C-3CF5-40E6-85EC-B278898BE23D}"/>
              </a:ext>
            </a:extLst>
          </p:cNvPr>
          <p:cNvGrpSpPr/>
          <p:nvPr/>
        </p:nvGrpSpPr>
        <p:grpSpPr>
          <a:xfrm>
            <a:off x="1981200" y="1042212"/>
            <a:ext cx="7778450" cy="5507178"/>
            <a:chOff x="1676401" y="990600"/>
            <a:chExt cx="7778450" cy="5507178"/>
          </a:xfrm>
        </p:grpSpPr>
        <p:pic>
          <p:nvPicPr>
            <p:cNvPr id="2" name="图片 1">
              <a:extLst>
                <a:ext uri="{FF2B5EF4-FFF2-40B4-BE49-F238E27FC236}">
                  <a16:creationId xmlns:a16="http://schemas.microsoft.com/office/drawing/2014/main" id="{B76D452A-8AD4-457C-AB91-E56FD04E36DA}"/>
                </a:ext>
              </a:extLst>
            </p:cNvPr>
            <p:cNvPicPr>
              <a:picLocks noChangeAspect="1"/>
            </p:cNvPicPr>
            <p:nvPr/>
          </p:nvPicPr>
          <p:blipFill>
            <a:blip r:embed="rId3"/>
            <a:stretch>
              <a:fillRect/>
            </a:stretch>
          </p:blipFill>
          <p:spPr>
            <a:xfrm>
              <a:off x="1676401" y="990600"/>
              <a:ext cx="7778450" cy="2557201"/>
            </a:xfrm>
            <a:prstGeom prst="rect">
              <a:avLst/>
            </a:prstGeom>
          </p:spPr>
        </p:pic>
        <p:pic>
          <p:nvPicPr>
            <p:cNvPr id="3" name="图片 2">
              <a:extLst>
                <a:ext uri="{FF2B5EF4-FFF2-40B4-BE49-F238E27FC236}">
                  <a16:creationId xmlns:a16="http://schemas.microsoft.com/office/drawing/2014/main" id="{BEEF68B4-5F6E-44B2-A965-8B10B69D0EBF}"/>
                </a:ext>
              </a:extLst>
            </p:cNvPr>
            <p:cNvPicPr>
              <a:picLocks noChangeAspect="1"/>
            </p:cNvPicPr>
            <p:nvPr/>
          </p:nvPicPr>
          <p:blipFill>
            <a:blip r:embed="rId4"/>
            <a:stretch>
              <a:fillRect/>
            </a:stretch>
          </p:blipFill>
          <p:spPr>
            <a:xfrm>
              <a:off x="1719140" y="3684144"/>
              <a:ext cx="7735711" cy="2813634"/>
            </a:xfrm>
            <a:prstGeom prst="rect">
              <a:avLst/>
            </a:prstGeom>
          </p:spPr>
        </p:pic>
      </p:grpSp>
    </p:spTree>
    <p:extLst>
      <p:ext uri="{BB962C8B-B14F-4D97-AF65-F5344CB8AC3E}">
        <p14:creationId xmlns:p14="http://schemas.microsoft.com/office/powerpoint/2010/main" val="170301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95BB4F3-EE0D-41E4-AC46-BA630C805095}"/>
              </a:ext>
            </a:extLst>
          </p:cNvPr>
          <p:cNvSpPr>
            <a:spLocks noGrp="1"/>
          </p:cNvSpPr>
          <p:nvPr>
            <p:ph type="sldNum" sz="quarter" idx="7"/>
          </p:nvPr>
        </p:nvSpPr>
        <p:spPr/>
        <p:txBody>
          <a:bodyPr/>
          <a:lstStyle/>
          <a:p>
            <a:fld id="{B6F15528-21DE-4FAA-801E-634DDDAF4B2B}" type="slidenum">
              <a:rPr lang="en-US" altLang="zh-CN" smtClean="0"/>
              <a:t>5</a:t>
            </a:fld>
            <a:endParaRPr lang="zh-CN" altLang="en-US"/>
          </a:p>
        </p:txBody>
      </p:sp>
      <p:sp>
        <p:nvSpPr>
          <p:cNvPr id="9" name="object 2">
            <a:extLst>
              <a:ext uri="{FF2B5EF4-FFF2-40B4-BE49-F238E27FC236}">
                <a16:creationId xmlns:a16="http://schemas.microsoft.com/office/drawing/2014/main" id="{A1BA03FE-0225-4E66-8265-ECB2C498D521}"/>
              </a:ext>
            </a:extLst>
          </p:cNvPr>
          <p:cNvSpPr txBox="1">
            <a:spLocks noGrp="1"/>
          </p:cNvSpPr>
          <p:nvPr>
            <p:ph type="title"/>
          </p:nvPr>
        </p:nvSpPr>
        <p:spPr>
          <a:xfrm>
            <a:off x="409904" y="432052"/>
            <a:ext cx="9572295" cy="382156"/>
          </a:xfrm>
          <a:prstGeom prst="rect">
            <a:avLst/>
          </a:prstGeom>
        </p:spPr>
        <p:txBody>
          <a:bodyPr vert="horz" wrap="square" lIns="0" tIns="12700" rIns="0" bIns="0" rtlCol="0">
            <a:spAutoFit/>
          </a:bodyPr>
          <a:lstStyle/>
          <a:p>
            <a:pPr marL="12700">
              <a:lnSpc>
                <a:spcPct val="100000"/>
              </a:lnSpc>
              <a:spcBef>
                <a:spcPts val="100"/>
              </a:spcBef>
            </a:pPr>
            <a:r>
              <a:rPr lang="en-US" altLang="zh-CN" spc="-5" dirty="0"/>
              <a:t>Preliminaries - CNN for Sentence Representation Learning</a:t>
            </a:r>
            <a:endParaRPr spc="-5" dirty="0"/>
          </a:p>
        </p:txBody>
      </p:sp>
      <p:cxnSp>
        <p:nvCxnSpPr>
          <p:cNvPr id="11" name="直接连接符 10">
            <a:extLst>
              <a:ext uri="{FF2B5EF4-FFF2-40B4-BE49-F238E27FC236}">
                <a16:creationId xmlns:a16="http://schemas.microsoft.com/office/drawing/2014/main" id="{1A647C56-B1C1-4F37-9FD7-CA6DF1323714}"/>
              </a:ext>
            </a:extLst>
          </p:cNvPr>
          <p:cNvCxnSpPr>
            <a:cxnSpLocks/>
          </p:cNvCxnSpPr>
          <p:nvPr/>
        </p:nvCxnSpPr>
        <p:spPr>
          <a:xfrm>
            <a:off x="409905" y="823212"/>
            <a:ext cx="7972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4C0B76F4-1B8F-4D7E-9360-B688B46704BA}"/>
              </a:ext>
            </a:extLst>
          </p:cNvPr>
          <p:cNvPicPr>
            <a:picLocks noChangeAspect="1"/>
          </p:cNvPicPr>
          <p:nvPr/>
        </p:nvPicPr>
        <p:blipFill>
          <a:blip r:embed="rId3"/>
          <a:stretch>
            <a:fillRect/>
          </a:stretch>
        </p:blipFill>
        <p:spPr>
          <a:xfrm>
            <a:off x="194927" y="1190982"/>
            <a:ext cx="9091448" cy="4808637"/>
          </a:xfrm>
          <a:prstGeom prst="rect">
            <a:avLst/>
          </a:prstGeom>
        </p:spPr>
      </p:pic>
      <p:pic>
        <p:nvPicPr>
          <p:cNvPr id="2" name="图片 1">
            <a:extLst>
              <a:ext uri="{FF2B5EF4-FFF2-40B4-BE49-F238E27FC236}">
                <a16:creationId xmlns:a16="http://schemas.microsoft.com/office/drawing/2014/main" id="{D6837688-66BF-4E20-A5EA-EA609CD2CEA6}"/>
              </a:ext>
            </a:extLst>
          </p:cNvPr>
          <p:cNvPicPr>
            <a:picLocks noChangeAspect="1"/>
          </p:cNvPicPr>
          <p:nvPr/>
        </p:nvPicPr>
        <p:blipFill>
          <a:blip r:embed="rId4"/>
          <a:stretch>
            <a:fillRect/>
          </a:stretch>
        </p:blipFill>
        <p:spPr>
          <a:xfrm>
            <a:off x="8900884" y="3879231"/>
            <a:ext cx="2768632" cy="358294"/>
          </a:xfrm>
          <a:prstGeom prst="rect">
            <a:avLst/>
          </a:prstGeom>
        </p:spPr>
      </p:pic>
      <p:pic>
        <p:nvPicPr>
          <p:cNvPr id="3" name="图片 2">
            <a:extLst>
              <a:ext uri="{FF2B5EF4-FFF2-40B4-BE49-F238E27FC236}">
                <a16:creationId xmlns:a16="http://schemas.microsoft.com/office/drawing/2014/main" id="{C437DF3A-D4AF-4A8B-B3A6-FBF0FC9995E9}"/>
              </a:ext>
            </a:extLst>
          </p:cNvPr>
          <p:cNvPicPr>
            <a:picLocks noChangeAspect="1"/>
          </p:cNvPicPr>
          <p:nvPr/>
        </p:nvPicPr>
        <p:blipFill>
          <a:blip r:embed="rId5"/>
          <a:stretch>
            <a:fillRect/>
          </a:stretch>
        </p:blipFill>
        <p:spPr>
          <a:xfrm>
            <a:off x="8900884" y="2671832"/>
            <a:ext cx="2797664" cy="420250"/>
          </a:xfrm>
          <a:prstGeom prst="rect">
            <a:avLst/>
          </a:prstGeom>
        </p:spPr>
      </p:pic>
      <p:pic>
        <p:nvPicPr>
          <p:cNvPr id="4" name="图片 3">
            <a:extLst>
              <a:ext uri="{FF2B5EF4-FFF2-40B4-BE49-F238E27FC236}">
                <a16:creationId xmlns:a16="http://schemas.microsoft.com/office/drawing/2014/main" id="{863DADE5-151D-4EAD-858C-8453B3A7FAC4}"/>
              </a:ext>
            </a:extLst>
          </p:cNvPr>
          <p:cNvPicPr>
            <a:picLocks noChangeAspect="1"/>
          </p:cNvPicPr>
          <p:nvPr/>
        </p:nvPicPr>
        <p:blipFill>
          <a:blip r:embed="rId6"/>
          <a:stretch>
            <a:fillRect/>
          </a:stretch>
        </p:blipFill>
        <p:spPr>
          <a:xfrm>
            <a:off x="8183884" y="1074976"/>
            <a:ext cx="3817878" cy="292932"/>
          </a:xfrm>
          <a:prstGeom prst="rect">
            <a:avLst/>
          </a:prstGeom>
        </p:spPr>
      </p:pic>
      <p:pic>
        <p:nvPicPr>
          <p:cNvPr id="7" name="图片 6">
            <a:extLst>
              <a:ext uri="{FF2B5EF4-FFF2-40B4-BE49-F238E27FC236}">
                <a16:creationId xmlns:a16="http://schemas.microsoft.com/office/drawing/2014/main" id="{C947FC02-1827-4CE2-BE3B-FD7A973E5349}"/>
              </a:ext>
            </a:extLst>
          </p:cNvPr>
          <p:cNvPicPr>
            <a:picLocks noChangeAspect="1"/>
          </p:cNvPicPr>
          <p:nvPr/>
        </p:nvPicPr>
        <p:blipFill>
          <a:blip r:embed="rId7"/>
          <a:stretch>
            <a:fillRect/>
          </a:stretch>
        </p:blipFill>
        <p:spPr>
          <a:xfrm>
            <a:off x="9116824" y="5382969"/>
            <a:ext cx="2453853" cy="281964"/>
          </a:xfrm>
          <a:prstGeom prst="rect">
            <a:avLst/>
          </a:prstGeom>
        </p:spPr>
      </p:pic>
    </p:spTree>
    <p:extLst>
      <p:ext uri="{BB962C8B-B14F-4D97-AF65-F5344CB8AC3E}">
        <p14:creationId xmlns:p14="http://schemas.microsoft.com/office/powerpoint/2010/main" val="106458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429FAC2A-3193-4D91-B33D-F33C9ADD0B01}"/>
              </a:ext>
            </a:extLst>
          </p:cNvPr>
          <p:cNvSpPr>
            <a:spLocks noGrp="1"/>
          </p:cNvSpPr>
          <p:nvPr>
            <p:ph type="sldNum" sz="quarter" idx="7"/>
          </p:nvPr>
        </p:nvSpPr>
        <p:spPr/>
        <p:txBody>
          <a:bodyPr/>
          <a:lstStyle/>
          <a:p>
            <a:fld id="{B6F15528-21DE-4FAA-801E-634DDDAF4B2B}" type="slidenum">
              <a:rPr lang="en-US" altLang="zh-CN" smtClean="0"/>
              <a:t>6</a:t>
            </a:fld>
            <a:endParaRPr lang="zh-CN" altLang="en-US"/>
          </a:p>
        </p:txBody>
      </p:sp>
      <p:sp>
        <p:nvSpPr>
          <p:cNvPr id="14" name="矩形 13">
            <a:extLst>
              <a:ext uri="{FF2B5EF4-FFF2-40B4-BE49-F238E27FC236}">
                <a16:creationId xmlns:a16="http://schemas.microsoft.com/office/drawing/2014/main" id="{D0D9F7D9-8396-4A04-B565-CD2A89A174F6}"/>
              </a:ext>
            </a:extLst>
          </p:cNvPr>
          <p:cNvSpPr/>
          <p:nvPr/>
        </p:nvSpPr>
        <p:spPr>
          <a:xfrm>
            <a:off x="6629400" y="2590800"/>
            <a:ext cx="1524000" cy="15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DKN</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C09DC141-F43E-46FC-A54B-BDD6A58A1EA9}"/>
              </a:ext>
            </a:extLst>
          </p:cNvPr>
          <p:cNvSpPr/>
          <p:nvPr/>
        </p:nvSpPr>
        <p:spPr>
          <a:xfrm>
            <a:off x="1530085" y="2020712"/>
            <a:ext cx="3276600" cy="9144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候选新闻的标题</a:t>
            </a:r>
          </a:p>
        </p:txBody>
      </p:sp>
      <p:sp>
        <p:nvSpPr>
          <p:cNvPr id="13" name="矩形: 圆角 12">
            <a:extLst>
              <a:ext uri="{FF2B5EF4-FFF2-40B4-BE49-F238E27FC236}">
                <a16:creationId xmlns:a16="http://schemas.microsoft.com/office/drawing/2014/main" id="{D4CA96AA-3306-45C1-A183-2D0ED9F5B8D4}"/>
              </a:ext>
            </a:extLst>
          </p:cNvPr>
          <p:cNvSpPr/>
          <p:nvPr/>
        </p:nvSpPr>
        <p:spPr>
          <a:xfrm>
            <a:off x="1538552" y="3849513"/>
            <a:ext cx="3276600" cy="9144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浏览历史</a:t>
            </a:r>
          </a:p>
        </p:txBody>
      </p:sp>
      <p:cxnSp>
        <p:nvCxnSpPr>
          <p:cNvPr id="7" name="连接符: 肘形 6">
            <a:extLst>
              <a:ext uri="{FF2B5EF4-FFF2-40B4-BE49-F238E27FC236}">
                <a16:creationId xmlns:a16="http://schemas.microsoft.com/office/drawing/2014/main" id="{E446439C-CB12-4C5C-8B5B-40DF97F4C1DA}"/>
              </a:ext>
            </a:extLst>
          </p:cNvPr>
          <p:cNvCxnSpPr>
            <a:stCxn id="3" idx="3"/>
            <a:endCxn id="14" idx="1"/>
          </p:cNvCxnSpPr>
          <p:nvPr/>
        </p:nvCxnSpPr>
        <p:spPr>
          <a:xfrm>
            <a:off x="4806685" y="2477912"/>
            <a:ext cx="1822715" cy="87488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3CE5B218-FDE3-40B9-ADA8-1F94F3776AA4}"/>
              </a:ext>
            </a:extLst>
          </p:cNvPr>
          <p:cNvCxnSpPr>
            <a:stCxn id="13" idx="3"/>
            <a:endCxn id="14" idx="1"/>
          </p:cNvCxnSpPr>
          <p:nvPr/>
        </p:nvCxnSpPr>
        <p:spPr>
          <a:xfrm flipV="1">
            <a:off x="4815152" y="3352800"/>
            <a:ext cx="1814248" cy="95391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0282D3C-8427-48B2-9A5F-E69A47C94DEB}"/>
              </a:ext>
            </a:extLst>
          </p:cNvPr>
          <p:cNvSpPr/>
          <p:nvPr/>
        </p:nvSpPr>
        <p:spPr>
          <a:xfrm>
            <a:off x="8777676" y="2858913"/>
            <a:ext cx="1905000" cy="990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75%</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0AA83115-D507-4A12-9822-E8BE8E0A54E1}"/>
              </a:ext>
            </a:extLst>
          </p:cNvPr>
          <p:cNvCxnSpPr>
            <a:stCxn id="14" idx="3"/>
            <a:endCxn id="11" idx="2"/>
          </p:cNvCxnSpPr>
          <p:nvPr/>
        </p:nvCxnSpPr>
        <p:spPr>
          <a:xfrm>
            <a:off x="8153400" y="3352800"/>
            <a:ext cx="624276" cy="1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bject 2">
            <a:extLst>
              <a:ext uri="{FF2B5EF4-FFF2-40B4-BE49-F238E27FC236}">
                <a16:creationId xmlns:a16="http://schemas.microsoft.com/office/drawing/2014/main" id="{49E46754-BCF0-4C9F-BCD8-9ED6DB98410D}"/>
              </a:ext>
            </a:extLst>
          </p:cNvPr>
          <p:cNvSpPr txBox="1">
            <a:spLocks noGrp="1"/>
          </p:cNvSpPr>
          <p:nvPr>
            <p:ph type="title"/>
          </p:nvPr>
        </p:nvSpPr>
        <p:spPr>
          <a:xfrm>
            <a:off x="409905" y="432052"/>
            <a:ext cx="733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Task</a:t>
            </a:r>
            <a:endParaRPr spc="-5" dirty="0"/>
          </a:p>
        </p:txBody>
      </p:sp>
      <p:cxnSp>
        <p:nvCxnSpPr>
          <p:cNvPr id="30" name="直接连接符 29">
            <a:extLst>
              <a:ext uri="{FF2B5EF4-FFF2-40B4-BE49-F238E27FC236}">
                <a16:creationId xmlns:a16="http://schemas.microsoft.com/office/drawing/2014/main" id="{E741D707-8697-4B5E-ABA7-16C5C1DE7B84}"/>
              </a:ext>
            </a:extLst>
          </p:cNvPr>
          <p:cNvCxnSpPr>
            <a:cxnSpLocks/>
          </p:cNvCxnSpPr>
          <p:nvPr/>
        </p:nvCxnSpPr>
        <p:spPr>
          <a:xfrm>
            <a:off x="409905" y="823212"/>
            <a:ext cx="733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429FAC2A-3193-4D91-B33D-F33C9ADD0B01}"/>
              </a:ext>
            </a:extLst>
          </p:cNvPr>
          <p:cNvSpPr>
            <a:spLocks noGrp="1"/>
          </p:cNvSpPr>
          <p:nvPr>
            <p:ph type="sldNum" sz="quarter" idx="7"/>
          </p:nvPr>
        </p:nvSpPr>
        <p:spPr/>
        <p:txBody>
          <a:bodyPr/>
          <a:lstStyle/>
          <a:p>
            <a:fld id="{B6F15528-21DE-4FAA-801E-634DDDAF4B2B}" type="slidenum">
              <a:rPr lang="en-US" altLang="zh-CN" smtClean="0"/>
              <a:t>7</a:t>
            </a:fld>
            <a:endParaRPr lang="zh-CN" altLang="en-US"/>
          </a:p>
        </p:txBody>
      </p:sp>
      <p:sp>
        <p:nvSpPr>
          <p:cNvPr id="14" name="矩形 13">
            <a:extLst>
              <a:ext uri="{FF2B5EF4-FFF2-40B4-BE49-F238E27FC236}">
                <a16:creationId xmlns:a16="http://schemas.microsoft.com/office/drawing/2014/main" id="{D0D9F7D9-8396-4A04-B565-CD2A89A174F6}"/>
              </a:ext>
            </a:extLst>
          </p:cNvPr>
          <p:cNvSpPr/>
          <p:nvPr/>
        </p:nvSpPr>
        <p:spPr>
          <a:xfrm>
            <a:off x="6629400" y="2590800"/>
            <a:ext cx="1524000" cy="1524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DKN</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C09DC141-F43E-46FC-A54B-BDD6A58A1EA9}"/>
              </a:ext>
            </a:extLst>
          </p:cNvPr>
          <p:cNvSpPr/>
          <p:nvPr/>
        </p:nvSpPr>
        <p:spPr>
          <a:xfrm>
            <a:off x="1530085" y="2020712"/>
            <a:ext cx="3276600" cy="9144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D4CA96AA-3306-45C1-A183-2D0ED9F5B8D4}"/>
              </a:ext>
            </a:extLst>
          </p:cNvPr>
          <p:cNvSpPr/>
          <p:nvPr/>
        </p:nvSpPr>
        <p:spPr>
          <a:xfrm>
            <a:off x="1538552" y="3849513"/>
            <a:ext cx="3276600" cy="9144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浏览历史</a:t>
            </a:r>
          </a:p>
        </p:txBody>
      </p:sp>
      <p:cxnSp>
        <p:nvCxnSpPr>
          <p:cNvPr id="7" name="连接符: 肘形 6">
            <a:extLst>
              <a:ext uri="{FF2B5EF4-FFF2-40B4-BE49-F238E27FC236}">
                <a16:creationId xmlns:a16="http://schemas.microsoft.com/office/drawing/2014/main" id="{E446439C-CB12-4C5C-8B5B-40DF97F4C1DA}"/>
              </a:ext>
            </a:extLst>
          </p:cNvPr>
          <p:cNvCxnSpPr>
            <a:stCxn id="3" idx="3"/>
            <a:endCxn id="14" idx="1"/>
          </p:cNvCxnSpPr>
          <p:nvPr/>
        </p:nvCxnSpPr>
        <p:spPr>
          <a:xfrm>
            <a:off x="4806685" y="2477912"/>
            <a:ext cx="1822715" cy="87488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3CE5B218-FDE3-40B9-ADA8-1F94F3776AA4}"/>
              </a:ext>
            </a:extLst>
          </p:cNvPr>
          <p:cNvCxnSpPr>
            <a:stCxn id="13" idx="3"/>
            <a:endCxn id="14" idx="1"/>
          </p:cNvCxnSpPr>
          <p:nvPr/>
        </p:nvCxnSpPr>
        <p:spPr>
          <a:xfrm flipV="1">
            <a:off x="4815152" y="3352800"/>
            <a:ext cx="1814248" cy="95391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0282D3C-8427-48B2-9A5F-E69A47C94DEB}"/>
              </a:ext>
            </a:extLst>
          </p:cNvPr>
          <p:cNvSpPr/>
          <p:nvPr/>
        </p:nvSpPr>
        <p:spPr>
          <a:xfrm>
            <a:off x="8777676" y="2858913"/>
            <a:ext cx="1905000" cy="9906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75%</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0AA83115-D507-4A12-9822-E8BE8E0A54E1}"/>
              </a:ext>
            </a:extLst>
          </p:cNvPr>
          <p:cNvCxnSpPr>
            <a:stCxn id="14" idx="3"/>
            <a:endCxn id="11" idx="2"/>
          </p:cNvCxnSpPr>
          <p:nvPr/>
        </p:nvCxnSpPr>
        <p:spPr>
          <a:xfrm>
            <a:off x="8153400" y="3352800"/>
            <a:ext cx="624276" cy="1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bject 2">
            <a:extLst>
              <a:ext uri="{FF2B5EF4-FFF2-40B4-BE49-F238E27FC236}">
                <a16:creationId xmlns:a16="http://schemas.microsoft.com/office/drawing/2014/main" id="{49E46754-BCF0-4C9F-BCD8-9ED6DB98410D}"/>
              </a:ext>
            </a:extLst>
          </p:cNvPr>
          <p:cNvSpPr txBox="1">
            <a:spLocks noGrp="1"/>
          </p:cNvSpPr>
          <p:nvPr>
            <p:ph type="title"/>
          </p:nvPr>
        </p:nvSpPr>
        <p:spPr>
          <a:xfrm>
            <a:off x="409905" y="432052"/>
            <a:ext cx="733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Task</a:t>
            </a:r>
            <a:endParaRPr spc="-5" dirty="0"/>
          </a:p>
        </p:txBody>
      </p:sp>
      <p:cxnSp>
        <p:nvCxnSpPr>
          <p:cNvPr id="30" name="直接连接符 29">
            <a:extLst>
              <a:ext uri="{FF2B5EF4-FFF2-40B4-BE49-F238E27FC236}">
                <a16:creationId xmlns:a16="http://schemas.microsoft.com/office/drawing/2014/main" id="{E741D707-8697-4B5E-ABA7-16C5C1DE7B84}"/>
              </a:ext>
            </a:extLst>
          </p:cNvPr>
          <p:cNvCxnSpPr>
            <a:cxnSpLocks/>
          </p:cNvCxnSpPr>
          <p:nvPr/>
        </p:nvCxnSpPr>
        <p:spPr>
          <a:xfrm>
            <a:off x="409905" y="823212"/>
            <a:ext cx="733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006DCF68-84B8-4193-AE2C-9D6CA91B8BCC}"/>
              </a:ext>
            </a:extLst>
          </p:cNvPr>
          <p:cNvPicPr>
            <a:picLocks noChangeAspect="1"/>
          </p:cNvPicPr>
          <p:nvPr/>
        </p:nvPicPr>
        <p:blipFill>
          <a:blip r:embed="rId3"/>
          <a:stretch>
            <a:fillRect/>
          </a:stretch>
        </p:blipFill>
        <p:spPr>
          <a:xfrm>
            <a:off x="1956700" y="2264533"/>
            <a:ext cx="2423370" cy="426757"/>
          </a:xfrm>
          <a:prstGeom prst="rect">
            <a:avLst/>
          </a:prstGeom>
        </p:spPr>
      </p:pic>
      <p:pic>
        <p:nvPicPr>
          <p:cNvPr id="4" name="图片 3">
            <a:extLst>
              <a:ext uri="{FF2B5EF4-FFF2-40B4-BE49-F238E27FC236}">
                <a16:creationId xmlns:a16="http://schemas.microsoft.com/office/drawing/2014/main" id="{C2AD9271-4282-4DDA-B33C-0605C292385B}"/>
              </a:ext>
            </a:extLst>
          </p:cNvPr>
          <p:cNvPicPr>
            <a:picLocks noChangeAspect="1"/>
          </p:cNvPicPr>
          <p:nvPr/>
        </p:nvPicPr>
        <p:blipFill>
          <a:blip r:embed="rId4"/>
          <a:stretch>
            <a:fillRect/>
          </a:stretch>
        </p:blipFill>
        <p:spPr>
          <a:xfrm>
            <a:off x="2026133" y="3994266"/>
            <a:ext cx="2301439" cy="624894"/>
          </a:xfrm>
          <a:prstGeom prst="rect">
            <a:avLst/>
          </a:prstGeom>
        </p:spPr>
      </p:pic>
    </p:spTree>
    <p:extLst>
      <p:ext uri="{BB962C8B-B14F-4D97-AF65-F5344CB8AC3E}">
        <p14:creationId xmlns:p14="http://schemas.microsoft.com/office/powerpoint/2010/main" val="29074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12">
            <a:extLst>
              <a:ext uri="{FF2B5EF4-FFF2-40B4-BE49-F238E27FC236}">
                <a16:creationId xmlns:a16="http://schemas.microsoft.com/office/drawing/2014/main" id="{3C7F9182-44E1-48F4-A836-883657AFBE11}"/>
              </a:ext>
            </a:extLst>
          </p:cNvPr>
          <p:cNvSpPr>
            <a:spLocks noGrp="1"/>
          </p:cNvSpPr>
          <p:nvPr>
            <p:ph type="sldNum" sz="quarter" idx="7"/>
          </p:nvPr>
        </p:nvSpPr>
        <p:spPr/>
        <p:txBody>
          <a:bodyPr/>
          <a:lstStyle/>
          <a:p>
            <a:fld id="{B6F15528-21DE-4FAA-801E-634DDDAF4B2B}" type="slidenum">
              <a:rPr lang="en-US" altLang="zh-CN" smtClean="0"/>
              <a:t>8</a:t>
            </a:fld>
            <a:endParaRPr lang="zh-CN" altLang="en-US"/>
          </a:p>
        </p:txBody>
      </p:sp>
      <p:sp>
        <p:nvSpPr>
          <p:cNvPr id="18" name="文本框 17">
            <a:extLst>
              <a:ext uri="{FF2B5EF4-FFF2-40B4-BE49-F238E27FC236}">
                <a16:creationId xmlns:a16="http://schemas.microsoft.com/office/drawing/2014/main" id="{4233D55C-8B21-4219-AE47-69A5D840A8C0}"/>
              </a:ext>
            </a:extLst>
          </p:cNvPr>
          <p:cNvSpPr txBox="1"/>
          <p:nvPr/>
        </p:nvSpPr>
        <p:spPr>
          <a:xfrm>
            <a:off x="533401" y="1866318"/>
            <a:ext cx="10210799" cy="3420873"/>
          </a:xfrm>
          <a:prstGeom prst="rect">
            <a:avLst/>
          </a:prstGeom>
          <a:noFill/>
        </p:spPr>
        <p:txBody>
          <a:bodyPr wrap="square" rtlCol="0">
            <a:spAutoFit/>
          </a:bodyPr>
          <a:lstStyle/>
          <a:p>
            <a:pPr marL="417150" indent="-342900">
              <a:lnSpc>
                <a:spcPct val="150000"/>
              </a:lnSpc>
              <a:spcBef>
                <a:spcPts val="1200"/>
              </a:spcBef>
              <a:spcAft>
                <a:spcPts val="1200"/>
              </a:spcAft>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News articles are </a:t>
            </a:r>
            <a:r>
              <a:rPr lang="en-US" altLang="zh-CN" sz="2000" b="1" dirty="0">
                <a:latin typeface="Arial" panose="020B0604020202020204" pitchFamily="34" charset="0"/>
                <a:cs typeface="Arial" panose="020B0604020202020204" pitchFamily="34" charset="0"/>
              </a:rPr>
              <a:t>highly time-sensitive </a:t>
            </a:r>
            <a:r>
              <a:rPr lang="en-US" altLang="zh-CN" sz="2000" dirty="0">
                <a:latin typeface="Arial" panose="020B0604020202020204" pitchFamily="34" charset="0"/>
                <a:cs typeface="Arial" panose="020B0604020202020204" pitchFamily="34" charset="0"/>
              </a:rPr>
              <a:t>and their relevance expires quickly within a short period</a:t>
            </a:r>
          </a:p>
          <a:p>
            <a:pPr marL="417150" indent="-342900">
              <a:lnSpc>
                <a:spcPct val="150000"/>
              </a:lnSpc>
              <a:spcBef>
                <a:spcPts val="1200"/>
              </a:spcBef>
              <a:spcAft>
                <a:spcPts val="1200"/>
              </a:spcAft>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People are </a:t>
            </a:r>
            <a:r>
              <a:rPr lang="en-US" altLang="zh-CN" sz="2000" b="1" dirty="0">
                <a:latin typeface="Arial" panose="020B0604020202020204" pitchFamily="34" charset="0"/>
                <a:cs typeface="Arial" panose="020B0604020202020204" pitchFamily="34" charset="0"/>
              </a:rPr>
              <a:t>topic-sensitive</a:t>
            </a:r>
            <a:r>
              <a:rPr lang="en-US" altLang="zh-CN" sz="2000" dirty="0">
                <a:latin typeface="Arial" panose="020B0604020202020204" pitchFamily="34" charset="0"/>
                <a:cs typeface="Arial" panose="020B0604020202020204" pitchFamily="34" charset="0"/>
              </a:rPr>
              <a:t> in news reading as they are usually interested in multiple specific news categories</a:t>
            </a:r>
          </a:p>
          <a:p>
            <a:pPr marL="417150" indent="-342900">
              <a:lnSpc>
                <a:spcPct val="150000"/>
              </a:lnSpc>
              <a:spcBef>
                <a:spcPts val="1200"/>
              </a:spcBef>
              <a:spcAft>
                <a:spcPts val="1200"/>
              </a:spcAft>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Highly condensed and comprised </a:t>
            </a:r>
            <a:r>
              <a:rPr lang="en-US" altLang="zh-CN" sz="2000" dirty="0">
                <a:latin typeface="Arial" panose="020B0604020202020204" pitchFamily="34" charset="0"/>
                <a:cs typeface="Arial" panose="020B0604020202020204" pitchFamily="34" charset="0"/>
              </a:rPr>
              <a:t>of a large amount of knowledge entities and common sense</a:t>
            </a:r>
            <a:endParaRPr lang="zh-CN" altLang="en-US" sz="2000" dirty="0">
              <a:latin typeface="Arial" panose="020B0604020202020204" pitchFamily="34" charset="0"/>
              <a:cs typeface="Arial" panose="020B0604020202020204" pitchFamily="34" charset="0"/>
            </a:endParaRPr>
          </a:p>
        </p:txBody>
      </p:sp>
      <p:sp>
        <p:nvSpPr>
          <p:cNvPr id="9" name="object 2">
            <a:extLst>
              <a:ext uri="{FF2B5EF4-FFF2-40B4-BE49-F238E27FC236}">
                <a16:creationId xmlns:a16="http://schemas.microsoft.com/office/drawing/2014/main" id="{EDC40574-08B3-48CA-9DE7-905239EF88EC}"/>
              </a:ext>
            </a:extLst>
          </p:cNvPr>
          <p:cNvSpPr txBox="1">
            <a:spLocks noGrp="1"/>
          </p:cNvSpPr>
          <p:nvPr>
            <p:ph type="title"/>
          </p:nvPr>
        </p:nvSpPr>
        <p:spPr>
          <a:xfrm>
            <a:off x="409905" y="432052"/>
            <a:ext cx="1495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Motivation</a:t>
            </a:r>
            <a:endParaRPr spc="-5" dirty="0"/>
          </a:p>
        </p:txBody>
      </p:sp>
      <p:cxnSp>
        <p:nvCxnSpPr>
          <p:cNvPr id="10" name="直接连接符 9">
            <a:extLst>
              <a:ext uri="{FF2B5EF4-FFF2-40B4-BE49-F238E27FC236}">
                <a16:creationId xmlns:a16="http://schemas.microsoft.com/office/drawing/2014/main" id="{05DBAC65-B273-4BF6-B45F-1C636FE04EDD}"/>
              </a:ext>
            </a:extLst>
          </p:cNvPr>
          <p:cNvCxnSpPr>
            <a:cxnSpLocks/>
          </p:cNvCxnSpPr>
          <p:nvPr/>
        </p:nvCxnSpPr>
        <p:spPr>
          <a:xfrm>
            <a:off x="409905" y="823212"/>
            <a:ext cx="1495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2576669-2EE3-4CA6-B006-249FE311CD66}"/>
              </a:ext>
            </a:extLst>
          </p:cNvPr>
          <p:cNvSpPr>
            <a:spLocks noGrp="1"/>
          </p:cNvSpPr>
          <p:nvPr>
            <p:ph type="sldNum" sz="quarter" idx="7"/>
          </p:nvPr>
        </p:nvSpPr>
        <p:spPr/>
        <p:txBody>
          <a:bodyPr/>
          <a:lstStyle/>
          <a:p>
            <a:fld id="{B6F15528-21DE-4FAA-801E-634DDDAF4B2B}" type="slidenum">
              <a:rPr lang="en-US" altLang="zh-CN" smtClean="0"/>
              <a:t>9</a:t>
            </a:fld>
            <a:endParaRPr lang="zh-CN" altLang="en-US"/>
          </a:p>
        </p:txBody>
      </p:sp>
      <p:sp>
        <p:nvSpPr>
          <p:cNvPr id="8" name="object 2">
            <a:extLst>
              <a:ext uri="{FF2B5EF4-FFF2-40B4-BE49-F238E27FC236}">
                <a16:creationId xmlns:a16="http://schemas.microsoft.com/office/drawing/2014/main" id="{8F37E1FA-2939-43E8-B92E-19B9EB0EA543}"/>
              </a:ext>
            </a:extLst>
          </p:cNvPr>
          <p:cNvSpPr txBox="1">
            <a:spLocks noGrp="1"/>
          </p:cNvSpPr>
          <p:nvPr>
            <p:ph type="title"/>
          </p:nvPr>
        </p:nvSpPr>
        <p:spPr>
          <a:xfrm>
            <a:off x="409905" y="432052"/>
            <a:ext cx="1495095" cy="391160"/>
          </a:xfrm>
          <a:prstGeom prst="rect">
            <a:avLst/>
          </a:prstGeom>
        </p:spPr>
        <p:txBody>
          <a:bodyPr vert="horz" wrap="square" lIns="0" tIns="12700" rIns="0" bIns="0" rtlCol="0">
            <a:spAutoFit/>
          </a:bodyPr>
          <a:lstStyle/>
          <a:p>
            <a:pPr marL="12700">
              <a:lnSpc>
                <a:spcPct val="100000"/>
              </a:lnSpc>
              <a:spcBef>
                <a:spcPts val="100"/>
              </a:spcBef>
            </a:pPr>
            <a:r>
              <a:rPr lang="en-US" altLang="zh-CN" spc="-5" dirty="0"/>
              <a:t>Motivation</a:t>
            </a:r>
            <a:endParaRPr spc="-5" dirty="0"/>
          </a:p>
        </p:txBody>
      </p:sp>
      <p:cxnSp>
        <p:nvCxnSpPr>
          <p:cNvPr id="9" name="直接连接符 8">
            <a:extLst>
              <a:ext uri="{FF2B5EF4-FFF2-40B4-BE49-F238E27FC236}">
                <a16:creationId xmlns:a16="http://schemas.microsoft.com/office/drawing/2014/main" id="{4FC5F0AB-7688-4C22-9E7D-6F2BCA3A12E8}"/>
              </a:ext>
            </a:extLst>
          </p:cNvPr>
          <p:cNvCxnSpPr>
            <a:cxnSpLocks/>
          </p:cNvCxnSpPr>
          <p:nvPr/>
        </p:nvCxnSpPr>
        <p:spPr>
          <a:xfrm>
            <a:off x="409905" y="823212"/>
            <a:ext cx="149509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FA59232-166C-4AB8-B8AC-0FF97EADA0FE}"/>
              </a:ext>
            </a:extLst>
          </p:cNvPr>
          <p:cNvPicPr>
            <a:picLocks noChangeAspect="1"/>
          </p:cNvPicPr>
          <p:nvPr/>
        </p:nvPicPr>
        <p:blipFill>
          <a:blip r:embed="rId3"/>
          <a:stretch>
            <a:fillRect/>
          </a:stretch>
        </p:blipFill>
        <p:spPr>
          <a:xfrm>
            <a:off x="361453" y="1119462"/>
            <a:ext cx="11469094" cy="4915326"/>
          </a:xfrm>
          <a:prstGeom prst="rect">
            <a:avLst/>
          </a:prstGeom>
        </p:spPr>
      </p:pic>
    </p:spTree>
    <p:extLst>
      <p:ext uri="{BB962C8B-B14F-4D97-AF65-F5344CB8AC3E}">
        <p14:creationId xmlns:p14="http://schemas.microsoft.com/office/powerpoint/2010/main" val="339577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2016</TotalTime>
  <Words>1887</Words>
  <Application>Microsoft Office PowerPoint</Application>
  <PresentationFormat>宽屏</PresentationFormat>
  <Paragraphs>125</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微软雅黑</vt:lpstr>
      <vt:lpstr>Arial</vt:lpstr>
      <vt:lpstr>Calibri</vt:lpstr>
      <vt:lpstr>Wingdings</vt:lpstr>
      <vt:lpstr>Office Theme</vt:lpstr>
      <vt:lpstr>PowerPoint 演示文稿</vt:lpstr>
      <vt:lpstr>Potential Applications</vt:lpstr>
      <vt:lpstr>Preliminaries - Knowledge Graph Embedding</vt:lpstr>
      <vt:lpstr>Preliminaries - Knowledge Graph Embedding</vt:lpstr>
      <vt:lpstr>Preliminaries - CNN for Sentence Representation Learning</vt:lpstr>
      <vt:lpstr>Task</vt:lpstr>
      <vt:lpstr>Task</vt:lpstr>
      <vt:lpstr>Motivation</vt:lpstr>
      <vt:lpstr>Motivation</vt:lpstr>
      <vt:lpstr>Method - DKN Framework</vt:lpstr>
      <vt:lpstr>Method - Knowledge Distillation</vt:lpstr>
      <vt:lpstr>Method - Knowledge Distillation</vt:lpstr>
      <vt:lpstr>Method - Knowledge-aware CNN</vt:lpstr>
      <vt:lpstr>Method - Attention-based User Interest Extraction</vt:lpstr>
      <vt:lpstr>Experiments</vt:lpstr>
      <vt:lpstr>Experiments</vt:lpstr>
      <vt:lpstr>Experiments</vt:lpstr>
      <vt:lpstr>Experiments</vt:lpstr>
      <vt:lpstr>Results</vt:lpstr>
      <vt:lpstr>Results</vt:lpstr>
      <vt:lpstr>Results</vt:lpstr>
      <vt:lpstr>Results</vt:lpstr>
      <vt:lpstr>Results</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Name</dc:creator>
  <cp:lastModifiedBy>张 鹏宇</cp:lastModifiedBy>
  <cp:revision>233</cp:revision>
  <dcterms:created xsi:type="dcterms:W3CDTF">2019-12-11T06:37:04Z</dcterms:created>
  <dcterms:modified xsi:type="dcterms:W3CDTF">2020-01-17T04:12:48Z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2019-03-30T00:00:00Z</vt:filetime>
  </property>
  <property fmtid="{D5CDD505-2E9C-101B-9397-08002B2CF9AE}" pid="3" name="Creator">
    <vt:lpwstr>Microsoft® PowerPoint® 2010</vt:lpwstr>
  </property>
  <property fmtid="{D5CDD505-2E9C-101B-9397-08002B2CF9AE}" pid="4" name="LastSaved">
    <vt:filetime>2019-12-11T00:00:00Z</vt:filetime>
  </property>
</Properties>
</file>