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339" r:id="rId2"/>
    <p:sldId id="259" r:id="rId3"/>
    <p:sldId id="360" r:id="rId4"/>
    <p:sldId id="273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5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897F-DEFF-42C0-89DE-BE06F63FB3D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C415D-8031-41D4-8A2A-E957B1F818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A5F7-4FA9-444F-AD2F-96B6F3D2B2C3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A128-73ED-433D-9862-6DC122ED9FFF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0D7-9D85-443E-A29E-DE03BF16366C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8BDB-CC93-4023-A330-0DFB0854C795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F869-BFFA-444B-8AA3-2D33153FBFC2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E9B8-67B4-4F73-AA64-6CA2E3C9D5B6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F0CB-2D7F-4238-8C8C-80F84A1C09E2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B448-90A0-406F-AC56-C0B6ADBA0EE2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0EC4-F1F1-42BA-BEBC-993571443376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246-DADD-480A-9CFC-53464AA197E1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0148-D231-43B8-B86D-E7FD806E2F2B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EEE3-9A7E-4830-8D86-D37AC6084406}" type="datetime1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9718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MATRIX REPRESENTATION OF GRAPHS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81600" y="381000"/>
            <a:ext cx="254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Observations: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19200"/>
            <a:ext cx="5943600" cy="500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33800" y="381000"/>
            <a:ext cx="4879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Different Incidence Matrix </a:t>
            </a:r>
            <a:endParaRPr 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47800"/>
            <a:ext cx="6629400" cy="129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200399"/>
            <a:ext cx="6477000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62200" y="1524000"/>
            <a:ext cx="7772400" cy="3525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 lvl="1" indent="-457200">
              <a:lnSpc>
                <a:spcPct val="100000"/>
              </a:lnSpc>
              <a:spcBef>
                <a:spcPts val="114"/>
              </a:spcBef>
              <a:buClr>
                <a:srgbClr val="9E3611"/>
              </a:buClr>
              <a:buSzPct val="85416"/>
              <a:buAutoNum type="arabicPeriod"/>
              <a:tabLst>
                <a:tab pos="469900" algn="l"/>
              </a:tabLst>
            </a:pPr>
            <a:r>
              <a:rPr lang="en-US" sz="2000" spc="-135" dirty="0" smtClean="0">
                <a:latin typeface="Times New Roman"/>
                <a:cs typeface="Times New Roman"/>
              </a:rPr>
              <a:t>Define the following with proper diagram</a:t>
            </a: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tabLst>
                <a:tab pos="469900" algn="l"/>
              </a:tabLst>
            </a:pPr>
            <a:r>
              <a:rPr lang="en-US" sz="2000" spc="204" dirty="0" smtClean="0">
                <a:latin typeface="Times New Roman" pitchFamily="18" charset="0"/>
                <a:cs typeface="Times New Roman" pitchFamily="18" charset="0"/>
              </a:rPr>
              <a:t>a)Adjacency Matrix b)Incidence Matrix </a:t>
            </a:r>
            <a:endParaRPr lang="en-US" sz="2000" spc="204" dirty="0" smtClean="0">
              <a:latin typeface="Times New Roman" pitchFamily="18" charset="0"/>
              <a:cs typeface="Times New Roman" pitchFamily="18" charset="0"/>
            </a:endParaRP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tabLst>
                <a:tab pos="469900" algn="l"/>
              </a:tabLst>
            </a:pPr>
            <a:endParaRPr lang="en-US" sz="2000" spc="204" dirty="0" smtClean="0">
              <a:latin typeface="Times New Roman" pitchFamily="18" charset="0"/>
              <a:cs typeface="Times New Roman" pitchFamily="18" charset="0"/>
            </a:endParaRPr>
          </a:p>
          <a:p>
            <a:pPr marL="744220" lvl="1" indent="-457200">
              <a:lnSpc>
                <a:spcPct val="100000"/>
              </a:lnSpc>
              <a:spcBef>
                <a:spcPts val="114"/>
              </a:spcBef>
              <a:buClr>
                <a:srgbClr val="9E3611"/>
              </a:buClr>
              <a:buSzPct val="85416"/>
              <a:buAutoNum type="arabicPeriod" startAt="2"/>
              <a:tabLst>
                <a:tab pos="469900" algn="l"/>
              </a:tabLst>
            </a:pPr>
            <a:r>
              <a:rPr lang="en-US" sz="2000" spc="-135" dirty="0" smtClean="0">
                <a:latin typeface="Times New Roman"/>
                <a:cs typeface="Times New Roman"/>
              </a:rPr>
              <a:t>Why </a:t>
            </a:r>
            <a:r>
              <a:rPr lang="en-US" sz="2000" spc="-135" dirty="0" smtClean="0">
                <a:latin typeface="Times New Roman"/>
                <a:cs typeface="Times New Roman"/>
              </a:rPr>
              <a:t>Parallel edges are not considered in Adjacency Matrix</a:t>
            </a:r>
            <a:r>
              <a:rPr lang="en-US" sz="2000" spc="-135" dirty="0" smtClean="0">
                <a:latin typeface="Times New Roman"/>
                <a:cs typeface="Times New Roman"/>
              </a:rPr>
              <a:t>?</a:t>
            </a:r>
          </a:p>
          <a:p>
            <a:pPr marL="744220" lvl="1" indent="-457200">
              <a:lnSpc>
                <a:spcPct val="100000"/>
              </a:lnSpc>
              <a:spcBef>
                <a:spcPts val="114"/>
              </a:spcBef>
              <a:buClr>
                <a:srgbClr val="9E3611"/>
              </a:buClr>
              <a:buSzPct val="85416"/>
              <a:buAutoNum type="arabicPeriod" startAt="2"/>
              <a:tabLst>
                <a:tab pos="469900" algn="l"/>
              </a:tabLst>
            </a:pPr>
            <a:endParaRPr lang="en-US" sz="2000" spc="-135" dirty="0" smtClean="0">
              <a:latin typeface="Times New Roman"/>
              <a:cs typeface="Times New Roman"/>
            </a:endParaRPr>
          </a:p>
          <a:p>
            <a:pPr marL="744220" lvl="1" indent="-457200">
              <a:lnSpc>
                <a:spcPct val="100000"/>
              </a:lnSpc>
              <a:spcBef>
                <a:spcPts val="114"/>
              </a:spcBef>
              <a:buClr>
                <a:srgbClr val="9E3611"/>
              </a:buClr>
              <a:buSzPct val="85416"/>
              <a:buAutoNum type="arabicPeriod" startAt="2"/>
              <a:tabLst>
                <a:tab pos="469900" algn="l"/>
              </a:tabLst>
            </a:pPr>
            <a:r>
              <a:rPr lang="en-US" sz="2000" spc="-135" dirty="0" smtClean="0">
                <a:latin typeface="Times New Roman"/>
                <a:cs typeface="Times New Roman"/>
              </a:rPr>
              <a:t>What is reduced incidence matrix and what is a reference vertex</a:t>
            </a:r>
            <a:r>
              <a:rPr lang="en-US" sz="2000" spc="-135" dirty="0" smtClean="0">
                <a:latin typeface="Times New Roman"/>
                <a:cs typeface="Times New Roman"/>
              </a:rPr>
              <a:t>?</a:t>
            </a:r>
          </a:p>
          <a:p>
            <a:pPr marL="744220" lvl="1" indent="-457200">
              <a:lnSpc>
                <a:spcPct val="100000"/>
              </a:lnSpc>
              <a:spcBef>
                <a:spcPts val="114"/>
              </a:spcBef>
              <a:buClr>
                <a:srgbClr val="9E3611"/>
              </a:buClr>
              <a:buSzPct val="85416"/>
              <a:buAutoNum type="arabicPeriod" startAt="2"/>
              <a:tabLst>
                <a:tab pos="469900" algn="l"/>
              </a:tabLst>
            </a:pPr>
            <a:endParaRPr lang="en-US" sz="2000" spc="-135" dirty="0" smtClean="0">
              <a:latin typeface="Times New Roman"/>
              <a:cs typeface="Times New Roman"/>
            </a:endParaRPr>
          </a:p>
          <a:p>
            <a:pPr marL="744220" lvl="1" indent="-457200">
              <a:lnSpc>
                <a:spcPct val="100000"/>
              </a:lnSpc>
              <a:spcBef>
                <a:spcPts val="114"/>
              </a:spcBef>
              <a:buClr>
                <a:srgbClr val="9E3611"/>
              </a:buClr>
              <a:buSzPct val="85416"/>
              <a:buAutoNum type="arabicPeriod" startAt="2"/>
              <a:tabLst>
                <a:tab pos="469900" algn="l"/>
              </a:tabLst>
            </a:pPr>
            <a:r>
              <a:rPr lang="en-US" sz="2000" spc="-135" dirty="0" smtClean="0">
                <a:latin typeface="Times New Roman"/>
                <a:cs typeface="Times New Roman"/>
              </a:rPr>
              <a:t>Define one sub matrix of an incidence matrix with proper example</a:t>
            </a:r>
            <a:r>
              <a:rPr lang="en-US" sz="2000" spc="-135" dirty="0" smtClean="0">
                <a:latin typeface="Times New Roman"/>
                <a:cs typeface="Times New Roman"/>
              </a:rPr>
              <a:t>.</a:t>
            </a:r>
          </a:p>
          <a:p>
            <a:pPr marL="744220" lvl="1" indent="-457200">
              <a:lnSpc>
                <a:spcPct val="100000"/>
              </a:lnSpc>
              <a:spcBef>
                <a:spcPts val="114"/>
              </a:spcBef>
              <a:buClr>
                <a:srgbClr val="9E3611"/>
              </a:buClr>
              <a:buSzPct val="85416"/>
              <a:buAutoNum type="arabicPeriod" startAt="2"/>
              <a:tabLst>
                <a:tab pos="469900" algn="l"/>
              </a:tabLst>
            </a:pPr>
            <a:endParaRPr lang="en-US" sz="2000" spc="-135" dirty="0" smtClean="0">
              <a:latin typeface="Times New Roman"/>
              <a:cs typeface="Times New Roman"/>
            </a:endParaRPr>
          </a:p>
          <a:p>
            <a:pPr marL="744220" lvl="1" indent="-457200">
              <a:spcBef>
                <a:spcPts val="114"/>
              </a:spcBef>
              <a:buClr>
                <a:srgbClr val="9E3611"/>
              </a:buClr>
              <a:buSzPct val="85416"/>
              <a:buFontTx/>
              <a:buAutoNum type="arabicPeriod" startAt="2"/>
              <a:tabLst>
                <a:tab pos="469900" algn="l"/>
              </a:tabLst>
            </a:pPr>
            <a:r>
              <a:rPr lang="en-US" sz="2000" spc="-135" dirty="0" smtClean="0">
                <a:latin typeface="Times New Roman"/>
                <a:cs typeface="Times New Roman"/>
              </a:rPr>
              <a:t>Why </a:t>
            </a:r>
            <a:r>
              <a:rPr lang="en-US" sz="2000" spc="-135" dirty="0">
                <a:latin typeface="Times New Roman"/>
                <a:cs typeface="Times New Roman"/>
              </a:rPr>
              <a:t>self loops are not considered in Incidence Matrix</a:t>
            </a:r>
            <a:r>
              <a:rPr lang="en-US" sz="2000" spc="-135" dirty="0" smtClean="0">
                <a:latin typeface="Times New Roman"/>
                <a:cs typeface="Times New Roman"/>
              </a:rPr>
              <a:t>?</a:t>
            </a:r>
            <a:endParaRPr lang="en-US" sz="2000" spc="-135" dirty="0" smtClean="0">
              <a:latin typeface="Times New Roman"/>
              <a:cs typeface="Times New Roman"/>
            </a:endParaRPr>
          </a:p>
          <a:p>
            <a:pPr marL="801370" lvl="1" indent="-514350">
              <a:lnSpc>
                <a:spcPct val="100000"/>
              </a:lnSpc>
              <a:spcBef>
                <a:spcPts val="114"/>
              </a:spcBef>
              <a:buClr>
                <a:srgbClr val="9E3611"/>
              </a:buClr>
              <a:buSzPct val="85416"/>
              <a:buAutoNum type="arabicPeriod"/>
              <a:tabLst>
                <a:tab pos="4699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457200"/>
            <a:ext cx="398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Assignment Questions</a:t>
            </a:r>
            <a:endParaRPr lang="en-US" sz="32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362200" y="1752600"/>
            <a:ext cx="8354060" cy="160043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5580" marR="5080" indent="-182880" algn="just">
              <a:lnSpc>
                <a:spcPts val="3020"/>
              </a:lnSpc>
              <a:spcBef>
                <a:spcPts val="480"/>
              </a:spcBef>
              <a:buClr>
                <a:srgbClr val="9E3611"/>
              </a:buClr>
              <a:buSzPct val="83928"/>
              <a:tabLst>
                <a:tab pos="195580" algn="l"/>
              </a:tabLst>
            </a:pPr>
            <a:r>
              <a:rPr lang="en-US" sz="2800" spc="215" dirty="0" smtClean="0">
                <a:latin typeface="Times New Roman"/>
                <a:cs typeface="Times New Roman"/>
              </a:rPr>
              <a:t>  	</a:t>
            </a:r>
            <a:r>
              <a:rPr sz="2400" spc="215" smtClean="0">
                <a:latin typeface="Times New Roman" pitchFamily="18" charset="0"/>
                <a:cs typeface="Times New Roman" pitchFamily="18" charset="0"/>
              </a:rPr>
              <a:t>Situation</a:t>
            </a:r>
            <a:r>
              <a:rPr sz="2400" spc="9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>
                <a:latin typeface="Times New Roman" pitchFamily="18" charset="0"/>
                <a:cs typeface="Times New Roman" pitchFamily="18" charset="0"/>
              </a:rPr>
              <a:t>comes</a:t>
            </a:r>
            <a:r>
              <a:rPr sz="2400" spc="8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15" smtClean="0">
                <a:latin typeface="Times New Roman" pitchFamily="18" charset="0"/>
                <a:cs typeface="Times New Roman" pitchFamily="18" charset="0"/>
              </a:rPr>
              <a:t>whe</a:t>
            </a:r>
            <a:r>
              <a:rPr lang="en-US" sz="2400" spc="2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8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00" dirty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3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29" dirty="0">
                <a:latin typeface="Times New Roman" pitchFamily="18" charset="0"/>
                <a:cs typeface="Times New Roman" pitchFamily="18" charset="0"/>
              </a:rPr>
              <a:t>better</a:t>
            </a:r>
            <a:r>
              <a:rPr sz="24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04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8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65" smtClean="0"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sz="24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5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185">
                <a:latin typeface="Times New Roman" pitchFamily="18" charset="0"/>
                <a:cs typeface="Times New Roman" pitchFamily="18" charset="0"/>
              </a:rPr>
              <a:t>graphical </a:t>
            </a:r>
            <a:r>
              <a:rPr lang="en-US" sz="2400" spc="185" dirty="0" smtClean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sz="2400" spc="175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400" spc="170">
                <a:latin typeface="Times New Roman" pitchFamily="18" charset="0"/>
                <a:cs typeface="Times New Roman" pitchFamily="18" charset="0"/>
              </a:rPr>
              <a:t>algorithmic</a:t>
            </a:r>
            <a:r>
              <a:rPr sz="2400" spc="-459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04" smtClean="0"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. A matrix is a convenient and useful way to represent a graph to a computer. 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457200"/>
            <a:ext cx="287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9" name="object 7"/>
          <p:cNvSpPr txBox="1"/>
          <p:nvPr/>
        </p:nvSpPr>
        <p:spPr>
          <a:xfrm>
            <a:off x="2438400" y="3657600"/>
            <a:ext cx="8014970" cy="2083263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965"/>
              </a:spcBef>
              <a:buClr>
                <a:srgbClr val="9E3611"/>
              </a:buClr>
              <a:buSzPct val="83928"/>
              <a:tabLst>
                <a:tab pos="195580" algn="l"/>
              </a:tabLst>
            </a:pPr>
            <a:r>
              <a:rPr lang="en-US" sz="2800" spc="95" dirty="0" smtClean="0">
                <a:latin typeface="Times New Roman"/>
                <a:cs typeface="Times New Roman"/>
              </a:rPr>
              <a:t>		</a:t>
            </a:r>
            <a:r>
              <a:rPr lang="en-US" sz="2400" spc="95" dirty="0" smtClean="0">
                <a:latin typeface="Times New Roman" pitchFamily="18" charset="0"/>
                <a:cs typeface="Times New Roman" pitchFamily="18" charset="0"/>
              </a:rPr>
              <a:t>Since,</a:t>
            </a:r>
            <a:r>
              <a:rPr sz="2400" spc="9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35" dirty="0">
                <a:latin typeface="Times New Roman" pitchFamily="18" charset="0"/>
                <a:cs typeface="Times New Roman" pitchFamily="18" charset="0"/>
              </a:rPr>
              <a:t>matrix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widely </a:t>
            </a:r>
            <a:r>
              <a:rPr sz="2400" spc="215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400" spc="204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185">
                <a:latin typeface="Times New Roman" pitchFamily="18" charset="0"/>
                <a:cs typeface="Times New Roman" pitchFamily="18" charset="0"/>
              </a:rPr>
              <a:t>mechanical</a:t>
            </a:r>
            <a:r>
              <a:rPr sz="2400" spc="-4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15" smtClean="0">
                <a:latin typeface="Times New Roman" pitchFamily="18" charset="0"/>
                <a:cs typeface="Times New Roman" pitchFamily="18" charset="0"/>
              </a:rPr>
              <a:t>manipulations</a:t>
            </a:r>
            <a:r>
              <a:rPr lang="en-US" sz="2400" spc="215" dirty="0" smtClean="0">
                <a:latin typeface="Times New Roman" pitchFamily="18" charset="0"/>
                <a:cs typeface="Times New Roman" pitchFamily="18" charset="0"/>
              </a:rPr>
              <a:t> and also it is efficient enough to </a:t>
            </a:r>
            <a:r>
              <a:rPr sz="2400" spc="15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400" spc="150" dirty="0" smtClean="0">
                <a:latin typeface="Times New Roman" pitchFamily="18" charset="0"/>
                <a:cs typeface="Times New Roman" pitchFamily="18" charset="0"/>
              </a:rPr>
              <a:t>various applications </a:t>
            </a:r>
            <a:r>
              <a:rPr lang="en-US" sz="2400" spc="18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sz="2400" spc="225" dirty="0">
                <a:latin typeface="Times New Roman" pitchFamily="18" charset="0"/>
                <a:cs typeface="Times New Roman" pitchFamily="18" charset="0"/>
              </a:rPr>
              <a:t>this chapter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400" spc="-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15" dirty="0">
                <a:latin typeface="Times New Roman" pitchFamily="18" charset="0"/>
                <a:cs typeface="Times New Roman" pitchFamily="18" charset="0"/>
              </a:rPr>
              <a:t>about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sz="2400" spc="204" dirty="0">
                <a:latin typeface="Times New Roman" pitchFamily="18" charset="0"/>
                <a:cs typeface="Times New Roman" pitchFamily="18" charset="0"/>
              </a:rPr>
              <a:t>Formation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8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20" smtClean="0">
                <a:latin typeface="Times New Roman" pitchFamily="18" charset="0"/>
                <a:cs typeface="Times New Roman" pitchFamily="18" charset="0"/>
              </a:rPr>
              <a:t>matrix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469900" lvl="1" indent="-182880" algn="just">
              <a:lnSpc>
                <a:spcPct val="100000"/>
              </a:lnSpc>
              <a:spcBef>
                <a:spcPts val="290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sz="2400" spc="155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sz="2400" spc="204" dirty="0">
                <a:latin typeface="Times New Roman" pitchFamily="18" charset="0"/>
                <a:cs typeface="Times New Roman" pitchFamily="18" charset="0"/>
              </a:rPr>
              <a:t>kind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165" smtClean="0">
                <a:latin typeface="Times New Roman" pitchFamily="18" charset="0"/>
                <a:cs typeface="Times New Roman" pitchFamily="18" charset="0"/>
              </a:rPr>
              <a:t>observation</a:t>
            </a:r>
            <a:r>
              <a:rPr lang="en-US" sz="2400" spc="16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400" spc="28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20" dirty="0">
                <a:latin typeface="Times New Roman" pitchFamily="18" charset="0"/>
                <a:cs typeface="Times New Roman" pitchFamily="18" charset="0"/>
              </a:rPr>
              <a:t>matrix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81400" y="457200"/>
            <a:ext cx="412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Various types of matrix</a:t>
            </a:r>
            <a:endParaRPr lang="en-US" sz="3200" b="1" dirty="0"/>
          </a:p>
        </p:txBody>
      </p:sp>
      <p:sp>
        <p:nvSpPr>
          <p:cNvPr id="9" name="object 7"/>
          <p:cNvSpPr txBox="1"/>
          <p:nvPr/>
        </p:nvSpPr>
        <p:spPr>
          <a:xfrm>
            <a:off x="3429000" y="1600200"/>
            <a:ext cx="7024370" cy="3994042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965"/>
              </a:spcBef>
              <a:buClr>
                <a:srgbClr val="9E3611"/>
              </a:buClr>
              <a:buSzPct val="83928"/>
              <a:tabLst>
                <a:tab pos="195580" algn="l"/>
              </a:tabLst>
            </a:pPr>
            <a:r>
              <a:rPr lang="en-US" sz="2800" spc="95" dirty="0" smtClean="0">
                <a:latin typeface="Times New Roman"/>
                <a:cs typeface="Times New Roman"/>
              </a:rPr>
              <a:t>		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Adjacency Matrix</a:t>
            </a: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Incidence Matrix</a:t>
            </a: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Reduced Incidence Matrix</a:t>
            </a: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Sub Matrix</a:t>
            </a: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Circuit Matrix</a:t>
            </a: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Fundamental Circuit Matrix</a:t>
            </a: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Cut Set Matrix</a:t>
            </a:r>
          </a:p>
          <a:p>
            <a:pPr marL="469900" lvl="1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Path Matrix</a:t>
            </a:r>
          </a:p>
          <a:p>
            <a:pPr marL="469900" lvl="1" indent="-182880" algn="r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469900" algn="l"/>
              </a:tabLst>
            </a:pPr>
            <a:endParaRPr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14600" y="1546986"/>
            <a:ext cx="8023428" cy="1936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176530" indent="-182880">
              <a:lnSpc>
                <a:spcPts val="2590"/>
              </a:lnSpc>
              <a:spcBef>
                <a:spcPts val="42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15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10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Adjacency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sz="24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04" dirty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symmetric </a:t>
            </a:r>
            <a:r>
              <a:rPr sz="2400" spc="180" dirty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sz="2400" spc="204" dirty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469900" marR="5080" lvl="1" indent="-183515">
              <a:lnSpc>
                <a:spcPts val="2590"/>
              </a:lnSpc>
              <a:spcBef>
                <a:spcPts val="40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470534" algn="l"/>
              </a:tabLst>
            </a:pPr>
            <a:r>
              <a:rPr sz="2400" spc="150" dirty="0"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sz="24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04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3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sz="24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edge</a:t>
            </a:r>
            <a:r>
              <a:rPr sz="24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sz="24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65">
                <a:latin typeface="Times New Roman" pitchFamily="18" charset="0"/>
                <a:cs typeface="Times New Roman" pitchFamily="18" charset="0"/>
              </a:rPr>
              <a:t>those  </a:t>
            </a:r>
            <a:r>
              <a:rPr lang="en-US" sz="2400" spc="165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sz="2400" spc="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75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4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75" dirty="0">
                <a:latin typeface="Times New Roman" pitchFamily="18" charset="0"/>
                <a:cs typeface="Times New Roman" pitchFamily="18" charset="0"/>
              </a:rPr>
              <a:t>carry</a:t>
            </a:r>
            <a:r>
              <a:rPr sz="24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29" dirty="0">
                <a:latin typeface="Times New Roman" pitchFamily="18" charset="0"/>
                <a:cs typeface="Times New Roman" pitchFamily="18" charset="0"/>
              </a:rPr>
              <a:t>redundant</a:t>
            </a:r>
            <a:r>
              <a:rPr sz="24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95580" indent="-182880">
              <a:lnSpc>
                <a:spcPct val="100000"/>
              </a:lnSpc>
              <a:spcBef>
                <a:spcPts val="108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200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4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4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04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2400" spc="6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6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125" smtClean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400" spc="12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2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400" spc="22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400" y="4038600"/>
            <a:ext cx="620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090"/>
              <a:buFont typeface="Wingdings"/>
              <a:buChar char=""/>
              <a:tabLst>
                <a:tab pos="220979" algn="l"/>
              </a:tabLst>
            </a:pPr>
            <a:r>
              <a:rPr sz="3300" spc="30" baseline="13888" dirty="0">
                <a:latin typeface="Times New Roman"/>
                <a:cs typeface="Times New Roman"/>
              </a:rPr>
              <a:t>X</a:t>
            </a:r>
            <a:r>
              <a:rPr sz="1450" spc="20" dirty="0">
                <a:latin typeface="Times New Roman"/>
                <a:cs typeface="Times New Roman"/>
              </a:rPr>
              <a:t>i,j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0" y="3958590"/>
            <a:ext cx="5715000" cy="104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61950" algn="l"/>
                <a:tab pos="672465" algn="l"/>
              </a:tabLst>
            </a:pPr>
            <a:r>
              <a:rPr sz="2200" spc="90" dirty="0">
                <a:latin typeface="Times New Roman"/>
                <a:cs typeface="Times New Roman"/>
              </a:rPr>
              <a:t>=</a:t>
            </a:r>
            <a:r>
              <a:rPr sz="2200" spc="90">
                <a:latin typeface="Times New Roman"/>
                <a:cs typeface="Times New Roman"/>
              </a:rPr>
              <a:t>	</a:t>
            </a:r>
            <a:r>
              <a:rPr sz="2200" spc="12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spc="12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200" spc="12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200" spc="35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spc="35" dirty="0" smtClean="0">
                <a:latin typeface="Times New Roman" pitchFamily="18" charset="0"/>
                <a:cs typeface="Times New Roman" pitchFamily="18" charset="0"/>
              </a:rPr>
              <a:t>there is an edge between </a:t>
            </a:r>
            <a:r>
              <a:rPr sz="2200" spc="135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175" spc="202" baseline="24904" smtClean="0">
                <a:latin typeface="Times New Roman" pitchFamily="18" charset="0"/>
                <a:cs typeface="Times New Roman" pitchFamily="18" charset="0"/>
              </a:rPr>
              <a:t>th </a:t>
            </a:r>
            <a:r>
              <a:rPr sz="2200" spc="21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200" spc="114">
                <a:latin typeface="Times New Roman" pitchFamily="18" charset="0"/>
                <a:cs typeface="Times New Roman" pitchFamily="18" charset="0"/>
              </a:rPr>
              <a:t>j</a:t>
            </a:r>
            <a:r>
              <a:rPr sz="2175" spc="172" baseline="24904">
                <a:latin typeface="Times New Roman" pitchFamily="18" charset="0"/>
                <a:cs typeface="Times New Roman" pitchFamily="18" charset="0"/>
              </a:rPr>
              <a:t>th </a:t>
            </a:r>
            <a:r>
              <a:rPr sz="2200" spc="140" smtClean="0">
                <a:latin typeface="Times New Roman" pitchFamily="18" charset="0"/>
                <a:cs typeface="Times New Roman" pitchFamily="18" charset="0"/>
              </a:rPr>
              <a:t>vert</a:t>
            </a:r>
            <a:r>
              <a:rPr lang="en-US" sz="2200" spc="140" dirty="0" smtClean="0">
                <a:latin typeface="Times New Roman" pitchFamily="18" charset="0"/>
                <a:cs typeface="Times New Roman" pitchFamily="18" charset="0"/>
              </a:rPr>
              <a:t>ices and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61950" algn="l"/>
                <a:tab pos="672465" algn="l"/>
              </a:tabLst>
            </a:pPr>
            <a:r>
              <a:rPr lang="en-US" sz="2200" spc="140" dirty="0" smtClean="0">
                <a:latin typeface="Times New Roman" pitchFamily="18" charset="0"/>
                <a:cs typeface="Times New Roman" pitchFamily="18" charset="0"/>
              </a:rPr>
              <a:t>=  0,  if there is no edge between them.</a:t>
            </a:r>
            <a:endParaRPr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457200"/>
            <a:ext cx="361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ADJACENCY MATRIX</a:t>
            </a:r>
            <a:endParaRPr lang="en-US" sz="3200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91000" y="457200"/>
            <a:ext cx="361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ADJACENCY MATRIX</a:t>
            </a:r>
            <a:endParaRPr lang="en-US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418477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00200"/>
            <a:ext cx="4038600" cy="390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76800" y="457200"/>
            <a:ext cx="243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Observations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47800"/>
            <a:ext cx="608347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199" y="3505200"/>
            <a:ext cx="609600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76800" y="381000"/>
            <a:ext cx="243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Observations</a:t>
            </a: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219200"/>
            <a:ext cx="6096000" cy="535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38600" y="457200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INCIDENCE MATRIX</a:t>
            </a:r>
            <a:endParaRPr 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398250"/>
            <a:ext cx="7391400" cy="230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24400" y="457200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INCIDENCE MATRIX</a:t>
            </a:r>
            <a:endParaRPr 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0"/>
            <a:ext cx="3505200" cy="273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981200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143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smita</dc:creator>
  <cp:lastModifiedBy>Smita</cp:lastModifiedBy>
  <cp:revision>23</cp:revision>
  <dcterms:created xsi:type="dcterms:W3CDTF">2020-04-05T05:04:50Z</dcterms:created>
  <dcterms:modified xsi:type="dcterms:W3CDTF">2021-10-29T04:32:00Z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2020-04-05T00:00:00Z</vt:filetime>
  </property>
</Properties>
</file>