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ilkscreen"/>
      <p:regular r:id="rId21"/>
      <p:bold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ilkscreen-bold.fntdata"/><Relationship Id="rId21" Type="http://schemas.openxmlformats.org/officeDocument/2006/relationships/font" Target="fonts/Silkscreen-regular.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259232bf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259232bf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259232b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259232bf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259232bf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259232bf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259232bf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259232bf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259232bf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259232bf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cc6dbe4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cc6dbe4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c6dbe4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c6dbe4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259232b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259232b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259232bf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259232bf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259232bf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259232bf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259232bf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259232bf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259232bf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259232bf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259232bf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259232bf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259232bf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259232bf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figma.com/design/L1MOeEt8DEzjTw2N4M5UO5/Untitled?node-id=9-1950&amp;node-type=frame&amp;t=GciCVut0z7ChTLYm-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92175"/>
            <a:ext cx="8520600" cy="2052600"/>
          </a:xfrm>
          <a:prstGeom prst="rect">
            <a:avLst/>
          </a:prstGeom>
          <a:solidFill>
            <a:schemeClr val="dk1"/>
          </a:solid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900">
                <a:solidFill>
                  <a:schemeClr val="lt1"/>
                </a:solidFill>
                <a:latin typeface="Silkscreen"/>
                <a:ea typeface="Silkscreen"/>
                <a:cs typeface="Silkscreen"/>
                <a:sym typeface="Silkscreen"/>
              </a:rPr>
              <a:t>Dev Journal </a:t>
            </a:r>
            <a:endParaRPr sz="5900">
              <a:solidFill>
                <a:schemeClr val="lt1"/>
              </a:solidFill>
              <a:latin typeface="Silkscreen"/>
              <a:ea typeface="Silkscreen"/>
              <a:cs typeface="Silkscreen"/>
              <a:sym typeface="Silkscreen"/>
            </a:endParaRPr>
          </a:p>
        </p:txBody>
      </p:sp>
      <p:sp>
        <p:nvSpPr>
          <p:cNvPr id="55" name="Google Shape;55;p13"/>
          <p:cNvSpPr txBox="1"/>
          <p:nvPr>
            <p:ph idx="1" type="subTitle"/>
          </p:nvPr>
        </p:nvSpPr>
        <p:spPr>
          <a:xfrm>
            <a:off x="804150" y="2663150"/>
            <a:ext cx="7763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1018"/>
              <a:buNone/>
            </a:pPr>
            <a:r>
              <a:rPr lang="en" sz="1882">
                <a:solidFill>
                  <a:srgbClr val="3C78D8"/>
                </a:solidFill>
                <a:latin typeface="Roboto Mono"/>
                <a:ea typeface="Roboto Mono"/>
                <a:cs typeface="Roboto Mono"/>
                <a:sym typeface="Roboto Mono"/>
              </a:rPr>
              <a:t>$ git push -u </a:t>
            </a:r>
            <a:r>
              <a:rPr lang="en" sz="1882">
                <a:solidFill>
                  <a:srgbClr val="3C78D8"/>
                </a:solidFill>
                <a:latin typeface="Roboto Mono"/>
                <a:ea typeface="Roboto Mono"/>
                <a:cs typeface="Roboto Mono"/>
                <a:sym typeface="Roboto Mono"/>
              </a:rPr>
              <a:t>origin daily</a:t>
            </a:r>
            <a:endParaRPr sz="1882">
              <a:solidFill>
                <a:srgbClr val="3C78D8"/>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p:nvPr/>
        </p:nvSpPr>
        <p:spPr>
          <a:xfrm>
            <a:off x="1321200" y="949050"/>
            <a:ext cx="3894900" cy="27696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endParaRPr>
          </a:p>
        </p:txBody>
      </p:sp>
      <p:pic>
        <p:nvPicPr>
          <p:cNvPr id="110" name="Google Shape;110;p22"/>
          <p:cNvPicPr preferRelativeResize="0"/>
          <p:nvPr/>
        </p:nvPicPr>
        <p:blipFill>
          <a:blip r:embed="rId3">
            <a:alphaModFix/>
          </a:blip>
          <a:stretch>
            <a:fillRect/>
          </a:stretch>
        </p:blipFill>
        <p:spPr>
          <a:xfrm>
            <a:off x="1389750" y="1017525"/>
            <a:ext cx="3894826" cy="2769651"/>
          </a:xfrm>
          <a:prstGeom prst="rect">
            <a:avLst/>
          </a:prstGeom>
          <a:noFill/>
          <a:ln>
            <a:noFill/>
          </a:ln>
        </p:spPr>
      </p:pic>
      <p:sp>
        <p:nvSpPr>
          <p:cNvPr id="111" name="Google Shape;111;p22"/>
          <p:cNvSpPr/>
          <p:nvPr/>
        </p:nvSpPr>
        <p:spPr>
          <a:xfrm>
            <a:off x="3794938" y="1657500"/>
            <a:ext cx="3894900" cy="27696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endParaRPr>
          </a:p>
        </p:txBody>
      </p:sp>
      <p:sp>
        <p:nvSpPr>
          <p:cNvPr id="112" name="Google Shape;112;p22"/>
          <p:cNvSpPr txBox="1"/>
          <p:nvPr>
            <p:ph idx="1" type="body"/>
          </p:nvPr>
        </p:nvSpPr>
        <p:spPr>
          <a:xfrm>
            <a:off x="311700" y="246975"/>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wireframes</a:t>
            </a:r>
            <a:endParaRPr sz="2900">
              <a:solidFill>
                <a:schemeClr val="lt1"/>
              </a:solidFill>
              <a:latin typeface="Silkscreen"/>
              <a:ea typeface="Silkscreen"/>
              <a:cs typeface="Silkscreen"/>
              <a:sym typeface="Silkscreen"/>
            </a:endParaRPr>
          </a:p>
        </p:txBody>
      </p:sp>
      <p:pic>
        <p:nvPicPr>
          <p:cNvPr id="113" name="Google Shape;113;p22"/>
          <p:cNvPicPr preferRelativeResize="0"/>
          <p:nvPr/>
        </p:nvPicPr>
        <p:blipFill>
          <a:blip r:embed="rId4">
            <a:alphaModFix/>
          </a:blip>
          <a:stretch>
            <a:fillRect/>
          </a:stretch>
        </p:blipFill>
        <p:spPr>
          <a:xfrm>
            <a:off x="3859424" y="1721925"/>
            <a:ext cx="3894826" cy="2769654"/>
          </a:xfrm>
          <a:prstGeom prst="rect">
            <a:avLst/>
          </a:prstGeom>
          <a:noFill/>
          <a:ln>
            <a:noFill/>
          </a:ln>
        </p:spPr>
      </p:pic>
      <p:sp>
        <p:nvSpPr>
          <p:cNvPr id="114" name="Google Shape;114;p22"/>
          <p:cNvSpPr txBox="1"/>
          <p:nvPr/>
        </p:nvSpPr>
        <p:spPr>
          <a:xfrm>
            <a:off x="787500" y="4658400"/>
            <a:ext cx="756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accent1"/>
                </a:solidFill>
                <a:hlinkClick r:id="rId5">
                  <a:extLst>
                    <a:ext uri="{A12FA001-AC4F-418D-AE19-62706E023703}">
                      <ahyp:hlinkClr val="tx"/>
                    </a:ext>
                  </a:extLst>
                </a:hlinkClick>
              </a:rPr>
              <a:t>https://www.figma.com/design/L1MOeEt8DEzjTw2N4M5UO5/Untitled?node-id=9-1950&amp;node-type=frame&amp;t=GciCVut0z7ChTLYm-0</a:t>
            </a:r>
            <a:endParaRPr sz="1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2905925" y="217020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00">
                <a:solidFill>
                  <a:schemeClr val="lt1"/>
                </a:solidFill>
                <a:latin typeface="Silkscreen"/>
                <a:ea typeface="Silkscreen"/>
                <a:cs typeface="Silkscreen"/>
                <a:sym typeface="Silkscreen"/>
              </a:rPr>
              <a:t>FLOWCHART</a:t>
            </a:r>
            <a:endParaRPr sz="2100">
              <a:solidFill>
                <a:schemeClr val="lt1"/>
              </a:solidFill>
              <a:latin typeface="Silkscreen"/>
              <a:ea typeface="Silkscreen"/>
              <a:cs typeface="Silkscreen"/>
              <a:sym typeface="Silkscreen"/>
            </a:endParaRPr>
          </a:p>
        </p:txBody>
      </p:sp>
      <p:pic>
        <p:nvPicPr>
          <p:cNvPr id="120" name="Google Shape;120;p23"/>
          <p:cNvPicPr preferRelativeResize="0"/>
          <p:nvPr/>
        </p:nvPicPr>
        <p:blipFill>
          <a:blip r:embed="rId3">
            <a:alphaModFix/>
          </a:blip>
          <a:stretch>
            <a:fillRect/>
          </a:stretch>
        </p:blipFill>
        <p:spPr>
          <a:xfrm>
            <a:off x="2771125" y="142875"/>
            <a:ext cx="6297951" cy="472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459675"/>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RISKS</a:t>
            </a:r>
            <a:endParaRPr sz="2900">
              <a:solidFill>
                <a:schemeClr val="lt1"/>
              </a:solidFill>
              <a:latin typeface="Silkscreen"/>
              <a:ea typeface="Silkscreen"/>
              <a:cs typeface="Silkscreen"/>
              <a:sym typeface="Silkscreen"/>
            </a:endParaRPr>
          </a:p>
        </p:txBody>
      </p:sp>
      <p:sp>
        <p:nvSpPr>
          <p:cNvPr id="126" name="Google Shape;126;p24"/>
          <p:cNvSpPr txBox="1"/>
          <p:nvPr>
            <p:ph idx="1" type="body"/>
          </p:nvPr>
        </p:nvSpPr>
        <p:spPr>
          <a:xfrm>
            <a:off x="715800" y="1262775"/>
            <a:ext cx="7712400" cy="3392100"/>
          </a:xfrm>
          <a:prstGeom prst="rect">
            <a:avLst/>
          </a:prstGeom>
        </p:spPr>
        <p:txBody>
          <a:bodyPr anchorCtr="0" anchor="t" bIns="91425" lIns="91425" spcFirstLastPara="1" rIns="91425" wrap="square" tIns="91425">
            <a:normAutofit fontScale="85000" lnSpcReduction="20000"/>
          </a:bodyPr>
          <a:lstStyle/>
          <a:p>
            <a:pPr indent="-307673" lvl="0" marL="457200" rtl="0" algn="l">
              <a:lnSpc>
                <a:spcPct val="105000"/>
              </a:lnSpc>
              <a:spcBef>
                <a:spcPts val="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Adoption Risk</a:t>
            </a:r>
            <a:r>
              <a:rPr lang="en" sz="1465">
                <a:solidFill>
                  <a:schemeClr val="lt1"/>
                </a:solidFill>
                <a:latin typeface="Roboto Mono"/>
                <a:ea typeface="Roboto Mono"/>
                <a:cs typeface="Roboto Mono"/>
                <a:sym typeface="Roboto Mono"/>
              </a:rPr>
              <a:t>: Developers may be reluctant to add another tool to their already crowded toolset.</a:t>
            </a:r>
            <a:endParaRPr sz="1465">
              <a:solidFill>
                <a:schemeClr val="lt1"/>
              </a:solidFill>
              <a:latin typeface="Roboto Mono"/>
              <a:ea typeface="Roboto Mono"/>
              <a:cs typeface="Roboto Mono"/>
              <a:sym typeface="Roboto Mono"/>
            </a:endParaRPr>
          </a:p>
          <a:p>
            <a:pPr indent="-307673" lvl="0" marL="457200" rtl="0" algn="l">
              <a:lnSpc>
                <a:spcPct val="105000"/>
              </a:lnSpc>
              <a:spcBef>
                <a:spcPts val="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Mitigation</a:t>
            </a:r>
            <a:r>
              <a:rPr lang="en" sz="1465">
                <a:solidFill>
                  <a:schemeClr val="lt1"/>
                </a:solidFill>
                <a:latin typeface="Roboto Mono"/>
                <a:ea typeface="Roboto Mono"/>
                <a:cs typeface="Roboto Mono"/>
                <a:sym typeface="Roboto Mono"/>
              </a:rPr>
              <a:t>: Prioritize a simple, intuitive interface to minimize the learning curve and ensure the first version is easy to use, providing higher-quality entries than a standard text editor.</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Privacy and Trust Concerns</a:t>
            </a:r>
            <a:r>
              <a:rPr lang="en" sz="1465">
                <a:solidFill>
                  <a:schemeClr val="lt1"/>
                </a:solidFill>
                <a:latin typeface="Roboto Mono"/>
                <a:ea typeface="Roboto Mono"/>
                <a:cs typeface="Roboto Mono"/>
                <a:sym typeface="Roboto Mono"/>
              </a:rPr>
              <a:t>: Users may feel uncomfortable sharing personal notes if privacy isn't ensured.</a:t>
            </a:r>
            <a:endParaRPr sz="1465">
              <a:solidFill>
                <a:schemeClr val="lt1"/>
              </a:solidFill>
              <a:latin typeface="Roboto Mono"/>
              <a:ea typeface="Roboto Mono"/>
              <a:cs typeface="Roboto Mono"/>
              <a:sym typeface="Roboto Mono"/>
            </a:endParaRPr>
          </a:p>
          <a:p>
            <a:pPr indent="-307673" lvl="0" marL="457200" rtl="0" algn="l">
              <a:lnSpc>
                <a:spcPct val="105000"/>
              </a:lnSpc>
              <a:spcBef>
                <a:spcPts val="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Mitigation</a:t>
            </a:r>
            <a:r>
              <a:rPr lang="en" sz="1465">
                <a:solidFill>
                  <a:schemeClr val="lt1"/>
                </a:solidFill>
                <a:latin typeface="Roboto Mono"/>
                <a:ea typeface="Roboto Mono"/>
                <a:cs typeface="Roboto Mono"/>
                <a:sym typeface="Roboto Mono"/>
              </a:rPr>
              <a:t>: Implement separate access controls for personal vs. shared content, anonymize data where appropriate, and limit cloud-shared data.</a:t>
            </a:r>
            <a:endParaRPr sz="1465">
              <a:solidFill>
                <a:schemeClr val="lt1"/>
              </a:solidFill>
              <a:latin typeface="Roboto Mono"/>
              <a:ea typeface="Roboto Mono"/>
              <a:cs typeface="Roboto Mono"/>
              <a:sym typeface="Roboto Mono"/>
            </a:endParaRPr>
          </a:p>
          <a:p>
            <a:pPr indent="0" lvl="0" marL="45720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Accessibility and Flexibility</a:t>
            </a:r>
            <a:r>
              <a:rPr lang="en" sz="1465">
                <a:solidFill>
                  <a:schemeClr val="lt1"/>
                </a:solidFill>
                <a:latin typeface="Roboto Mono"/>
                <a:ea typeface="Roboto Mono"/>
                <a:cs typeface="Roboto Mono"/>
                <a:sym typeface="Roboto Mono"/>
              </a:rPr>
              <a:t>: Users may need access on mobile or outside of high-speed desktop environments.</a:t>
            </a:r>
            <a:endParaRPr sz="1465">
              <a:solidFill>
                <a:schemeClr val="lt1"/>
              </a:solidFill>
              <a:latin typeface="Roboto Mono"/>
              <a:ea typeface="Roboto Mono"/>
              <a:cs typeface="Roboto Mono"/>
              <a:sym typeface="Roboto Mono"/>
            </a:endParaRPr>
          </a:p>
          <a:p>
            <a:pPr indent="-307673" lvl="0" marL="457200" rtl="0" algn="l">
              <a:lnSpc>
                <a:spcPct val="105000"/>
              </a:lnSpc>
              <a:spcBef>
                <a:spcPts val="0"/>
              </a:spcBef>
              <a:spcAft>
                <a:spcPts val="0"/>
              </a:spcAft>
              <a:buClr>
                <a:schemeClr val="lt1"/>
              </a:buClr>
              <a:buSzPct val="100000"/>
              <a:buFont typeface="Roboto Mono"/>
              <a:buChar char="●"/>
            </a:pPr>
            <a:r>
              <a:rPr lang="en" sz="1465">
                <a:solidFill>
                  <a:srgbClr val="3C78D8"/>
                </a:solidFill>
                <a:latin typeface="Roboto Mono"/>
                <a:ea typeface="Roboto Mono"/>
                <a:cs typeface="Roboto Mono"/>
                <a:sym typeface="Roboto Mono"/>
              </a:rPr>
              <a:t>Mitigation</a:t>
            </a:r>
            <a:r>
              <a:rPr lang="en" sz="1465">
                <a:solidFill>
                  <a:schemeClr val="lt1"/>
                </a:solidFill>
                <a:latin typeface="Roboto Mono"/>
                <a:ea typeface="Roboto Mono"/>
                <a:cs typeface="Roboto Mono"/>
                <a:sym typeface="Roboto Mono"/>
              </a:rPr>
              <a:t>: Enable essential functions offline using caching/local storage to support work on mobile and lower-speed devices.</a:t>
            </a:r>
            <a:endParaRPr sz="1465">
              <a:solidFill>
                <a:schemeClr val="lt1"/>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319975"/>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RABBIT HOLES</a:t>
            </a:r>
            <a:endParaRPr sz="2900">
              <a:solidFill>
                <a:schemeClr val="lt1"/>
              </a:solidFill>
              <a:latin typeface="Silkscreen"/>
              <a:ea typeface="Silkscreen"/>
              <a:cs typeface="Silkscreen"/>
              <a:sym typeface="Silkscreen"/>
            </a:endParaRPr>
          </a:p>
        </p:txBody>
      </p:sp>
      <p:sp>
        <p:nvSpPr>
          <p:cNvPr id="132" name="Google Shape;132;p25"/>
          <p:cNvSpPr txBox="1"/>
          <p:nvPr>
            <p:ph idx="1" type="body"/>
          </p:nvPr>
        </p:nvSpPr>
        <p:spPr>
          <a:xfrm>
            <a:off x="862375" y="1123075"/>
            <a:ext cx="7561200" cy="867300"/>
          </a:xfrm>
          <a:prstGeom prst="rect">
            <a:avLst/>
          </a:prstGeom>
        </p:spPr>
        <p:txBody>
          <a:bodyPr anchorCtr="0" anchor="t" bIns="91425" lIns="91425" spcFirstLastPara="1" rIns="91425" wrap="square" tIns="91425">
            <a:noAutofit/>
          </a:bodyPr>
          <a:lstStyle/>
          <a:p>
            <a:pPr indent="-314325" lvl="0" marL="457200" rtl="0" algn="l">
              <a:lnSpc>
                <a:spcPct val="85000"/>
              </a:lnSpc>
              <a:spcBef>
                <a:spcPts val="0"/>
              </a:spcBef>
              <a:spcAft>
                <a:spcPts val="0"/>
              </a:spcAft>
              <a:buClr>
                <a:schemeClr val="lt1"/>
              </a:buClr>
              <a:buSzPts val="1350"/>
              <a:buFont typeface="Roboto Mono"/>
              <a:buChar char="●"/>
            </a:pPr>
            <a:r>
              <a:rPr lang="en" sz="1350">
                <a:solidFill>
                  <a:schemeClr val="accent1"/>
                </a:solidFill>
                <a:latin typeface="Roboto Mono"/>
                <a:ea typeface="Roboto Mono"/>
                <a:cs typeface="Roboto Mono"/>
                <a:sym typeface="Roboto Mono"/>
              </a:rPr>
              <a:t>Minimal Text Options</a:t>
            </a:r>
            <a:r>
              <a:rPr lang="en" sz="1350">
                <a:solidFill>
                  <a:schemeClr val="lt1"/>
                </a:solidFill>
                <a:latin typeface="Roboto Mono"/>
                <a:ea typeface="Roboto Mono"/>
                <a:cs typeface="Roboto Mono"/>
                <a:sym typeface="Roboto Mono"/>
              </a:rPr>
              <a:t>: Limit to basic formatting (bold, italics, underline) to reduce user decision fatigue and keep note-taking fast.</a:t>
            </a:r>
            <a:endParaRPr sz="1350">
              <a:solidFill>
                <a:schemeClr val="lt1"/>
              </a:solidFill>
              <a:latin typeface="Roboto Mono"/>
              <a:ea typeface="Roboto Mono"/>
              <a:cs typeface="Roboto Mono"/>
              <a:sym typeface="Roboto Mono"/>
            </a:endParaRPr>
          </a:p>
          <a:p>
            <a:pPr indent="0" lvl="0" marL="0" rtl="0" algn="l">
              <a:lnSpc>
                <a:spcPct val="85000"/>
              </a:lnSpc>
              <a:spcBef>
                <a:spcPts val="1200"/>
              </a:spcBef>
              <a:spcAft>
                <a:spcPts val="1200"/>
              </a:spcAft>
              <a:buSzPts val="935"/>
              <a:buNone/>
            </a:pPr>
            <a:r>
              <a:t/>
            </a:r>
            <a:endParaRPr sz="1350">
              <a:solidFill>
                <a:schemeClr val="lt1"/>
              </a:solidFill>
              <a:latin typeface="Roboto Mono"/>
              <a:ea typeface="Roboto Mono"/>
              <a:cs typeface="Roboto Mono"/>
              <a:sym typeface="Roboto Mono"/>
            </a:endParaRPr>
          </a:p>
        </p:txBody>
      </p:sp>
      <p:sp>
        <p:nvSpPr>
          <p:cNvPr id="133" name="Google Shape;133;p25"/>
          <p:cNvSpPr txBox="1"/>
          <p:nvPr>
            <p:ph idx="1" type="body"/>
          </p:nvPr>
        </p:nvSpPr>
        <p:spPr>
          <a:xfrm>
            <a:off x="862375" y="1885375"/>
            <a:ext cx="7561200" cy="8673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FFFFFF"/>
              </a:buClr>
              <a:buSzPts val="1350"/>
              <a:buFont typeface="Roboto Mono"/>
              <a:buChar char="●"/>
            </a:pPr>
            <a:r>
              <a:rPr lang="en" sz="1350">
                <a:solidFill>
                  <a:srgbClr val="4285F4"/>
                </a:solidFill>
                <a:latin typeface="Roboto Mono"/>
                <a:ea typeface="Roboto Mono"/>
                <a:cs typeface="Roboto Mono"/>
                <a:sym typeface="Roboto Mono"/>
              </a:rPr>
              <a:t>Avoid Calendar Features</a:t>
            </a:r>
            <a:r>
              <a:rPr lang="en" sz="1350">
                <a:solidFill>
                  <a:srgbClr val="FFFFFF"/>
                </a:solidFill>
                <a:latin typeface="Roboto Mono"/>
                <a:ea typeface="Roboto Mono"/>
                <a:cs typeface="Roboto Mono"/>
                <a:sym typeface="Roboto Mono"/>
              </a:rPr>
              <a:t>: Use simple date tracking instead of a calendar to keep another tool focused on quick note-taking, not task organization.</a:t>
            </a:r>
            <a:endParaRPr sz="1350">
              <a:solidFill>
                <a:schemeClr val="accent1"/>
              </a:solidFill>
              <a:latin typeface="Roboto Mono"/>
              <a:ea typeface="Roboto Mono"/>
              <a:cs typeface="Roboto Mono"/>
              <a:sym typeface="Roboto Mono"/>
            </a:endParaRPr>
          </a:p>
        </p:txBody>
      </p:sp>
      <p:sp>
        <p:nvSpPr>
          <p:cNvPr id="134" name="Google Shape;134;p25"/>
          <p:cNvSpPr txBox="1"/>
          <p:nvPr>
            <p:ph idx="1" type="body"/>
          </p:nvPr>
        </p:nvSpPr>
        <p:spPr>
          <a:xfrm>
            <a:off x="862375" y="2752663"/>
            <a:ext cx="7561200" cy="8673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FFFFFF"/>
              </a:buClr>
              <a:buSzPts val="1350"/>
              <a:buFont typeface="Roboto Mono"/>
              <a:buChar char="●"/>
            </a:pPr>
            <a:r>
              <a:rPr lang="en" sz="1350">
                <a:solidFill>
                  <a:srgbClr val="4285F4"/>
                </a:solidFill>
                <a:latin typeface="Roboto Mono"/>
                <a:ea typeface="Roboto Mono"/>
                <a:cs typeface="Roboto Mono"/>
                <a:sym typeface="Roboto Mono"/>
              </a:rPr>
              <a:t>Low Configurability</a:t>
            </a:r>
            <a:r>
              <a:rPr lang="en" sz="1350">
                <a:solidFill>
                  <a:srgbClr val="FFFFFF"/>
                </a:solidFill>
                <a:latin typeface="Roboto Mono"/>
                <a:ea typeface="Roboto Mono"/>
                <a:cs typeface="Roboto Mono"/>
                <a:sym typeface="Roboto Mono"/>
              </a:rPr>
              <a:t>: Keep the tool straightforward, like a pen and paper, without extensive customization options.</a:t>
            </a:r>
            <a:endParaRPr sz="1350">
              <a:solidFill>
                <a:schemeClr val="accent1"/>
              </a:solidFill>
              <a:latin typeface="Roboto Mono"/>
              <a:ea typeface="Roboto Mono"/>
              <a:cs typeface="Roboto Mono"/>
              <a:sym typeface="Roboto Mono"/>
            </a:endParaRPr>
          </a:p>
        </p:txBody>
      </p:sp>
      <p:sp>
        <p:nvSpPr>
          <p:cNvPr id="135" name="Google Shape;135;p25"/>
          <p:cNvSpPr txBox="1"/>
          <p:nvPr>
            <p:ph idx="1" type="body"/>
          </p:nvPr>
        </p:nvSpPr>
        <p:spPr>
          <a:xfrm>
            <a:off x="859900" y="4157225"/>
            <a:ext cx="7561200" cy="8673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FFFFFF"/>
              </a:buClr>
              <a:buSzPts val="1450"/>
              <a:buFont typeface="Roboto Mono"/>
              <a:buChar char="●"/>
            </a:pPr>
            <a:r>
              <a:rPr lang="en" sz="1450">
                <a:solidFill>
                  <a:srgbClr val="4285F4"/>
                </a:solidFill>
                <a:latin typeface="Roboto Mono"/>
                <a:ea typeface="Roboto Mono"/>
                <a:cs typeface="Roboto Mono"/>
                <a:sym typeface="Roboto Mono"/>
              </a:rPr>
              <a:t>No Cloud Storage</a:t>
            </a:r>
            <a:r>
              <a:rPr lang="en" sz="1450">
                <a:solidFill>
                  <a:srgbClr val="FFFFFF"/>
                </a:solidFill>
                <a:latin typeface="Roboto Mono"/>
                <a:ea typeface="Roboto Mono"/>
                <a:cs typeface="Roboto Mono"/>
                <a:sym typeface="Roboto Mono"/>
              </a:rPr>
              <a:t>: Store notes locally as files (e.g.,.txt, .json) to reduce security risks and simplify data handling.</a:t>
            </a:r>
            <a:endParaRPr sz="1465">
              <a:solidFill>
                <a:schemeClr val="accent1"/>
              </a:solidFill>
              <a:latin typeface="Roboto Mono"/>
              <a:ea typeface="Roboto Mono"/>
              <a:cs typeface="Roboto Mono"/>
              <a:sym typeface="Roboto Mono"/>
            </a:endParaRPr>
          </a:p>
        </p:txBody>
      </p:sp>
      <p:sp>
        <p:nvSpPr>
          <p:cNvPr id="136" name="Google Shape;136;p25"/>
          <p:cNvSpPr txBox="1"/>
          <p:nvPr>
            <p:ph idx="1" type="body"/>
          </p:nvPr>
        </p:nvSpPr>
        <p:spPr>
          <a:xfrm>
            <a:off x="863151" y="3466463"/>
            <a:ext cx="7561200" cy="867300"/>
          </a:xfrm>
          <a:prstGeom prst="rect">
            <a:avLst/>
          </a:prstGeom>
        </p:spPr>
        <p:txBody>
          <a:bodyPr anchorCtr="0" anchor="t" bIns="91425" lIns="91425" spcFirstLastPara="1" rIns="91425" wrap="square" tIns="91425">
            <a:normAutofit/>
          </a:bodyPr>
          <a:lstStyle/>
          <a:p>
            <a:pPr indent="-314325" lvl="0" marL="457200" rtl="0" algn="l">
              <a:lnSpc>
                <a:spcPct val="126000"/>
              </a:lnSpc>
              <a:spcBef>
                <a:spcPts val="0"/>
              </a:spcBef>
              <a:spcAft>
                <a:spcPts val="0"/>
              </a:spcAft>
              <a:buClr>
                <a:srgbClr val="FFFFFF"/>
              </a:buClr>
              <a:buSzPts val="1350"/>
              <a:buFont typeface="Roboto Mono"/>
              <a:buChar char="●"/>
            </a:pPr>
            <a:r>
              <a:rPr lang="en" sz="1350">
                <a:solidFill>
                  <a:srgbClr val="4285F4"/>
                </a:solidFill>
                <a:latin typeface="Roboto Mono"/>
                <a:ea typeface="Roboto Mono"/>
                <a:cs typeface="Roboto Mono"/>
                <a:sym typeface="Roboto Mono"/>
              </a:rPr>
              <a:t>Functional UI Over Design</a:t>
            </a:r>
            <a:r>
              <a:rPr lang="en" sz="1350">
                <a:solidFill>
                  <a:srgbClr val="FFFFFF"/>
                </a:solidFill>
                <a:latin typeface="Roboto Mono"/>
                <a:ea typeface="Roboto Mono"/>
                <a:cs typeface="Roboto Mono"/>
                <a:sym typeface="Roboto Mono"/>
              </a:rPr>
              <a:t>: Prioritize usability over aesthetic appeal given the limited timeframe.</a:t>
            </a:r>
            <a:endParaRPr sz="1350">
              <a:solidFill>
                <a:srgbClr val="4285F4"/>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862375" y="1812375"/>
            <a:ext cx="7561200" cy="2907600"/>
          </a:xfrm>
          <a:prstGeom prst="rect">
            <a:avLst/>
          </a:prstGeom>
        </p:spPr>
        <p:txBody>
          <a:bodyPr anchorCtr="0" anchor="t" bIns="91425" lIns="91425" spcFirstLastPara="1" rIns="91425" wrap="square" tIns="91425">
            <a:normAutofit/>
          </a:bodyPr>
          <a:lstStyle/>
          <a:p>
            <a:pPr indent="-359727" lvl="0" marL="457200" rtl="0" algn="l">
              <a:lnSpc>
                <a:spcPct val="105000"/>
              </a:lnSpc>
              <a:spcBef>
                <a:spcPts val="0"/>
              </a:spcBef>
              <a:spcAft>
                <a:spcPts val="0"/>
              </a:spcAft>
              <a:buClr>
                <a:schemeClr val="lt1"/>
              </a:buClr>
              <a:buSzPts val="2065"/>
              <a:buFont typeface="Roboto Mono"/>
              <a:buChar char="●"/>
            </a:pPr>
            <a:r>
              <a:rPr lang="en" sz="2065">
                <a:solidFill>
                  <a:srgbClr val="3C78D8"/>
                </a:solidFill>
                <a:latin typeface="Roboto Mono"/>
                <a:ea typeface="Roboto Mono"/>
                <a:cs typeface="Roboto Mono"/>
                <a:sym typeface="Roboto Mono"/>
              </a:rPr>
              <a:t>Week #1 </a:t>
            </a:r>
            <a:r>
              <a:rPr lang="en" sz="2065">
                <a:solidFill>
                  <a:schemeClr val="lt1"/>
                </a:solidFill>
                <a:latin typeface="Roboto Mono"/>
                <a:ea typeface="Roboto Mono"/>
                <a:cs typeface="Roboto Mono"/>
                <a:sym typeface="Roboto Mono"/>
              </a:rPr>
              <a:t>-</a:t>
            </a:r>
            <a:r>
              <a:rPr lang="en" sz="2065">
                <a:solidFill>
                  <a:srgbClr val="3C78D8"/>
                </a:solidFill>
                <a:latin typeface="Roboto Mono"/>
                <a:ea typeface="Roboto Mono"/>
                <a:cs typeface="Roboto Mono"/>
                <a:sym typeface="Roboto Mono"/>
              </a:rPr>
              <a:t> </a:t>
            </a:r>
            <a:r>
              <a:rPr lang="en" sz="2065">
                <a:solidFill>
                  <a:schemeClr val="lt1"/>
                </a:solidFill>
                <a:latin typeface="Roboto Mono"/>
                <a:ea typeface="Roboto Mono"/>
                <a:cs typeface="Roboto Mono"/>
                <a:sym typeface="Roboto Mono"/>
              </a:rPr>
              <a:t>Finalizing ADRs and figma UI/UX</a:t>
            </a:r>
            <a:endParaRPr sz="2065">
              <a:solidFill>
                <a:schemeClr val="lt1"/>
              </a:solidFill>
              <a:latin typeface="Roboto Mono"/>
              <a:ea typeface="Roboto Mono"/>
              <a:cs typeface="Roboto Mono"/>
              <a:sym typeface="Roboto Mono"/>
            </a:endParaRPr>
          </a:p>
          <a:p>
            <a:pPr indent="-359727" lvl="0" marL="457200" rtl="0" algn="l">
              <a:lnSpc>
                <a:spcPct val="105000"/>
              </a:lnSpc>
              <a:spcBef>
                <a:spcPts val="0"/>
              </a:spcBef>
              <a:spcAft>
                <a:spcPts val="0"/>
              </a:spcAft>
              <a:buClr>
                <a:schemeClr val="lt1"/>
              </a:buClr>
              <a:buSzPts val="2065"/>
              <a:buFont typeface="Roboto Mono"/>
              <a:buChar char="●"/>
            </a:pPr>
            <a:r>
              <a:rPr lang="en" sz="2065">
                <a:solidFill>
                  <a:srgbClr val="3C78D8"/>
                </a:solidFill>
                <a:latin typeface="Roboto Mono"/>
                <a:ea typeface="Roboto Mono"/>
                <a:cs typeface="Roboto Mono"/>
                <a:sym typeface="Roboto Mono"/>
              </a:rPr>
              <a:t>Week #2 </a:t>
            </a:r>
            <a:r>
              <a:rPr lang="en" sz="2065">
                <a:solidFill>
                  <a:schemeClr val="lt1"/>
                </a:solidFill>
                <a:latin typeface="Roboto Mono"/>
                <a:ea typeface="Roboto Mono"/>
                <a:cs typeface="Roboto Mono"/>
                <a:sym typeface="Roboto Mono"/>
              </a:rPr>
              <a:t>-</a:t>
            </a:r>
            <a:r>
              <a:rPr lang="en" sz="2065">
                <a:solidFill>
                  <a:srgbClr val="3C78D8"/>
                </a:solidFill>
                <a:latin typeface="Roboto Mono"/>
                <a:ea typeface="Roboto Mono"/>
                <a:cs typeface="Roboto Mono"/>
                <a:sym typeface="Roboto Mono"/>
              </a:rPr>
              <a:t> </a:t>
            </a:r>
            <a:r>
              <a:rPr lang="en" sz="2065">
                <a:solidFill>
                  <a:schemeClr val="lt1"/>
                </a:solidFill>
                <a:latin typeface="Roboto Mono"/>
                <a:ea typeface="Roboto Mono"/>
                <a:cs typeface="Roboto Mono"/>
                <a:sym typeface="Roboto Mono"/>
              </a:rPr>
              <a:t>Core feature implementation</a:t>
            </a:r>
            <a:endParaRPr sz="2065">
              <a:solidFill>
                <a:schemeClr val="lt1"/>
              </a:solidFill>
              <a:latin typeface="Roboto Mono"/>
              <a:ea typeface="Roboto Mono"/>
              <a:cs typeface="Roboto Mono"/>
              <a:sym typeface="Roboto Mono"/>
            </a:endParaRPr>
          </a:p>
          <a:p>
            <a:pPr indent="-359727" lvl="0" marL="457200" rtl="0" algn="l">
              <a:lnSpc>
                <a:spcPct val="105000"/>
              </a:lnSpc>
              <a:spcBef>
                <a:spcPts val="0"/>
              </a:spcBef>
              <a:spcAft>
                <a:spcPts val="0"/>
              </a:spcAft>
              <a:buClr>
                <a:schemeClr val="lt1"/>
              </a:buClr>
              <a:buSzPts val="2065"/>
              <a:buFont typeface="Roboto Mono"/>
              <a:buChar char="●"/>
            </a:pPr>
            <a:r>
              <a:rPr lang="en" sz="2065">
                <a:solidFill>
                  <a:srgbClr val="3C78D8"/>
                </a:solidFill>
                <a:latin typeface="Roboto Mono"/>
                <a:ea typeface="Roboto Mono"/>
                <a:cs typeface="Roboto Mono"/>
                <a:sym typeface="Roboto Mono"/>
              </a:rPr>
              <a:t>Week #3 </a:t>
            </a:r>
            <a:r>
              <a:rPr lang="en" sz="2065">
                <a:solidFill>
                  <a:schemeClr val="lt1"/>
                </a:solidFill>
                <a:latin typeface="Roboto Mono"/>
                <a:ea typeface="Roboto Mono"/>
                <a:cs typeface="Roboto Mono"/>
                <a:sym typeface="Roboto Mono"/>
              </a:rPr>
              <a:t>-</a:t>
            </a:r>
            <a:r>
              <a:rPr lang="en" sz="2065">
                <a:solidFill>
                  <a:srgbClr val="3C78D8"/>
                </a:solidFill>
                <a:latin typeface="Roboto Mono"/>
                <a:ea typeface="Roboto Mono"/>
                <a:cs typeface="Roboto Mono"/>
                <a:sym typeface="Roboto Mono"/>
              </a:rPr>
              <a:t> </a:t>
            </a:r>
            <a:r>
              <a:rPr lang="en" sz="2065">
                <a:solidFill>
                  <a:schemeClr val="lt1"/>
                </a:solidFill>
                <a:latin typeface="Roboto Mono"/>
                <a:ea typeface="Roboto Mono"/>
                <a:cs typeface="Roboto Mono"/>
                <a:sym typeface="Roboto Mono"/>
              </a:rPr>
              <a:t>Additional features &amp; basic CI/CD</a:t>
            </a:r>
            <a:endParaRPr sz="2065">
              <a:solidFill>
                <a:schemeClr val="lt1"/>
              </a:solidFill>
              <a:latin typeface="Roboto Mono"/>
              <a:ea typeface="Roboto Mono"/>
              <a:cs typeface="Roboto Mono"/>
              <a:sym typeface="Roboto Mono"/>
            </a:endParaRPr>
          </a:p>
          <a:p>
            <a:pPr indent="-359727" lvl="0" marL="457200" rtl="0" algn="l">
              <a:lnSpc>
                <a:spcPct val="105000"/>
              </a:lnSpc>
              <a:spcBef>
                <a:spcPts val="0"/>
              </a:spcBef>
              <a:spcAft>
                <a:spcPts val="0"/>
              </a:spcAft>
              <a:buClr>
                <a:schemeClr val="lt1"/>
              </a:buClr>
              <a:buSzPts val="2065"/>
              <a:buFont typeface="Roboto Mono"/>
              <a:buChar char="●"/>
            </a:pPr>
            <a:r>
              <a:rPr lang="en" sz="2065">
                <a:solidFill>
                  <a:srgbClr val="3C78D8"/>
                </a:solidFill>
                <a:latin typeface="Roboto Mono"/>
                <a:ea typeface="Roboto Mono"/>
                <a:cs typeface="Roboto Mono"/>
                <a:sym typeface="Roboto Mono"/>
              </a:rPr>
              <a:t>Week #4 </a:t>
            </a:r>
            <a:r>
              <a:rPr lang="en" sz="2065">
                <a:solidFill>
                  <a:schemeClr val="lt1"/>
                </a:solidFill>
                <a:latin typeface="Roboto Mono"/>
                <a:ea typeface="Roboto Mono"/>
                <a:cs typeface="Roboto Mono"/>
                <a:sym typeface="Roboto Mono"/>
              </a:rPr>
              <a:t>-</a:t>
            </a:r>
            <a:r>
              <a:rPr lang="en" sz="2065">
                <a:solidFill>
                  <a:srgbClr val="3C78D8"/>
                </a:solidFill>
                <a:latin typeface="Roboto Mono"/>
                <a:ea typeface="Roboto Mono"/>
                <a:cs typeface="Roboto Mono"/>
                <a:sym typeface="Roboto Mono"/>
              </a:rPr>
              <a:t> </a:t>
            </a:r>
            <a:r>
              <a:rPr lang="en" sz="2065">
                <a:solidFill>
                  <a:schemeClr val="lt1"/>
                </a:solidFill>
                <a:latin typeface="Roboto Mono"/>
                <a:ea typeface="Roboto Mono"/>
                <a:cs typeface="Roboto Mono"/>
                <a:sym typeface="Roboto Mono"/>
              </a:rPr>
              <a:t>Styling and design</a:t>
            </a:r>
            <a:endParaRPr sz="2065">
              <a:solidFill>
                <a:schemeClr val="lt1"/>
              </a:solidFill>
              <a:latin typeface="Roboto Mono"/>
              <a:ea typeface="Roboto Mono"/>
              <a:cs typeface="Roboto Mono"/>
              <a:sym typeface="Roboto Mono"/>
            </a:endParaRPr>
          </a:p>
          <a:p>
            <a:pPr indent="-359727" lvl="0" marL="457200" rtl="0" algn="l">
              <a:lnSpc>
                <a:spcPct val="105000"/>
              </a:lnSpc>
              <a:spcBef>
                <a:spcPts val="0"/>
              </a:spcBef>
              <a:spcAft>
                <a:spcPts val="0"/>
              </a:spcAft>
              <a:buClr>
                <a:schemeClr val="lt1"/>
              </a:buClr>
              <a:buSzPts val="2065"/>
              <a:buFont typeface="Roboto Mono"/>
              <a:buChar char="●"/>
            </a:pPr>
            <a:r>
              <a:rPr lang="en" sz="2065">
                <a:solidFill>
                  <a:srgbClr val="3C78D8"/>
                </a:solidFill>
                <a:latin typeface="Roboto Mono"/>
                <a:ea typeface="Roboto Mono"/>
                <a:cs typeface="Roboto Mono"/>
                <a:sym typeface="Roboto Mono"/>
              </a:rPr>
              <a:t>Week #5 </a:t>
            </a:r>
            <a:r>
              <a:rPr lang="en" sz="2065">
                <a:solidFill>
                  <a:schemeClr val="lt1"/>
                </a:solidFill>
                <a:latin typeface="Roboto Mono"/>
                <a:ea typeface="Roboto Mono"/>
                <a:cs typeface="Roboto Mono"/>
                <a:sym typeface="Roboto Mono"/>
              </a:rPr>
              <a:t>-</a:t>
            </a:r>
            <a:r>
              <a:rPr lang="en" sz="2065">
                <a:solidFill>
                  <a:srgbClr val="3C78D8"/>
                </a:solidFill>
                <a:latin typeface="Roboto Mono"/>
                <a:ea typeface="Roboto Mono"/>
                <a:cs typeface="Roboto Mono"/>
                <a:sym typeface="Roboto Mono"/>
              </a:rPr>
              <a:t> </a:t>
            </a:r>
            <a:r>
              <a:rPr lang="en" sz="2065">
                <a:solidFill>
                  <a:schemeClr val="lt1"/>
                </a:solidFill>
                <a:latin typeface="Roboto Mono"/>
                <a:ea typeface="Roboto Mono"/>
                <a:cs typeface="Roboto Mono"/>
                <a:sym typeface="Roboto Mono"/>
              </a:rPr>
              <a:t>Testing &amp; final CI/CD</a:t>
            </a:r>
            <a:endParaRPr sz="2065">
              <a:solidFill>
                <a:schemeClr val="lt1"/>
              </a:solidFill>
              <a:latin typeface="Roboto Mono"/>
              <a:ea typeface="Roboto Mono"/>
              <a:cs typeface="Roboto Mono"/>
              <a:sym typeface="Roboto Mono"/>
            </a:endParaRPr>
          </a:p>
          <a:p>
            <a:pPr indent="0" lvl="0" marL="0" rtl="0" algn="l">
              <a:lnSpc>
                <a:spcPct val="105000"/>
              </a:lnSpc>
              <a:spcBef>
                <a:spcPts val="1200"/>
              </a:spcBef>
              <a:spcAft>
                <a:spcPts val="1200"/>
              </a:spcAft>
              <a:buSzPts val="1100"/>
              <a:buNone/>
            </a:pPr>
            <a:r>
              <a:t/>
            </a:r>
            <a:endParaRPr sz="1465">
              <a:solidFill>
                <a:schemeClr val="lt1"/>
              </a:solidFill>
              <a:latin typeface="Roboto Mono"/>
              <a:ea typeface="Roboto Mono"/>
              <a:cs typeface="Roboto Mono"/>
              <a:sym typeface="Roboto Mono"/>
            </a:endParaRPr>
          </a:p>
        </p:txBody>
      </p:sp>
      <p:sp>
        <p:nvSpPr>
          <p:cNvPr id="142" name="Google Shape;142;p26"/>
          <p:cNvSpPr txBox="1"/>
          <p:nvPr>
            <p:ph idx="1" type="body"/>
          </p:nvPr>
        </p:nvSpPr>
        <p:spPr>
          <a:xfrm>
            <a:off x="311700" y="8820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TIMELINE</a:t>
            </a:r>
            <a:endParaRPr sz="2900">
              <a:solidFill>
                <a:schemeClr val="lt1"/>
              </a:solidFill>
              <a:latin typeface="Silkscreen"/>
              <a:ea typeface="Silkscreen"/>
              <a:cs typeface="Silkscreen"/>
              <a:sym typeface="Silkscree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2130300" y="2039850"/>
            <a:ext cx="4883400" cy="1063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None/>
            </a:pPr>
            <a:r>
              <a:rPr lang="en" sz="5000">
                <a:solidFill>
                  <a:schemeClr val="accent1"/>
                </a:solidFill>
                <a:latin typeface="Roboto Mono"/>
                <a:ea typeface="Roboto Mono"/>
                <a:cs typeface="Roboto Mono"/>
                <a:sym typeface="Roboto Mono"/>
              </a:rPr>
              <a:t>Thank</a:t>
            </a:r>
            <a:r>
              <a:rPr lang="en" sz="5000">
                <a:solidFill>
                  <a:schemeClr val="lt1"/>
                </a:solidFill>
                <a:latin typeface="Roboto Mono"/>
                <a:ea typeface="Roboto Mono"/>
                <a:cs typeface="Roboto Mono"/>
                <a:sym typeface="Roboto Mono"/>
              </a:rPr>
              <a:t> you</a:t>
            </a:r>
            <a:r>
              <a:rPr lang="en" sz="5000">
                <a:solidFill>
                  <a:schemeClr val="accent1"/>
                </a:solidFill>
                <a:latin typeface="Roboto Mono"/>
                <a:ea typeface="Roboto Mono"/>
                <a:cs typeface="Roboto Mono"/>
                <a:sym typeface="Roboto Mono"/>
              </a:rPr>
              <a:t>.</a:t>
            </a:r>
            <a:endParaRPr sz="5000">
              <a:solidFill>
                <a:schemeClr val="accent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8820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Index</a:t>
            </a:r>
            <a:endParaRPr sz="2600">
              <a:solidFill>
                <a:schemeClr val="lt1"/>
              </a:solidFill>
              <a:latin typeface="Silkscreen"/>
              <a:ea typeface="Silkscreen"/>
              <a:cs typeface="Silkscreen"/>
              <a:sym typeface="Silkscreen"/>
            </a:endParaRPr>
          </a:p>
        </p:txBody>
      </p:sp>
      <p:sp>
        <p:nvSpPr>
          <p:cNvPr id="61" name="Google Shape;61;p14"/>
          <p:cNvSpPr txBox="1"/>
          <p:nvPr>
            <p:ph idx="1" type="body"/>
          </p:nvPr>
        </p:nvSpPr>
        <p:spPr>
          <a:xfrm>
            <a:off x="1462968" y="1812375"/>
            <a:ext cx="7561200" cy="25437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en" sz="1465">
                <a:solidFill>
                  <a:schemeClr val="lt1"/>
                </a:solidFill>
                <a:latin typeface="Roboto Mono"/>
                <a:ea typeface="Roboto Mono"/>
                <a:cs typeface="Roboto Mono"/>
                <a:sym typeface="Roboto Mono"/>
              </a:rPr>
              <a:t>Statement of Purpose</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lt1"/>
                </a:solidFill>
                <a:latin typeface="Roboto Mono"/>
                <a:ea typeface="Roboto Mono"/>
                <a:cs typeface="Roboto Mono"/>
                <a:sym typeface="Roboto Mono"/>
              </a:rPr>
              <a:t>User Personas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lt1"/>
                </a:solidFill>
                <a:latin typeface="Roboto Mono"/>
                <a:ea typeface="Roboto Mono"/>
                <a:cs typeface="Roboto Mono"/>
                <a:sym typeface="Roboto Mono"/>
              </a:rPr>
              <a:t>Architectural Design</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lt1"/>
                </a:solidFill>
                <a:latin typeface="Roboto Mono"/>
                <a:ea typeface="Roboto Mono"/>
                <a:cs typeface="Roboto Mono"/>
                <a:sym typeface="Roboto Mono"/>
              </a:rPr>
              <a:t>Wireframes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lt1"/>
                </a:solidFill>
                <a:latin typeface="Roboto Mono"/>
                <a:ea typeface="Roboto Mono"/>
                <a:cs typeface="Roboto Mono"/>
                <a:sym typeface="Roboto Mono"/>
              </a:rPr>
              <a:t>Risks &amp; Rabbit holes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lt1"/>
                </a:solidFill>
                <a:latin typeface="Roboto Mono"/>
                <a:ea typeface="Roboto Mono"/>
                <a:cs typeface="Roboto Mono"/>
                <a:sym typeface="Roboto Mono"/>
              </a:rPr>
              <a:t>Timeline</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1200"/>
              </a:spcAft>
              <a:buNone/>
            </a:pPr>
            <a:r>
              <a:t/>
            </a:r>
            <a:endParaRPr sz="1465">
              <a:solidFill>
                <a:schemeClr val="lt1"/>
              </a:solidFill>
              <a:latin typeface="Roboto Mono"/>
              <a:ea typeface="Roboto Mono"/>
              <a:cs typeface="Roboto Mono"/>
              <a:sym typeface="Roboto Mono"/>
            </a:endParaRPr>
          </a:p>
        </p:txBody>
      </p:sp>
      <p:sp>
        <p:nvSpPr>
          <p:cNvPr id="62" name="Google Shape;62;p14"/>
          <p:cNvSpPr txBox="1"/>
          <p:nvPr>
            <p:ph idx="1" type="body"/>
          </p:nvPr>
        </p:nvSpPr>
        <p:spPr>
          <a:xfrm>
            <a:off x="1022568" y="1816901"/>
            <a:ext cx="440400" cy="25437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en" sz="1465">
                <a:solidFill>
                  <a:schemeClr val="accent1"/>
                </a:solidFill>
                <a:latin typeface="Roboto Mono"/>
                <a:ea typeface="Roboto Mono"/>
                <a:cs typeface="Roboto Mono"/>
                <a:sym typeface="Roboto Mono"/>
              </a:rPr>
              <a:t>1.</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accent1"/>
                </a:solidFill>
                <a:latin typeface="Roboto Mono"/>
                <a:ea typeface="Roboto Mono"/>
                <a:cs typeface="Roboto Mono"/>
                <a:sym typeface="Roboto Mono"/>
              </a:rPr>
              <a:t>2.</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accent1"/>
                </a:solidFill>
                <a:latin typeface="Roboto Mono"/>
                <a:ea typeface="Roboto Mono"/>
                <a:cs typeface="Roboto Mono"/>
                <a:sym typeface="Roboto Mono"/>
              </a:rPr>
              <a:t>3.</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accent1"/>
                </a:solidFill>
                <a:latin typeface="Roboto Mono"/>
                <a:ea typeface="Roboto Mono"/>
                <a:cs typeface="Roboto Mono"/>
                <a:sym typeface="Roboto Mono"/>
              </a:rPr>
              <a:t>4.</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accent1"/>
                </a:solidFill>
                <a:latin typeface="Roboto Mono"/>
                <a:ea typeface="Roboto Mono"/>
                <a:cs typeface="Roboto Mono"/>
                <a:sym typeface="Roboto Mono"/>
              </a:rPr>
              <a:t>5.</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0"/>
              </a:spcAft>
              <a:buNone/>
            </a:pPr>
            <a:r>
              <a:rPr lang="en" sz="1465">
                <a:solidFill>
                  <a:schemeClr val="accent1"/>
                </a:solidFill>
                <a:latin typeface="Roboto Mono"/>
                <a:ea typeface="Roboto Mono"/>
                <a:cs typeface="Roboto Mono"/>
                <a:sym typeface="Roboto Mono"/>
              </a:rPr>
              <a:t>6.</a:t>
            </a:r>
            <a:endParaRPr sz="1465">
              <a:solidFill>
                <a:schemeClr val="accent1"/>
              </a:solidFill>
              <a:latin typeface="Roboto Mono"/>
              <a:ea typeface="Roboto Mono"/>
              <a:cs typeface="Roboto Mono"/>
              <a:sym typeface="Roboto Mono"/>
            </a:endParaRPr>
          </a:p>
          <a:p>
            <a:pPr indent="0" lvl="0" marL="0" rtl="0" algn="l">
              <a:lnSpc>
                <a:spcPct val="105000"/>
              </a:lnSpc>
              <a:spcBef>
                <a:spcPts val="1200"/>
              </a:spcBef>
              <a:spcAft>
                <a:spcPts val="1200"/>
              </a:spcAft>
              <a:buSzPts val="935"/>
              <a:buNone/>
            </a:pPr>
            <a:r>
              <a:t/>
            </a:r>
            <a:endParaRPr sz="1465">
              <a:solidFill>
                <a:schemeClr val="lt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8820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Sop Overview</a:t>
            </a:r>
            <a:endParaRPr sz="2900">
              <a:solidFill>
                <a:schemeClr val="lt1"/>
              </a:solidFill>
              <a:latin typeface="Silkscreen"/>
              <a:ea typeface="Silkscreen"/>
              <a:cs typeface="Silkscreen"/>
              <a:sym typeface="Silkscreen"/>
            </a:endParaRPr>
          </a:p>
        </p:txBody>
      </p:sp>
      <p:sp>
        <p:nvSpPr>
          <p:cNvPr id="68" name="Google Shape;68;p15"/>
          <p:cNvSpPr txBox="1"/>
          <p:nvPr>
            <p:ph idx="1" type="body"/>
          </p:nvPr>
        </p:nvSpPr>
        <p:spPr>
          <a:xfrm>
            <a:off x="862375" y="1812375"/>
            <a:ext cx="7561200" cy="2543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100"/>
              <a:buNone/>
            </a:pPr>
            <a:r>
              <a:rPr lang="en" sz="1465">
                <a:solidFill>
                  <a:schemeClr val="lt1"/>
                </a:solidFill>
                <a:latin typeface="Roboto Mono"/>
                <a:ea typeface="Roboto Mono"/>
                <a:cs typeface="Roboto Mono"/>
                <a:sym typeface="Roboto Mono"/>
              </a:rPr>
              <a:t>Software development is a constant flow of tasks, ideas, and solutions that often become scattered and hard to retrieve. Current tools are either too complex, causing decision fatigue, or too simple, lacking integration with </a:t>
            </a:r>
            <a:r>
              <a:rPr lang="en" sz="1465">
                <a:solidFill>
                  <a:schemeClr val="accent1"/>
                </a:solidFill>
                <a:latin typeface="Roboto Mono"/>
                <a:ea typeface="Roboto Mono"/>
                <a:cs typeface="Roboto Mono"/>
                <a:sym typeface="Roboto Mono"/>
              </a:rPr>
              <a:t>developer workflows</a:t>
            </a:r>
            <a:r>
              <a:rPr lang="en" sz="1465">
                <a:solidFill>
                  <a:schemeClr val="lt1"/>
                </a:solidFill>
                <a:latin typeface="Roboto Mono"/>
                <a:ea typeface="Roboto Mono"/>
                <a:cs typeface="Roboto Mono"/>
                <a:sym typeface="Roboto Mono"/>
              </a:rPr>
              <a:t> like code management and prioritization. As a result, developers struggle to organize, reflect, and access critical information, wasting valuable time that could be spent on core tasks. This product provides a streamlined, </a:t>
            </a:r>
            <a:r>
              <a:rPr lang="en" sz="1465">
                <a:solidFill>
                  <a:schemeClr val="accent1"/>
                </a:solidFill>
                <a:latin typeface="Roboto Mono"/>
                <a:ea typeface="Roboto Mono"/>
                <a:cs typeface="Roboto Mono"/>
                <a:sym typeface="Roboto Mono"/>
              </a:rPr>
              <a:t>developer-centered journal</a:t>
            </a:r>
            <a:r>
              <a:rPr lang="en" sz="1465">
                <a:solidFill>
                  <a:schemeClr val="lt1"/>
                </a:solidFill>
                <a:latin typeface="Roboto Mono"/>
                <a:ea typeface="Roboto Mono"/>
                <a:cs typeface="Roboto Mono"/>
                <a:sym typeface="Roboto Mono"/>
              </a:rPr>
              <a:t> to solve these challenges.</a:t>
            </a:r>
            <a:endParaRPr sz="1465">
              <a:solidFill>
                <a:schemeClr val="lt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8820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SOP Purpose</a:t>
            </a:r>
            <a:endParaRPr sz="2900">
              <a:solidFill>
                <a:schemeClr val="lt1"/>
              </a:solidFill>
              <a:latin typeface="Silkscreen"/>
              <a:ea typeface="Silkscreen"/>
              <a:cs typeface="Silkscreen"/>
              <a:sym typeface="Silkscreen"/>
            </a:endParaRPr>
          </a:p>
        </p:txBody>
      </p:sp>
      <p:sp>
        <p:nvSpPr>
          <p:cNvPr id="74" name="Google Shape;74;p16"/>
          <p:cNvSpPr txBox="1"/>
          <p:nvPr>
            <p:ph idx="1" type="body"/>
          </p:nvPr>
        </p:nvSpPr>
        <p:spPr>
          <a:xfrm>
            <a:off x="862375" y="1812375"/>
            <a:ext cx="7561200" cy="2907600"/>
          </a:xfrm>
          <a:prstGeom prst="rect">
            <a:avLst/>
          </a:prstGeom>
        </p:spPr>
        <p:txBody>
          <a:bodyPr anchorCtr="0" anchor="t" bIns="91425" lIns="91425" spcFirstLastPara="1" rIns="91425" wrap="square" tIns="91425">
            <a:normAutofit/>
          </a:bodyPr>
          <a:lstStyle/>
          <a:p>
            <a:pPr indent="-321627" lvl="0" marL="457200" rtl="0" algn="l">
              <a:lnSpc>
                <a:spcPct val="105000"/>
              </a:lnSpc>
              <a:spcBef>
                <a:spcPts val="0"/>
              </a:spcBef>
              <a:spcAft>
                <a:spcPts val="0"/>
              </a:spcAft>
              <a:buClr>
                <a:schemeClr val="lt1"/>
              </a:buClr>
              <a:buSzPts val="1465"/>
              <a:buFont typeface="Roboto Mono"/>
              <a:buChar char="●"/>
            </a:pPr>
            <a:r>
              <a:rPr lang="en" sz="1465">
                <a:solidFill>
                  <a:schemeClr val="lt1"/>
                </a:solidFill>
                <a:latin typeface="Roboto Mono"/>
                <a:ea typeface="Roboto Mono"/>
                <a:cs typeface="Roboto Mono"/>
                <a:sym typeface="Roboto Mono"/>
              </a:rPr>
              <a:t>This project aims to create a streamlined, </a:t>
            </a:r>
            <a:r>
              <a:rPr lang="en" sz="1465">
                <a:solidFill>
                  <a:schemeClr val="accent1"/>
                </a:solidFill>
                <a:latin typeface="Roboto Mono"/>
                <a:ea typeface="Roboto Mono"/>
                <a:cs typeface="Roboto Mono"/>
                <a:sym typeface="Roboto Mono"/>
              </a:rPr>
              <a:t>intuitive</a:t>
            </a:r>
            <a:r>
              <a:rPr lang="en" sz="1465">
                <a:solidFill>
                  <a:schemeClr val="lt1"/>
                </a:solidFill>
                <a:latin typeface="Roboto Mono"/>
                <a:ea typeface="Roboto Mono"/>
                <a:cs typeface="Roboto Mono"/>
                <a:sym typeface="Roboto Mono"/>
              </a:rPr>
              <a:t> </a:t>
            </a:r>
            <a:r>
              <a:rPr lang="en" sz="1465">
                <a:solidFill>
                  <a:schemeClr val="accent1"/>
                </a:solidFill>
                <a:latin typeface="Roboto Mono"/>
                <a:ea typeface="Roboto Mono"/>
                <a:cs typeface="Roboto Mono"/>
                <a:sym typeface="Roboto Mono"/>
              </a:rPr>
              <a:t>journal for developers</a:t>
            </a:r>
            <a:r>
              <a:rPr lang="en" sz="1465">
                <a:solidFill>
                  <a:schemeClr val="lt1"/>
                </a:solidFill>
                <a:latin typeface="Roboto Mono"/>
                <a:ea typeface="Roboto Mono"/>
                <a:cs typeface="Roboto Mono"/>
                <a:sym typeface="Roboto Mono"/>
              </a:rPr>
              <a:t> to document tasks, code snippets, ideas, and reflections.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21627" lvl="0" marL="457200" rtl="0" algn="l">
              <a:lnSpc>
                <a:spcPct val="105000"/>
              </a:lnSpc>
              <a:spcBef>
                <a:spcPts val="1200"/>
              </a:spcBef>
              <a:spcAft>
                <a:spcPts val="0"/>
              </a:spcAft>
              <a:buClr>
                <a:schemeClr val="lt1"/>
              </a:buClr>
              <a:buSzPts val="1465"/>
              <a:buFont typeface="Roboto Mono"/>
              <a:buChar char="●"/>
            </a:pPr>
            <a:r>
              <a:rPr lang="en" sz="1465">
                <a:solidFill>
                  <a:schemeClr val="lt1"/>
                </a:solidFill>
                <a:latin typeface="Roboto Mono"/>
                <a:ea typeface="Roboto Mono"/>
                <a:cs typeface="Roboto Mono"/>
                <a:sym typeface="Roboto Mono"/>
              </a:rPr>
              <a:t>With features like </a:t>
            </a:r>
            <a:r>
              <a:rPr lang="en" sz="1465">
                <a:solidFill>
                  <a:schemeClr val="accent1"/>
                </a:solidFill>
                <a:latin typeface="Roboto Mono"/>
                <a:ea typeface="Roboto Mono"/>
                <a:cs typeface="Roboto Mono"/>
                <a:sym typeface="Roboto Mono"/>
              </a:rPr>
              <a:t>searchable tags</a:t>
            </a:r>
            <a:r>
              <a:rPr lang="en" sz="1465">
                <a:solidFill>
                  <a:schemeClr val="lt1"/>
                </a:solidFill>
                <a:latin typeface="Roboto Mono"/>
                <a:ea typeface="Roboto Mono"/>
                <a:cs typeface="Roboto Mono"/>
                <a:sym typeface="Roboto Mono"/>
              </a:rPr>
              <a:t>, </a:t>
            </a:r>
            <a:r>
              <a:rPr lang="en" sz="1465">
                <a:solidFill>
                  <a:schemeClr val="accent1"/>
                </a:solidFill>
                <a:latin typeface="Roboto Mono"/>
                <a:ea typeface="Roboto Mono"/>
                <a:cs typeface="Roboto Mono"/>
                <a:sym typeface="Roboto Mono"/>
              </a:rPr>
              <a:t>secure storage</a:t>
            </a:r>
            <a:r>
              <a:rPr lang="en" sz="1465">
                <a:solidFill>
                  <a:schemeClr val="lt1"/>
                </a:solidFill>
                <a:latin typeface="Roboto Mono"/>
                <a:ea typeface="Roboto Mono"/>
                <a:cs typeface="Roboto Mono"/>
                <a:sym typeface="Roboto Mono"/>
              </a:rPr>
              <a:t>, and </a:t>
            </a:r>
            <a:r>
              <a:rPr lang="en" sz="1465">
                <a:solidFill>
                  <a:schemeClr val="accent1"/>
                </a:solidFill>
                <a:latin typeface="Roboto Mono"/>
                <a:ea typeface="Roboto Mono"/>
                <a:cs typeface="Roboto Mono"/>
                <a:sym typeface="Roboto Mono"/>
              </a:rPr>
              <a:t>context-aware assistance</a:t>
            </a:r>
            <a:r>
              <a:rPr lang="en" sz="1465">
                <a:solidFill>
                  <a:schemeClr val="lt1"/>
                </a:solidFill>
                <a:latin typeface="Roboto Mono"/>
                <a:ea typeface="Roboto Mono"/>
                <a:cs typeface="Roboto Mono"/>
                <a:sym typeface="Roboto Mono"/>
              </a:rPr>
              <a:t>, it bridges the gap between task, project, and code management—while keeping the </a:t>
            </a:r>
            <a:r>
              <a:rPr lang="en" sz="1465">
                <a:solidFill>
                  <a:schemeClr val="accent1"/>
                </a:solidFill>
                <a:latin typeface="Roboto Mono"/>
                <a:ea typeface="Roboto Mono"/>
                <a:cs typeface="Roboto Mono"/>
                <a:sym typeface="Roboto Mono"/>
              </a:rPr>
              <a:t>simplicity of a notebook</a:t>
            </a:r>
            <a:r>
              <a:rPr lang="en" sz="1465">
                <a:solidFill>
                  <a:schemeClr val="lt1"/>
                </a:solidFill>
                <a:latin typeface="Roboto Mono"/>
                <a:ea typeface="Roboto Mono"/>
                <a:cs typeface="Roboto Mono"/>
                <a:sym typeface="Roboto Mono"/>
              </a:rPr>
              <a:t>.</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1200"/>
              </a:spcAft>
              <a:buSzPts val="1100"/>
              <a:buNone/>
            </a:pPr>
            <a:r>
              <a:t/>
            </a:r>
            <a:endParaRPr sz="1465">
              <a:solidFill>
                <a:schemeClr val="lt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450875"/>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SOP Objectives</a:t>
            </a:r>
            <a:endParaRPr sz="2900">
              <a:solidFill>
                <a:schemeClr val="lt1"/>
              </a:solidFill>
              <a:latin typeface="Silkscreen"/>
              <a:ea typeface="Silkscreen"/>
              <a:cs typeface="Silkscreen"/>
              <a:sym typeface="Silkscreen"/>
            </a:endParaRPr>
          </a:p>
        </p:txBody>
      </p:sp>
      <p:sp>
        <p:nvSpPr>
          <p:cNvPr id="80" name="Google Shape;80;p17"/>
          <p:cNvSpPr txBox="1"/>
          <p:nvPr>
            <p:ph idx="1" type="body"/>
          </p:nvPr>
        </p:nvSpPr>
        <p:spPr>
          <a:xfrm>
            <a:off x="862375" y="1507575"/>
            <a:ext cx="7561200" cy="2907600"/>
          </a:xfrm>
          <a:prstGeom prst="rect">
            <a:avLst/>
          </a:prstGeom>
        </p:spPr>
        <p:txBody>
          <a:bodyPr anchorCtr="0" anchor="t" bIns="91425" lIns="91425" spcFirstLastPara="1" rIns="91425" wrap="square" tIns="91425">
            <a:normAutofit lnSpcReduction="20000"/>
          </a:bodyPr>
          <a:lstStyle/>
          <a:p>
            <a:pPr indent="-315277" lvl="0" marL="457200" rtl="0" algn="l">
              <a:lnSpc>
                <a:spcPct val="105000"/>
              </a:lnSpc>
              <a:spcBef>
                <a:spcPts val="0"/>
              </a:spcBef>
              <a:spcAft>
                <a:spcPts val="0"/>
              </a:spcAft>
              <a:buClr>
                <a:schemeClr val="lt1"/>
              </a:buClr>
              <a:buSzPts val="1365"/>
              <a:buFont typeface="Roboto Mono"/>
              <a:buChar char="●"/>
            </a:pPr>
            <a:r>
              <a:rPr lang="en" sz="1365">
                <a:solidFill>
                  <a:srgbClr val="3C78D8"/>
                </a:solidFill>
                <a:latin typeface="Roboto Mono"/>
                <a:ea typeface="Roboto Mono"/>
                <a:cs typeface="Roboto Mono"/>
                <a:sym typeface="Roboto Mono"/>
              </a:rPr>
              <a:t>Enhance Usability</a:t>
            </a:r>
            <a:r>
              <a:rPr lang="en" sz="1365">
                <a:solidFill>
                  <a:schemeClr val="lt1"/>
                </a:solidFill>
                <a:latin typeface="Roboto Mono"/>
                <a:ea typeface="Roboto Mono"/>
                <a:cs typeface="Roboto Mono"/>
                <a:sym typeface="Roboto Mono"/>
              </a:rPr>
              <a:t>: Simple, intuitive, developer-friendly UI/UX</a:t>
            </a:r>
            <a:endParaRPr sz="13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365">
              <a:solidFill>
                <a:schemeClr val="lt1"/>
              </a:solidFill>
              <a:latin typeface="Roboto Mono"/>
              <a:ea typeface="Roboto Mono"/>
              <a:cs typeface="Roboto Mono"/>
              <a:sym typeface="Roboto Mono"/>
            </a:endParaRPr>
          </a:p>
          <a:p>
            <a:pPr indent="-315277" lvl="0" marL="457200" rtl="0" algn="l">
              <a:lnSpc>
                <a:spcPct val="105000"/>
              </a:lnSpc>
              <a:spcBef>
                <a:spcPts val="1200"/>
              </a:spcBef>
              <a:spcAft>
                <a:spcPts val="0"/>
              </a:spcAft>
              <a:buClr>
                <a:schemeClr val="lt1"/>
              </a:buClr>
              <a:buSzPts val="1365"/>
              <a:buFont typeface="Roboto Mono"/>
              <a:buChar char="●"/>
            </a:pPr>
            <a:r>
              <a:rPr lang="en" sz="1365">
                <a:solidFill>
                  <a:srgbClr val="3C78D8"/>
                </a:solidFill>
                <a:latin typeface="Roboto Mono"/>
                <a:ea typeface="Roboto Mono"/>
                <a:cs typeface="Roboto Mono"/>
                <a:sym typeface="Roboto Mono"/>
              </a:rPr>
              <a:t>Integrate with Developer Workflows</a:t>
            </a:r>
            <a:r>
              <a:rPr lang="en" sz="1365">
                <a:solidFill>
                  <a:schemeClr val="lt1"/>
                </a:solidFill>
                <a:latin typeface="Roboto Mono"/>
                <a:ea typeface="Roboto Mono"/>
                <a:cs typeface="Roboto Mono"/>
                <a:sym typeface="Roboto Mono"/>
              </a:rPr>
              <a:t>: Code snippet storage, Git integration, Encrypted API key storage</a:t>
            </a:r>
            <a:endParaRPr sz="13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365">
              <a:solidFill>
                <a:schemeClr val="lt1"/>
              </a:solidFill>
              <a:latin typeface="Roboto Mono"/>
              <a:ea typeface="Roboto Mono"/>
              <a:cs typeface="Roboto Mono"/>
              <a:sym typeface="Roboto Mono"/>
            </a:endParaRPr>
          </a:p>
          <a:p>
            <a:pPr indent="-315277" lvl="0" marL="457200" rtl="0" algn="l">
              <a:lnSpc>
                <a:spcPct val="105000"/>
              </a:lnSpc>
              <a:spcBef>
                <a:spcPts val="1200"/>
              </a:spcBef>
              <a:spcAft>
                <a:spcPts val="0"/>
              </a:spcAft>
              <a:buClr>
                <a:schemeClr val="lt1"/>
              </a:buClr>
              <a:buSzPts val="1365"/>
              <a:buFont typeface="Roboto Mono"/>
              <a:buChar char="●"/>
            </a:pPr>
            <a:r>
              <a:rPr lang="en" sz="1365">
                <a:solidFill>
                  <a:srgbClr val="3C78D8"/>
                </a:solidFill>
                <a:latin typeface="Roboto Mono"/>
                <a:ea typeface="Roboto Mono"/>
                <a:cs typeface="Roboto Mono"/>
                <a:sym typeface="Roboto Mono"/>
              </a:rPr>
              <a:t>Provide Context-Aware Assistance</a:t>
            </a:r>
            <a:r>
              <a:rPr lang="en" sz="1365">
                <a:solidFill>
                  <a:schemeClr val="lt1"/>
                </a:solidFill>
                <a:latin typeface="Roboto Mono"/>
                <a:ea typeface="Roboto Mono"/>
                <a:cs typeface="Roboto Mono"/>
                <a:sym typeface="Roboto Mono"/>
              </a:rPr>
              <a:t>: Embedded notes and LLMs for real-time context-aware Q&amp;A</a:t>
            </a:r>
            <a:endParaRPr sz="13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365">
              <a:solidFill>
                <a:schemeClr val="lt1"/>
              </a:solidFill>
              <a:latin typeface="Roboto Mono"/>
              <a:ea typeface="Roboto Mono"/>
              <a:cs typeface="Roboto Mono"/>
              <a:sym typeface="Roboto Mono"/>
            </a:endParaRPr>
          </a:p>
          <a:p>
            <a:pPr indent="-315277" lvl="0" marL="457200" rtl="0" algn="l">
              <a:lnSpc>
                <a:spcPct val="105000"/>
              </a:lnSpc>
              <a:spcBef>
                <a:spcPts val="1200"/>
              </a:spcBef>
              <a:spcAft>
                <a:spcPts val="0"/>
              </a:spcAft>
              <a:buClr>
                <a:schemeClr val="lt1"/>
              </a:buClr>
              <a:buSzPts val="1365"/>
              <a:buFont typeface="Roboto Mono"/>
              <a:buChar char="●"/>
            </a:pPr>
            <a:r>
              <a:rPr lang="en" sz="1365">
                <a:solidFill>
                  <a:srgbClr val="3C78D8"/>
                </a:solidFill>
                <a:latin typeface="Roboto Mono"/>
                <a:ea typeface="Roboto Mono"/>
                <a:cs typeface="Roboto Mono"/>
                <a:sym typeface="Roboto Mono"/>
              </a:rPr>
              <a:t>Ensure Security for Sensitive Data</a:t>
            </a:r>
            <a:r>
              <a:rPr lang="en" sz="1365">
                <a:solidFill>
                  <a:schemeClr val="lt1"/>
                </a:solidFill>
                <a:latin typeface="Roboto Mono"/>
                <a:ea typeface="Roboto Mono"/>
                <a:cs typeface="Roboto Mono"/>
                <a:sym typeface="Roboto Mono"/>
              </a:rPr>
              <a:t>: Encryption and secure storage protocols to store API keys &amp; client secrets</a:t>
            </a:r>
            <a:endParaRPr sz="1365">
              <a:solidFill>
                <a:schemeClr val="lt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2984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User Persona </a:t>
            </a:r>
            <a:r>
              <a:rPr lang="en" sz="2900">
                <a:solidFill>
                  <a:schemeClr val="accent1"/>
                </a:solidFill>
                <a:latin typeface="Silkscreen"/>
                <a:ea typeface="Silkscreen"/>
                <a:cs typeface="Silkscreen"/>
                <a:sym typeface="Silkscreen"/>
              </a:rPr>
              <a:t>#1</a:t>
            </a:r>
            <a:endParaRPr sz="2900">
              <a:solidFill>
                <a:schemeClr val="accent1"/>
              </a:solidFill>
              <a:latin typeface="Silkscreen"/>
              <a:ea typeface="Silkscreen"/>
              <a:cs typeface="Silkscreen"/>
              <a:sym typeface="Silkscreen"/>
            </a:endParaRPr>
          </a:p>
        </p:txBody>
      </p:sp>
      <p:sp>
        <p:nvSpPr>
          <p:cNvPr id="86" name="Google Shape;86;p18"/>
          <p:cNvSpPr txBox="1"/>
          <p:nvPr>
            <p:ph idx="1" type="body"/>
          </p:nvPr>
        </p:nvSpPr>
        <p:spPr>
          <a:xfrm>
            <a:off x="862375" y="1121775"/>
            <a:ext cx="7561200" cy="3826800"/>
          </a:xfrm>
          <a:prstGeom prst="rect">
            <a:avLst/>
          </a:prstGeom>
        </p:spPr>
        <p:txBody>
          <a:bodyPr anchorCtr="0" anchor="t" bIns="91425" lIns="91425" spcFirstLastPara="1" rIns="91425" wrap="square" tIns="91425">
            <a:normAutofit fontScale="85000" lnSpcReduction="20000"/>
          </a:bodyPr>
          <a:lstStyle/>
          <a:p>
            <a:pPr indent="-307673" lvl="0" marL="4572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Background</a:t>
            </a:r>
            <a:r>
              <a:rPr lang="en" sz="1465">
                <a:solidFill>
                  <a:schemeClr val="lt1"/>
                </a:solidFill>
                <a:latin typeface="Roboto Mono"/>
                <a:ea typeface="Roboto Mono"/>
                <a:cs typeface="Roboto Mono"/>
                <a:sym typeface="Roboto Mono"/>
              </a:rPr>
              <a:t>: Victor is a busy undergraduate at UC Irvine, involved in multiple computing and cultural clubs. He’s currently taking a full-stack web development course with frequent project deadlines.</a:t>
            </a:r>
            <a:endParaRPr sz="1465">
              <a:solidFill>
                <a:schemeClr val="lt1"/>
              </a:solidFill>
              <a:latin typeface="Roboto Mono"/>
              <a:ea typeface="Roboto Mono"/>
              <a:cs typeface="Roboto Mono"/>
              <a:sym typeface="Roboto Mono"/>
            </a:endParaRPr>
          </a:p>
          <a:p>
            <a:pPr indent="0" lvl="0" marL="45720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Needs &amp; Challenges</a:t>
            </a:r>
            <a:r>
              <a:rPr lang="en" sz="1465">
                <a:solidFill>
                  <a:schemeClr val="lt1"/>
                </a:solidFill>
                <a:latin typeface="Roboto Mono"/>
                <a:ea typeface="Roboto Mono"/>
                <a:cs typeface="Roboto Mono"/>
                <a:sym typeface="Roboto Mono"/>
              </a:rPr>
              <a:t>:</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Time Management</a:t>
            </a:r>
            <a:r>
              <a:rPr lang="en" sz="1465">
                <a:solidFill>
                  <a:schemeClr val="lt1"/>
                </a:solidFill>
                <a:latin typeface="Roboto Mono"/>
                <a:ea typeface="Roboto Mono"/>
                <a:cs typeface="Roboto Mono"/>
                <a:sym typeface="Roboto Mono"/>
              </a:rPr>
              <a:t>: Juggling club events, classes, and deadlines often leads to missed meetings and cluttered reminders on his Google Calendar.</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Code Organization</a:t>
            </a:r>
            <a:r>
              <a:rPr lang="en" sz="1465">
                <a:solidFill>
                  <a:schemeClr val="lt1"/>
                </a:solidFill>
                <a:latin typeface="Roboto Mono"/>
                <a:ea typeface="Roboto Mono"/>
                <a:cs typeface="Roboto Mono"/>
                <a:sym typeface="Roboto Mono"/>
              </a:rPr>
              <a:t>: Victor saves code snippets and links in Google Docs but finds it disorganized and struggles with formatting issues.</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Resource Management</a:t>
            </a:r>
            <a:r>
              <a:rPr lang="en" sz="1465">
                <a:solidFill>
                  <a:schemeClr val="lt1"/>
                </a:solidFill>
                <a:latin typeface="Roboto Mono"/>
                <a:ea typeface="Roboto Mono"/>
                <a:cs typeface="Roboto Mono"/>
                <a:sym typeface="Roboto Mono"/>
              </a:rPr>
              <a:t>: Important articles and documentation get lost due to inconsistent file naming.</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Progress Tracking</a:t>
            </a:r>
            <a:r>
              <a:rPr lang="en" sz="1465">
                <a:solidFill>
                  <a:schemeClr val="lt1"/>
                </a:solidFill>
                <a:latin typeface="Roboto Mono"/>
                <a:ea typeface="Roboto Mono"/>
                <a:cs typeface="Roboto Mono"/>
                <a:sym typeface="Roboto Mono"/>
              </a:rPr>
              <a:t>: Victor wants to improve as a programmer but often forgets to journal his daily progress and goals.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Goal</a:t>
            </a:r>
            <a:r>
              <a:rPr lang="en" sz="1465">
                <a:solidFill>
                  <a:schemeClr val="lt1"/>
                </a:solidFill>
                <a:latin typeface="Roboto Mono"/>
                <a:ea typeface="Roboto Mono"/>
                <a:cs typeface="Roboto Mono"/>
                <a:sym typeface="Roboto Mono"/>
              </a:rPr>
              <a:t>: Victor needs an efficient, all-in-one tool to stay organized, manage his code and resources, and track personal progress.</a:t>
            </a:r>
            <a:endParaRPr sz="1465">
              <a:solidFill>
                <a:schemeClr val="lt1"/>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2984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User Persona </a:t>
            </a:r>
            <a:r>
              <a:rPr lang="en" sz="2900">
                <a:solidFill>
                  <a:schemeClr val="accent1"/>
                </a:solidFill>
                <a:latin typeface="Silkscreen"/>
                <a:ea typeface="Silkscreen"/>
                <a:cs typeface="Silkscreen"/>
                <a:sym typeface="Silkscreen"/>
              </a:rPr>
              <a:t>#2</a:t>
            </a:r>
            <a:endParaRPr sz="2900">
              <a:solidFill>
                <a:schemeClr val="accent1"/>
              </a:solidFill>
              <a:latin typeface="Silkscreen"/>
              <a:ea typeface="Silkscreen"/>
              <a:cs typeface="Silkscreen"/>
              <a:sym typeface="Silkscreen"/>
            </a:endParaRPr>
          </a:p>
        </p:txBody>
      </p:sp>
      <p:sp>
        <p:nvSpPr>
          <p:cNvPr id="92" name="Google Shape;92;p19"/>
          <p:cNvSpPr txBox="1"/>
          <p:nvPr>
            <p:ph idx="1" type="body"/>
          </p:nvPr>
        </p:nvSpPr>
        <p:spPr>
          <a:xfrm>
            <a:off x="862375" y="1121775"/>
            <a:ext cx="7561200" cy="3826800"/>
          </a:xfrm>
          <a:prstGeom prst="rect">
            <a:avLst/>
          </a:prstGeom>
        </p:spPr>
        <p:txBody>
          <a:bodyPr anchorCtr="0" anchor="t" bIns="91425" lIns="91425" spcFirstLastPara="1" rIns="91425" wrap="square" tIns="91425">
            <a:normAutofit fontScale="85000" lnSpcReduction="20000"/>
          </a:bodyPr>
          <a:lstStyle/>
          <a:p>
            <a:pPr indent="-307673" lvl="0" marL="4572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Background</a:t>
            </a:r>
            <a:r>
              <a:rPr lang="en" sz="1465">
                <a:solidFill>
                  <a:schemeClr val="lt1"/>
                </a:solidFill>
                <a:latin typeface="Roboto Mono"/>
                <a:ea typeface="Roboto Mono"/>
                <a:cs typeface="Roboto Mono"/>
                <a:sym typeface="Roboto Mono"/>
              </a:rPr>
              <a:t>: Stephanie is a first-year PhD student at UC Santa Barbara in Computer Science &amp; Engineering, transitioning from an Electrical Engineering background. She's balancing classes, two research projects, and managing a capstone team.</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Needs &amp; Challenges</a:t>
            </a:r>
            <a:r>
              <a:rPr lang="en" sz="1465">
                <a:solidFill>
                  <a:schemeClr val="lt1"/>
                </a:solidFill>
                <a:latin typeface="Roboto Mono"/>
                <a:ea typeface="Roboto Mono"/>
                <a:cs typeface="Roboto Mono"/>
                <a:sym typeface="Roboto Mono"/>
              </a:rPr>
              <a:t>:</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Time Management</a:t>
            </a:r>
            <a:r>
              <a:rPr lang="en" sz="1465">
                <a:solidFill>
                  <a:schemeClr val="lt1"/>
                </a:solidFill>
                <a:latin typeface="Roboto Mono"/>
                <a:ea typeface="Roboto Mono"/>
                <a:cs typeface="Roboto Mono"/>
                <a:sym typeface="Roboto Mono"/>
              </a:rPr>
              <a:t>: She is often overbooked and has limited time to explore new programming tools.</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Organization</a:t>
            </a:r>
            <a:r>
              <a:rPr lang="en" sz="1465">
                <a:solidFill>
                  <a:schemeClr val="lt1"/>
                </a:solidFill>
                <a:latin typeface="Roboto Mono"/>
                <a:ea typeface="Roboto Mono"/>
                <a:cs typeface="Roboto Mono"/>
                <a:sym typeface="Roboto Mono"/>
              </a:rPr>
              <a:t>: Her notes, ideas, and meeting takeaways are scattered across various digital platforms and physical notebooks, making retrieval difficult.</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Work-Life Balance</a:t>
            </a:r>
            <a:r>
              <a:rPr lang="en" sz="1465">
                <a:solidFill>
                  <a:schemeClr val="lt1"/>
                </a:solidFill>
                <a:latin typeface="Roboto Mono"/>
                <a:ea typeface="Roboto Mono"/>
                <a:cs typeface="Roboto Mono"/>
                <a:sym typeface="Roboto Mono"/>
              </a:rPr>
              <a:t>: Stephanie is committed to not working after 6 p.m. or on weekends but wants to allocate time for exploring new areas in computer science.</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Goal</a:t>
            </a:r>
            <a:r>
              <a:rPr lang="en" sz="1465">
                <a:solidFill>
                  <a:schemeClr val="lt1"/>
                </a:solidFill>
                <a:latin typeface="Roboto Mono"/>
                <a:ea typeface="Roboto Mono"/>
                <a:cs typeface="Roboto Mono"/>
                <a:sym typeface="Roboto Mono"/>
              </a:rPr>
              <a:t>: Stephanie needs a streamlined solution to quickly capture, organize, and retrieve her insights, ideas, and notes efficiently during her work hours</a:t>
            </a:r>
            <a:endParaRPr sz="1465">
              <a:solidFill>
                <a:schemeClr val="accent1"/>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9845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solidFill>
                  <a:schemeClr val="lt1"/>
                </a:solidFill>
                <a:latin typeface="Silkscreen"/>
                <a:ea typeface="Silkscreen"/>
                <a:cs typeface="Silkscreen"/>
                <a:sym typeface="Silkscreen"/>
              </a:rPr>
              <a:t>User Persona </a:t>
            </a:r>
            <a:r>
              <a:rPr lang="en" sz="2900">
                <a:solidFill>
                  <a:schemeClr val="accent1"/>
                </a:solidFill>
                <a:latin typeface="Silkscreen"/>
                <a:ea typeface="Silkscreen"/>
                <a:cs typeface="Silkscreen"/>
                <a:sym typeface="Silkscreen"/>
              </a:rPr>
              <a:t>#3</a:t>
            </a:r>
            <a:endParaRPr sz="2900">
              <a:solidFill>
                <a:schemeClr val="accent1"/>
              </a:solidFill>
              <a:latin typeface="Silkscreen"/>
              <a:ea typeface="Silkscreen"/>
              <a:cs typeface="Silkscreen"/>
              <a:sym typeface="Silkscreen"/>
            </a:endParaRPr>
          </a:p>
        </p:txBody>
      </p:sp>
      <p:sp>
        <p:nvSpPr>
          <p:cNvPr id="98" name="Google Shape;98;p20"/>
          <p:cNvSpPr txBox="1"/>
          <p:nvPr>
            <p:ph idx="1" type="body"/>
          </p:nvPr>
        </p:nvSpPr>
        <p:spPr>
          <a:xfrm>
            <a:off x="862375" y="1121775"/>
            <a:ext cx="7561200" cy="3826800"/>
          </a:xfrm>
          <a:prstGeom prst="rect">
            <a:avLst/>
          </a:prstGeom>
        </p:spPr>
        <p:txBody>
          <a:bodyPr anchorCtr="0" anchor="t" bIns="91425" lIns="91425" spcFirstLastPara="1" rIns="91425" wrap="square" tIns="91425">
            <a:normAutofit fontScale="85000" lnSpcReduction="20000"/>
          </a:bodyPr>
          <a:lstStyle/>
          <a:p>
            <a:pPr indent="-307673" lvl="0" marL="4572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Background</a:t>
            </a:r>
            <a:r>
              <a:rPr lang="en" sz="1465">
                <a:solidFill>
                  <a:schemeClr val="lt1"/>
                </a:solidFill>
                <a:latin typeface="Roboto Mono"/>
                <a:ea typeface="Roboto Mono"/>
                <a:cs typeface="Roboto Mono"/>
                <a:sym typeface="Roboto Mono"/>
              </a:rPr>
              <a:t>: Ram is a software engineer at a major tech company, balancing a busy social life with a desire to excel at work. He’s currently managing a complex project with numerous components, from dropdowns to routing, while planning adventures on the side.</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Needs &amp; Challenges</a:t>
            </a:r>
            <a:r>
              <a:rPr lang="en" sz="1465">
                <a:solidFill>
                  <a:schemeClr val="lt1"/>
                </a:solidFill>
                <a:latin typeface="Roboto Mono"/>
                <a:ea typeface="Roboto Mono"/>
                <a:cs typeface="Roboto Mono"/>
                <a:sym typeface="Roboto Mono"/>
              </a:rPr>
              <a:t>:</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Focus and Recall</a:t>
            </a:r>
            <a:r>
              <a:rPr lang="en" sz="1465">
                <a:solidFill>
                  <a:schemeClr val="lt1"/>
                </a:solidFill>
                <a:latin typeface="Roboto Mono"/>
                <a:ea typeface="Roboto Mono"/>
                <a:cs typeface="Roboto Mono"/>
                <a:sym typeface="Roboto Mono"/>
              </a:rPr>
              <a:t>: Ram struggles with remembering technical details and project learnings amid distractions and his active lifestyle.</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Knowledge Tracking</a:t>
            </a:r>
            <a:r>
              <a:rPr lang="en" sz="1465">
                <a:solidFill>
                  <a:schemeClr val="lt1"/>
                </a:solidFill>
                <a:latin typeface="Roboto Mono"/>
                <a:ea typeface="Roboto Mono"/>
                <a:cs typeface="Roboto Mono"/>
                <a:sym typeface="Roboto Mono"/>
              </a:rPr>
              <a:t>: He wants an organized way to record code summaries, logic explanations, and important decisions for easy reference.</a:t>
            </a:r>
            <a:endParaRPr sz="1465">
              <a:solidFill>
                <a:schemeClr val="lt1"/>
              </a:solidFill>
              <a:latin typeface="Roboto Mono"/>
              <a:ea typeface="Roboto Mono"/>
              <a:cs typeface="Roboto Mono"/>
              <a:sym typeface="Roboto Mono"/>
            </a:endParaRPr>
          </a:p>
          <a:p>
            <a:pPr indent="-307673" lvl="1" marL="914400" rtl="0" algn="l">
              <a:lnSpc>
                <a:spcPct val="105000"/>
              </a:lnSpc>
              <a:spcBef>
                <a:spcPts val="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Skill Growth</a:t>
            </a:r>
            <a:r>
              <a:rPr lang="en" sz="1465">
                <a:solidFill>
                  <a:schemeClr val="lt1"/>
                </a:solidFill>
                <a:latin typeface="Roboto Mono"/>
                <a:ea typeface="Roboto Mono"/>
                <a:cs typeface="Roboto Mono"/>
                <a:sym typeface="Roboto Mono"/>
              </a:rPr>
              <a:t>: Ram aims to become a high-impact developer, keeping up with new frameworks and best practices.</a:t>
            </a:r>
            <a:endParaRPr sz="1465">
              <a:solidFill>
                <a:schemeClr val="lt1"/>
              </a:solidFill>
              <a:latin typeface="Roboto Mono"/>
              <a:ea typeface="Roboto Mono"/>
              <a:cs typeface="Roboto Mono"/>
              <a:sym typeface="Roboto Mono"/>
            </a:endParaRPr>
          </a:p>
          <a:p>
            <a:pPr indent="0" lvl="0" marL="0" rtl="0" algn="l">
              <a:lnSpc>
                <a:spcPct val="105000"/>
              </a:lnSpc>
              <a:spcBef>
                <a:spcPts val="1200"/>
              </a:spcBef>
              <a:spcAft>
                <a:spcPts val="0"/>
              </a:spcAft>
              <a:buNone/>
            </a:pPr>
            <a:r>
              <a:t/>
            </a:r>
            <a:endParaRPr sz="1465">
              <a:solidFill>
                <a:schemeClr val="lt1"/>
              </a:solidFill>
              <a:latin typeface="Roboto Mono"/>
              <a:ea typeface="Roboto Mono"/>
              <a:cs typeface="Roboto Mono"/>
              <a:sym typeface="Roboto Mono"/>
            </a:endParaRPr>
          </a:p>
          <a:p>
            <a:pPr indent="-307673" lvl="0" marL="457200" rtl="0" algn="l">
              <a:lnSpc>
                <a:spcPct val="105000"/>
              </a:lnSpc>
              <a:spcBef>
                <a:spcPts val="1200"/>
              </a:spcBef>
              <a:spcAft>
                <a:spcPts val="0"/>
              </a:spcAft>
              <a:buClr>
                <a:schemeClr val="lt1"/>
              </a:buClr>
              <a:buSzPct val="100000"/>
              <a:buFont typeface="Roboto Mono"/>
              <a:buChar char="●"/>
            </a:pPr>
            <a:r>
              <a:rPr lang="en" sz="1465">
                <a:solidFill>
                  <a:schemeClr val="accent1"/>
                </a:solidFill>
                <a:latin typeface="Roboto Mono"/>
                <a:ea typeface="Roboto Mono"/>
                <a:cs typeface="Roboto Mono"/>
                <a:sym typeface="Roboto Mono"/>
              </a:rPr>
              <a:t>Goal</a:t>
            </a:r>
            <a:r>
              <a:rPr lang="en" sz="1465">
                <a:solidFill>
                  <a:schemeClr val="lt1"/>
                </a:solidFill>
                <a:latin typeface="Roboto Mono"/>
                <a:ea typeface="Roboto Mono"/>
                <a:cs typeface="Roboto Mono"/>
                <a:sym typeface="Roboto Mono"/>
              </a:rPr>
              <a:t>: Ram needs a Developer Journal to capture his technical knowledge, track project insights, and organize key learnings. This would help him stay prepared for updates, improve his skills, and achieve his "10x Developer" goal.</a:t>
            </a:r>
            <a:endParaRPr sz="1465">
              <a:solidFill>
                <a:srgbClr val="3C78D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2905925" y="2170200"/>
            <a:ext cx="8520600" cy="80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00">
                <a:solidFill>
                  <a:schemeClr val="lt1"/>
                </a:solidFill>
                <a:latin typeface="Silkscreen"/>
                <a:ea typeface="Silkscreen"/>
                <a:cs typeface="Silkscreen"/>
                <a:sym typeface="Silkscreen"/>
              </a:rPr>
              <a:t>ARCHITECTURE</a:t>
            </a:r>
            <a:endParaRPr sz="2100">
              <a:solidFill>
                <a:schemeClr val="lt1"/>
              </a:solidFill>
              <a:latin typeface="Silkscreen"/>
              <a:ea typeface="Silkscreen"/>
              <a:cs typeface="Silkscreen"/>
              <a:sym typeface="Silkscreen"/>
            </a:endParaRPr>
          </a:p>
        </p:txBody>
      </p:sp>
      <p:pic>
        <p:nvPicPr>
          <p:cNvPr id="104" name="Google Shape;104;p21"/>
          <p:cNvPicPr preferRelativeResize="0"/>
          <p:nvPr/>
        </p:nvPicPr>
        <p:blipFill>
          <a:blip r:embed="rId3">
            <a:alphaModFix/>
          </a:blip>
          <a:stretch>
            <a:fillRect/>
          </a:stretch>
        </p:blipFill>
        <p:spPr>
          <a:xfrm>
            <a:off x="2673200" y="123700"/>
            <a:ext cx="6383125" cy="489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