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56" r:id="rId3"/>
    <p:sldId id="258" r:id="rId4"/>
    <p:sldId id="259" r:id="rId5"/>
    <p:sldId id="260" r:id="rId6"/>
    <p:sldId id="261" r:id="rId7"/>
    <p:sldId id="265" r:id="rId8"/>
    <p:sldId id="263" r:id="rId9"/>
    <p:sldId id="264"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94" autoAdjust="0"/>
    <p:restoredTop sz="94660"/>
  </p:normalViewPr>
  <p:slideViewPr>
    <p:cSldViewPr snapToGrid="0">
      <p:cViewPr varScale="1">
        <p:scale>
          <a:sx n="68" d="100"/>
          <a:sy n="68" d="100"/>
        </p:scale>
        <p:origin x="-60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1C78C90-2EA9-42B0-9110-89C8A7B68E34}"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9588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28348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34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5833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170624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2628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3417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61455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7727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314443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78C90-2EA9-42B0-9110-89C8A7B68E34}"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9678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174850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78C90-2EA9-42B0-9110-89C8A7B68E34}"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8395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78C90-2EA9-42B0-9110-89C8A7B68E34}"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7321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247263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78C90-2EA9-42B0-9110-89C8A7B68E34}"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8680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21BA5D-359F-458F-9925-306FBBB47AFB}"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137751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21BA5D-359F-458F-9925-306FBBB47AFB}" type="datetimeFigureOut">
              <a:rPr lang="en-US" smtClean="0"/>
              <a:pPr/>
              <a:t>10/15/2018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C78C90-2EA9-42B0-9110-89C8A7B68E34}" type="slidenum">
              <a:rPr lang="en-US" smtClean="0"/>
              <a:pPr/>
              <a:t>‹#›</a:t>
            </a:fld>
            <a:endParaRPr lang="en-US"/>
          </a:p>
        </p:txBody>
      </p:sp>
    </p:spTree>
    <p:extLst>
      <p:ext uri="{BB962C8B-B14F-4D97-AF65-F5344CB8AC3E}">
        <p14:creationId xmlns:p14="http://schemas.microsoft.com/office/powerpoint/2010/main" xmlns="" val="345893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haroni" pitchFamily="2" charset="-79"/>
                <a:cs typeface="Aharoni" pitchFamily="2" charset="-79"/>
              </a:rPr>
              <a:t>TEAM: Pi</a:t>
            </a:r>
            <a:endParaRPr lang="en-US" b="1" u="sng" dirty="0">
              <a:latin typeface="Aharoni" pitchFamily="2" charset="-79"/>
              <a:cs typeface="Aharoni" pitchFamily="2" charset="-79"/>
            </a:endParaRPr>
          </a:p>
        </p:txBody>
      </p:sp>
      <p:sp>
        <p:nvSpPr>
          <p:cNvPr id="3" name="Content Placeholder 2"/>
          <p:cNvSpPr>
            <a:spLocks noGrp="1"/>
          </p:cNvSpPr>
          <p:nvPr>
            <p:ph idx="1"/>
          </p:nvPr>
        </p:nvSpPr>
        <p:spPr>
          <a:xfrm>
            <a:off x="689317" y="2556932"/>
            <a:ext cx="10874326" cy="3318936"/>
          </a:xfrm>
        </p:spPr>
        <p:txBody>
          <a:bodyPr>
            <a:normAutofit lnSpcReduction="10000"/>
          </a:bodyPr>
          <a:lstStyle/>
          <a:p>
            <a:pPr>
              <a:buNone/>
            </a:pPr>
            <a:r>
              <a:rPr lang="en-US" sz="4000" b="1" u="sng" dirty="0" smtClean="0">
                <a:effectLst>
                  <a:outerShdw blurRad="38100" dist="38100" dir="2700000" algn="tl">
                    <a:srgbClr val="000000">
                      <a:alpha val="43137"/>
                    </a:srgbClr>
                  </a:outerShdw>
                </a:effectLst>
              </a:rPr>
              <a:t>Group Members:</a:t>
            </a:r>
          </a:p>
          <a:p>
            <a:pPr marL="914400" lvl="1" indent="-457200">
              <a:buAutoNum type="arabicPeriod"/>
            </a:pPr>
            <a:r>
              <a:rPr lang="en-US" dirty="0" smtClean="0">
                <a:latin typeface="Arial Rounded MT Bold" pitchFamily="34" charset="0"/>
              </a:rPr>
              <a:t>Md. </a:t>
            </a:r>
            <a:r>
              <a:rPr lang="en-US" dirty="0" err="1" smtClean="0">
                <a:latin typeface="Arial Rounded MT Bold" pitchFamily="34" charset="0"/>
              </a:rPr>
              <a:t>Nur</a:t>
            </a:r>
            <a:r>
              <a:rPr lang="en-US" dirty="0" smtClean="0">
                <a:latin typeface="Arial Rounded MT Bold" pitchFamily="34" charset="0"/>
              </a:rPr>
              <a:t> </a:t>
            </a:r>
            <a:r>
              <a:rPr lang="en-US" dirty="0" err="1" smtClean="0">
                <a:latin typeface="Arial Rounded MT Bold" pitchFamily="34" charset="0"/>
              </a:rPr>
              <a:t>Hossain</a:t>
            </a:r>
            <a:r>
              <a:rPr lang="en-US" dirty="0" smtClean="0">
                <a:latin typeface="Arial Rounded MT Bold" pitchFamily="34" charset="0"/>
              </a:rPr>
              <a:t> Bhuiyan-1530254042</a:t>
            </a:r>
          </a:p>
          <a:p>
            <a:pPr marL="914400" lvl="1" indent="-457200">
              <a:buAutoNum type="arabicPeriod"/>
            </a:pPr>
            <a:r>
              <a:rPr lang="en-US" dirty="0" err="1" smtClean="0">
                <a:latin typeface="Arial Rounded MT Bold" pitchFamily="34" charset="0"/>
              </a:rPr>
              <a:t>Sayed</a:t>
            </a:r>
            <a:r>
              <a:rPr lang="en-US" dirty="0" smtClean="0">
                <a:latin typeface="Arial Rounded MT Bold" pitchFamily="34" charset="0"/>
              </a:rPr>
              <a:t> </a:t>
            </a:r>
            <a:r>
              <a:rPr lang="en-US" dirty="0" err="1" smtClean="0">
                <a:latin typeface="Arial Rounded MT Bold" pitchFamily="34" charset="0"/>
              </a:rPr>
              <a:t>Zubaer</a:t>
            </a:r>
            <a:r>
              <a:rPr lang="en-US" dirty="0" smtClean="0">
                <a:latin typeface="Arial Rounded MT Bold" pitchFamily="34" charset="0"/>
              </a:rPr>
              <a:t> Hasan-1513296042</a:t>
            </a:r>
          </a:p>
          <a:p>
            <a:pPr marL="914400" lvl="1" indent="-457200">
              <a:buAutoNum type="arabicPeriod"/>
            </a:pPr>
            <a:r>
              <a:rPr lang="en-US" dirty="0" smtClean="0">
                <a:latin typeface="Arial Rounded MT Bold" pitchFamily="34" charset="0"/>
              </a:rPr>
              <a:t>Bimal </a:t>
            </a:r>
            <a:r>
              <a:rPr lang="en-US" dirty="0" err="1" smtClean="0">
                <a:latin typeface="Arial Rounded MT Bold" pitchFamily="34" charset="0"/>
              </a:rPr>
              <a:t>Chandara</a:t>
            </a:r>
            <a:r>
              <a:rPr lang="en-US" dirty="0" smtClean="0">
                <a:latin typeface="Arial Rounded MT Bold" pitchFamily="34" charset="0"/>
              </a:rPr>
              <a:t> Debnath-1520728042</a:t>
            </a:r>
          </a:p>
          <a:p>
            <a:pPr marL="914400" lvl="1" indent="-457200">
              <a:buAutoNum type="arabicPeriod"/>
            </a:pPr>
            <a:r>
              <a:rPr lang="en-US" dirty="0" err="1" smtClean="0">
                <a:latin typeface="Arial Rounded MT Bold" pitchFamily="34" charset="0"/>
              </a:rPr>
              <a:t>Zubayer</a:t>
            </a:r>
            <a:r>
              <a:rPr lang="en-US" dirty="0" smtClean="0">
                <a:latin typeface="Arial Rounded MT Bold" pitchFamily="34" charset="0"/>
              </a:rPr>
              <a:t> Ahmed-1611840042</a:t>
            </a:r>
          </a:p>
          <a:p>
            <a:pPr marL="457200" indent="-457200">
              <a:buNone/>
            </a:pPr>
            <a:r>
              <a:rPr lang="en-US" sz="2200" b="1" dirty="0" smtClean="0">
                <a:latin typeface="Arial Black" pitchFamily="34" charset="0"/>
              </a:rPr>
              <a:t>   </a:t>
            </a:r>
          </a:p>
          <a:p>
            <a:pPr marL="457200" indent="-457200">
              <a:buNone/>
            </a:pPr>
            <a:r>
              <a:rPr lang="en-US" sz="2200" b="1" dirty="0" smtClean="0">
                <a:latin typeface="Arial" pitchFamily="34" charset="0"/>
                <a:cs typeface="Arial" pitchFamily="34" charset="0"/>
              </a:rPr>
              <a:t>Course Code:CSE327	</a:t>
            </a:r>
            <a:r>
              <a:rPr lang="en-US" sz="2200" b="1" dirty="0" smtClean="0">
                <a:latin typeface="Arial Black" pitchFamily="34" charset="0"/>
              </a:rPr>
              <a:t>											SECTION: 09</a:t>
            </a:r>
            <a:endParaRPr lang="en-US" sz="2200" b="1"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3000" b="1" u="sng" dirty="0"/>
              <a:t>Operating environment </a:t>
            </a:r>
            <a:r>
              <a:rPr lang="en-US" sz="3000" b="1" u="sng" dirty="0" smtClean="0"/>
              <a:t>:</a:t>
            </a:r>
          </a:p>
          <a:p>
            <a:pPr marL="0" indent="0">
              <a:buNone/>
            </a:pPr>
            <a:r>
              <a:rPr lang="en-US" dirty="0" smtClean="0"/>
              <a:t>this </a:t>
            </a:r>
            <a:r>
              <a:rPr lang="en-US" dirty="0"/>
              <a:t>program will operate in following environments:</a:t>
            </a:r>
          </a:p>
          <a:p>
            <a:r>
              <a:rPr lang="en-US" dirty="0"/>
              <a:t>      Android ;</a:t>
            </a:r>
          </a:p>
          <a:p>
            <a:r>
              <a:rPr lang="en-US" dirty="0"/>
              <a:t>      iOS;</a:t>
            </a:r>
          </a:p>
          <a:p>
            <a:r>
              <a:rPr lang="en-US" dirty="0"/>
              <a:t>      MacOS;</a:t>
            </a:r>
          </a:p>
          <a:p>
            <a:r>
              <a:rPr lang="en-US" dirty="0"/>
              <a:t>     Linux and Windows ;</a:t>
            </a:r>
          </a:p>
          <a:p>
            <a:r>
              <a:rPr lang="en-US" dirty="0"/>
              <a:t>(cross platform)</a:t>
            </a:r>
          </a:p>
          <a:p>
            <a:endParaRPr lang="en-US" dirty="0"/>
          </a:p>
        </p:txBody>
      </p:sp>
    </p:spTree>
    <p:extLst>
      <p:ext uri="{BB962C8B-B14F-4D97-AF65-F5344CB8AC3E}">
        <p14:creationId xmlns:p14="http://schemas.microsoft.com/office/powerpoint/2010/main" xmlns="" val="2853709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050" y="3015649"/>
            <a:ext cx="9601196" cy="1303867"/>
          </a:xfrm>
        </p:spPr>
        <p:txBody>
          <a:bodyPr>
            <a:normAutofit fontScale="90000"/>
          </a:bodyPr>
          <a:lstStyle/>
          <a:p>
            <a:r>
              <a:rPr lang="en-US" b="1" u="sng" dirty="0"/>
              <a:t>Features/Functional Requirements</a:t>
            </a:r>
            <a:r>
              <a:rPr lang="en-US" dirty="0"/>
              <a:t/>
            </a:r>
            <a:br>
              <a:rPr lang="en-US" dirty="0"/>
            </a:br>
            <a:endParaRPr lang="en-US" dirty="0"/>
          </a:p>
        </p:txBody>
      </p:sp>
    </p:spTree>
    <p:extLst>
      <p:ext uri="{BB962C8B-B14F-4D97-AF65-F5344CB8AC3E}">
        <p14:creationId xmlns:p14="http://schemas.microsoft.com/office/powerpoint/2010/main" xmlns="" val="250844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866" y="859809"/>
            <a:ext cx="10713492" cy="5363570"/>
          </a:xfrm>
        </p:spPr>
        <p:txBody>
          <a:bodyPr>
            <a:normAutofit fontScale="77500" lnSpcReduction="20000"/>
          </a:bodyPr>
          <a:lstStyle/>
          <a:p>
            <a:pPr marL="0" indent="0">
              <a:buNone/>
            </a:pPr>
            <a:r>
              <a:rPr lang="en-US" b="1" u="sng" dirty="0"/>
              <a:t>Title </a:t>
            </a:r>
            <a:r>
              <a:rPr lang="en-US" b="1" u="sng" dirty="0" smtClean="0"/>
              <a:t>:</a:t>
            </a:r>
            <a:r>
              <a:rPr lang="en-US" b="1" dirty="0" smtClean="0"/>
              <a:t>   </a:t>
            </a:r>
            <a:r>
              <a:rPr lang="en-US" dirty="0" smtClean="0"/>
              <a:t>AR </a:t>
            </a:r>
            <a:r>
              <a:rPr lang="en-US" dirty="0"/>
              <a:t>Book on Sign language</a:t>
            </a:r>
          </a:p>
          <a:p>
            <a:pPr marL="0" indent="0">
              <a:buNone/>
            </a:pPr>
            <a:r>
              <a:rPr lang="en-US" sz="3100" b="1" u="sng" dirty="0" smtClean="0">
                <a:effectLst>
                  <a:outerShdw blurRad="38100" dist="38100" dir="2700000" algn="tl">
                    <a:srgbClr val="000000">
                      <a:alpha val="43137"/>
                    </a:srgbClr>
                  </a:outerShdw>
                </a:effectLst>
              </a:rPr>
              <a:t>Detailed </a:t>
            </a:r>
            <a:r>
              <a:rPr lang="en-US" sz="3100" b="1" u="sng" dirty="0">
                <a:effectLst>
                  <a:outerShdw blurRad="38100" dist="38100" dir="2700000" algn="tl">
                    <a:srgbClr val="000000">
                      <a:alpha val="43137"/>
                    </a:srgbClr>
                  </a:outerShdw>
                </a:effectLst>
              </a:rPr>
              <a:t>steps : </a:t>
            </a:r>
            <a:endParaRPr lang="en-US" sz="3100" b="1" u="sng" dirty="0" smtClean="0">
              <a:effectLst>
                <a:outerShdw blurRad="38100" dist="38100" dir="2700000" algn="tl">
                  <a:srgbClr val="000000">
                    <a:alpha val="43137"/>
                  </a:srgbClr>
                </a:outerShdw>
              </a:effectLst>
            </a:endParaRPr>
          </a:p>
          <a:p>
            <a:pPr marL="0" indent="0">
              <a:buNone/>
            </a:pPr>
            <a:r>
              <a:rPr lang="en-US" dirty="0"/>
              <a:t> </a:t>
            </a:r>
            <a:r>
              <a:rPr lang="en-US" dirty="0" smtClean="0"/>
              <a:t>    </a:t>
            </a:r>
            <a:r>
              <a:rPr lang="en-US" dirty="0" smtClean="0"/>
              <a:t>1</a:t>
            </a:r>
            <a:r>
              <a:rPr lang="en-US" dirty="0" smtClean="0"/>
              <a:t>. user </a:t>
            </a:r>
            <a:r>
              <a:rPr lang="en-US" dirty="0"/>
              <a:t>can learn sign language</a:t>
            </a:r>
          </a:p>
          <a:p>
            <a:r>
              <a:rPr lang="en-US" dirty="0"/>
              <a:t>2. get and see interactive 3d model </a:t>
            </a:r>
            <a:r>
              <a:rPr lang="en-US" dirty="0" smtClean="0"/>
              <a:t>animations</a:t>
            </a:r>
          </a:p>
          <a:p>
            <a:pPr marL="0" indent="0">
              <a:buNone/>
            </a:pPr>
            <a:endParaRPr lang="en-US" dirty="0"/>
          </a:p>
          <a:p>
            <a:r>
              <a:rPr lang="en-US" dirty="0"/>
              <a:t>3.learn sign </a:t>
            </a:r>
            <a:r>
              <a:rPr lang="en-US" dirty="0" smtClean="0"/>
              <a:t>digits </a:t>
            </a:r>
            <a:r>
              <a:rPr lang="en-US" dirty="0"/>
              <a:t>and alphabet and it's reading and writing way process</a:t>
            </a:r>
          </a:p>
          <a:p>
            <a:r>
              <a:rPr lang="en-US" dirty="0"/>
              <a:t>4.get video play back for every sing language to know writing and reading process</a:t>
            </a:r>
          </a:p>
          <a:p>
            <a:r>
              <a:rPr lang="en-US" dirty="0"/>
              <a:t>5. interactive user interface</a:t>
            </a:r>
          </a:p>
          <a:p>
            <a:r>
              <a:rPr lang="en-US" dirty="0"/>
              <a:t>6.also include a marker based augmented reality game for enjoyment and entertainment</a:t>
            </a:r>
          </a:p>
          <a:p>
            <a:r>
              <a:rPr lang="en-US" dirty="0"/>
              <a:t>7.cross platform application </a:t>
            </a:r>
          </a:p>
          <a:p>
            <a:pPr marL="0" indent="0">
              <a:buNone/>
            </a:pPr>
            <a:r>
              <a:rPr lang="en-US" sz="3400" b="1" u="sng" dirty="0" smtClean="0">
                <a:effectLst>
                  <a:outerShdw blurRad="38100" dist="38100" dir="2700000" algn="tl">
                    <a:srgbClr val="000000">
                      <a:alpha val="43137"/>
                    </a:srgbClr>
                  </a:outerShdw>
                </a:effectLst>
              </a:rPr>
              <a:t>Priority </a:t>
            </a:r>
            <a:r>
              <a:rPr lang="en-US" sz="3400" b="1" u="sng" dirty="0">
                <a:effectLst>
                  <a:outerShdw blurRad="38100" dist="38100" dir="2700000" algn="tl">
                    <a:srgbClr val="000000">
                      <a:alpha val="43137"/>
                    </a:srgbClr>
                  </a:outerShdw>
                </a:effectLst>
              </a:rPr>
              <a:t>:</a:t>
            </a:r>
          </a:p>
          <a:p>
            <a:r>
              <a:rPr lang="en-US" dirty="0"/>
              <a:t> High :3d model, video play back, cross platform </a:t>
            </a:r>
          </a:p>
          <a:p>
            <a:r>
              <a:rPr lang="en-US" dirty="0"/>
              <a:t>Medium </a:t>
            </a:r>
            <a:r>
              <a:rPr lang="en-US" dirty="0" smtClean="0"/>
              <a:t>: interactive </a:t>
            </a:r>
            <a:r>
              <a:rPr lang="en-US" dirty="0"/>
              <a:t>user interface</a:t>
            </a:r>
          </a:p>
          <a:p>
            <a:r>
              <a:rPr lang="en-US" dirty="0"/>
              <a:t>Low : Augmented reality game</a:t>
            </a:r>
          </a:p>
          <a:p>
            <a:endParaRPr lang="en-US" dirty="0"/>
          </a:p>
        </p:txBody>
      </p:sp>
    </p:spTree>
    <p:extLst>
      <p:ext uri="{BB962C8B-B14F-4D97-AF65-F5344CB8AC3E}">
        <p14:creationId xmlns:p14="http://schemas.microsoft.com/office/powerpoint/2010/main" xmlns="" val="1061916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572" y="2974705"/>
            <a:ext cx="9601196" cy="1303867"/>
          </a:xfrm>
        </p:spPr>
        <p:txBody>
          <a:bodyPr/>
          <a:lstStyle/>
          <a:p>
            <a:r>
              <a:rPr lang="en-US" dirty="0"/>
              <a:t>Non functional Requirements </a:t>
            </a:r>
          </a:p>
        </p:txBody>
      </p:sp>
    </p:spTree>
    <p:extLst>
      <p:ext uri="{BB962C8B-B14F-4D97-AF65-F5344CB8AC3E}">
        <p14:creationId xmlns:p14="http://schemas.microsoft.com/office/powerpoint/2010/main" xmlns="" val="130582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Performance </a:t>
            </a:r>
          </a:p>
        </p:txBody>
      </p:sp>
      <p:sp>
        <p:nvSpPr>
          <p:cNvPr id="3" name="Content Placeholder 2"/>
          <p:cNvSpPr>
            <a:spLocks noGrp="1"/>
          </p:cNvSpPr>
          <p:nvPr>
            <p:ph idx="1"/>
          </p:nvPr>
        </p:nvSpPr>
        <p:spPr/>
        <p:txBody>
          <a:bodyPr/>
          <a:lstStyle/>
          <a:p>
            <a:pPr marL="0" indent="0">
              <a:buNone/>
            </a:pPr>
            <a:r>
              <a:rPr lang="en-US" dirty="0" smtClean="0"/>
              <a:t>Checking </a:t>
            </a:r>
            <a:r>
              <a:rPr lang="en-US" dirty="0"/>
              <a:t>the fact that the system must perform as what every user expect .So in every action-response of the </a:t>
            </a:r>
            <a:r>
              <a:rPr lang="en-US" dirty="0" smtClean="0"/>
              <a:t>system , there </a:t>
            </a:r>
            <a:r>
              <a:rPr lang="en-US" dirty="0"/>
              <a:t>are no immediate delays. For Mobile build </a:t>
            </a:r>
            <a:r>
              <a:rPr lang="en-US" dirty="0" err="1"/>
              <a:t>apk</a:t>
            </a:r>
            <a:r>
              <a:rPr lang="en-US" dirty="0"/>
              <a:t> or </a:t>
            </a:r>
            <a:r>
              <a:rPr lang="en-US" dirty="0" err="1"/>
              <a:t>ipa</a:t>
            </a:r>
            <a:r>
              <a:rPr lang="en-US" dirty="0"/>
              <a:t> it's execution of open the application within 20 seconds with splash window and mean time it's work to </a:t>
            </a:r>
            <a:r>
              <a:rPr lang="en-US" dirty="0" smtClean="0"/>
              <a:t>recognition </a:t>
            </a:r>
            <a:r>
              <a:rPr lang="en-US" dirty="0"/>
              <a:t>or start to detect the target or object and when pc or Mac version open the application also works as so faster and user expect.</a:t>
            </a:r>
          </a:p>
        </p:txBody>
      </p:sp>
    </p:spTree>
    <p:extLst>
      <p:ext uri="{BB962C8B-B14F-4D97-AF65-F5344CB8AC3E}">
        <p14:creationId xmlns:p14="http://schemas.microsoft.com/office/powerpoint/2010/main" xmlns="" val="362116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/Security </a:t>
            </a:r>
          </a:p>
        </p:txBody>
      </p:sp>
      <p:sp>
        <p:nvSpPr>
          <p:cNvPr id="3" name="Content Placeholder 2"/>
          <p:cNvSpPr>
            <a:spLocks noGrp="1"/>
          </p:cNvSpPr>
          <p:nvPr>
            <p:ph idx="1"/>
          </p:nvPr>
        </p:nvSpPr>
        <p:spPr/>
        <p:txBody>
          <a:bodyPr/>
          <a:lstStyle/>
          <a:p>
            <a:r>
              <a:rPr lang="en-US" dirty="0"/>
              <a:t>This program uses object oriented mechanisms to protect its data passed using methods also it's device database is </a:t>
            </a:r>
            <a:r>
              <a:rPr lang="en-US" dirty="0" smtClean="0"/>
              <a:t>square, </a:t>
            </a:r>
            <a:r>
              <a:rPr lang="en-US" dirty="0"/>
              <a:t>only developer can change those for </a:t>
            </a:r>
            <a:r>
              <a:rPr lang="en-US" dirty="0" smtClean="0"/>
              <a:t>fix </a:t>
            </a:r>
            <a:r>
              <a:rPr lang="en-US" dirty="0"/>
              <a:t>bugs or for any updates or other issues.</a:t>
            </a:r>
          </a:p>
        </p:txBody>
      </p:sp>
    </p:spTree>
    <p:extLst>
      <p:ext uri="{BB962C8B-B14F-4D97-AF65-F5344CB8AC3E}">
        <p14:creationId xmlns:p14="http://schemas.microsoft.com/office/powerpoint/2010/main" xmlns="" val="2897271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a:t>
            </a:r>
          </a:p>
        </p:txBody>
      </p:sp>
      <p:sp>
        <p:nvSpPr>
          <p:cNvPr id="3" name="Content Placeholder 2"/>
          <p:cNvSpPr>
            <a:spLocks noGrp="1"/>
          </p:cNvSpPr>
          <p:nvPr>
            <p:ph idx="1"/>
          </p:nvPr>
        </p:nvSpPr>
        <p:spPr>
          <a:xfrm>
            <a:off x="815926" y="2447778"/>
            <a:ext cx="10578905" cy="3784210"/>
          </a:xfrm>
        </p:spPr>
        <p:txBody>
          <a:bodyPr>
            <a:normAutofit fontScale="85000" lnSpcReduction="10000"/>
          </a:bodyPr>
          <a:lstStyle/>
          <a:p>
            <a:r>
              <a:rPr lang="en-US" b="1" u="sng" dirty="0" smtClean="0">
                <a:effectLst>
                  <a:outerShdw blurRad="38100" dist="38100" dir="2700000" algn="tl">
                    <a:srgbClr val="000000">
                      <a:alpha val="43137"/>
                    </a:srgbClr>
                  </a:outerShdw>
                </a:effectLst>
              </a:rPr>
              <a:t>Availability</a:t>
            </a:r>
            <a:r>
              <a:rPr lang="en-US" b="1" dirty="0" smtClean="0"/>
              <a:t> : </a:t>
            </a:r>
            <a:r>
              <a:rPr lang="en-US" dirty="0" smtClean="0"/>
              <a:t>Checking </a:t>
            </a:r>
            <a:r>
              <a:rPr lang="en-US" dirty="0"/>
              <a:t>that the augmented reality applications when user goes on very dark or low light that time the application recognition camera doesn't give expected results and that time nothing to show any augment.</a:t>
            </a:r>
          </a:p>
          <a:p>
            <a:r>
              <a:rPr lang="en-US" b="1" u="sng" dirty="0" smtClean="0">
                <a:effectLst>
                  <a:outerShdw blurRad="38100" dist="38100" dir="2700000" algn="tl">
                    <a:srgbClr val="000000">
                      <a:alpha val="43137"/>
                    </a:srgbClr>
                  </a:outerShdw>
                </a:effectLst>
              </a:rPr>
              <a:t>Usability</a:t>
            </a:r>
            <a:r>
              <a:rPr lang="en-US" b="1" dirty="0" smtClean="0"/>
              <a:t> :  </a:t>
            </a:r>
            <a:r>
              <a:rPr lang="en-US" dirty="0" smtClean="0"/>
              <a:t>Checking </a:t>
            </a:r>
            <a:r>
              <a:rPr lang="en-US" dirty="0"/>
              <a:t>that the system is easy to handle and navigates in the most expected way with no delays. In that case the application program reacts accordingly faster recognition for Augment.</a:t>
            </a:r>
          </a:p>
          <a:p>
            <a:r>
              <a:rPr lang="en-US" b="1" u="sng" dirty="0" smtClean="0">
                <a:effectLst>
                  <a:outerShdw blurRad="38100" dist="38100" dir="2700000" algn="tl">
                    <a:srgbClr val="000000">
                      <a:alpha val="43137"/>
                    </a:srgbClr>
                  </a:outerShdw>
                </a:effectLst>
              </a:rPr>
              <a:t>Functionality</a:t>
            </a:r>
            <a:r>
              <a:rPr lang="en-US" b="1" dirty="0" smtClean="0">
                <a:effectLst>
                  <a:outerShdw blurRad="38100" dist="38100" dir="2700000" algn="tl">
                    <a:srgbClr val="000000">
                      <a:alpha val="43137"/>
                    </a:srgbClr>
                  </a:outerShdw>
                </a:effectLst>
              </a:rPr>
              <a:t> : </a:t>
            </a:r>
            <a:r>
              <a:rPr lang="en-US" dirty="0"/>
              <a:t>Checking that the application provide the tools, algorithm, </a:t>
            </a:r>
            <a:r>
              <a:rPr lang="en-US" dirty="0" err="1"/>
              <a:t>sdk</a:t>
            </a:r>
            <a:r>
              <a:rPr lang="en-US" dirty="0"/>
              <a:t>, so that it's so user friendly.</a:t>
            </a:r>
          </a:p>
          <a:p>
            <a:endParaRPr lang="en-US" dirty="0"/>
          </a:p>
          <a:p>
            <a:r>
              <a:rPr lang="en-US" b="1" u="sng" dirty="0">
                <a:effectLst>
                  <a:outerShdw blurRad="38100" dist="38100" dir="2700000" algn="tl">
                    <a:srgbClr val="000000">
                      <a:alpha val="43137"/>
                    </a:srgbClr>
                  </a:outerShdw>
                </a:effectLst>
              </a:rPr>
              <a:t>Environment</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r>
              <a:rPr lang="en-US" dirty="0" smtClean="0"/>
              <a:t>c</a:t>
            </a:r>
            <a:r>
              <a:rPr lang="en-US" dirty="0"/>
              <a:t>#(mono develop/visual studio ) for game engine, swift </a:t>
            </a:r>
            <a:r>
              <a:rPr lang="en-US" dirty="0" smtClean="0"/>
              <a:t>4(</a:t>
            </a:r>
            <a:r>
              <a:rPr lang="en-US" dirty="0" smtClean="0"/>
              <a:t>X-</a:t>
            </a:r>
            <a:r>
              <a:rPr lang="en-US" dirty="0" smtClean="0"/>
              <a:t>code</a:t>
            </a:r>
            <a:r>
              <a:rPr lang="en-US" dirty="0"/>
              <a:t>, for </a:t>
            </a:r>
            <a:r>
              <a:rPr lang="en-US" dirty="0" smtClean="0"/>
              <a:t>iOS </a:t>
            </a:r>
            <a:r>
              <a:rPr lang="en-US" dirty="0"/>
              <a:t>and Mac </a:t>
            </a:r>
            <a:r>
              <a:rPr lang="en-US" dirty="0" smtClean="0"/>
              <a:t>OS</a:t>
            </a:r>
            <a:r>
              <a:rPr lang="en-US" dirty="0" smtClean="0"/>
              <a:t> </a:t>
            </a:r>
            <a:r>
              <a:rPr lang="en-US" dirty="0"/>
              <a:t>build), Android studio for </a:t>
            </a:r>
            <a:r>
              <a:rPr lang="en-US" dirty="0" smtClean="0"/>
              <a:t>APK build</a:t>
            </a:r>
            <a:r>
              <a:rPr lang="en-US" dirty="0"/>
              <a:t>, Augmented reality software development kit. </a:t>
            </a:r>
          </a:p>
          <a:p>
            <a:endParaRPr lang="en-US" dirty="0"/>
          </a:p>
        </p:txBody>
      </p:sp>
    </p:spTree>
    <p:extLst>
      <p:ext uri="{BB962C8B-B14F-4D97-AF65-F5344CB8AC3E}">
        <p14:creationId xmlns:p14="http://schemas.microsoft.com/office/powerpoint/2010/main" xmlns="" val="8278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485" y="3092286"/>
            <a:ext cx="9601196" cy="1303867"/>
          </a:xfrm>
        </p:spPr>
        <p:txBody>
          <a:bodyPr>
            <a:noAutofit/>
          </a:bodyPr>
          <a:lstStyle/>
          <a:p>
            <a:r>
              <a:rPr lang="en-US" sz="8000" u="sng" dirty="0" smtClean="0"/>
              <a:t>THANK YOU</a:t>
            </a:r>
            <a:r>
              <a:rPr lang="en-US" sz="8000" dirty="0" smtClean="0"/>
              <a:t/>
            </a:r>
            <a:br>
              <a:rPr lang="en-US" sz="8000" dirty="0" smtClean="0"/>
            </a:br>
            <a:r>
              <a:rPr lang="en-US" sz="3200" dirty="0" smtClean="0"/>
              <a:t>ANY QUESTION?</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614150"/>
            <a:ext cx="7079399" cy="2608742"/>
          </a:xfrm>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sz="3200" b="1" u="sng" dirty="0" smtClean="0">
                <a:effectLst>
                  <a:outerShdw blurRad="38100" dist="38100" dir="2700000" algn="tl">
                    <a:srgbClr val="000000">
                      <a:alpha val="43137"/>
                    </a:srgbClr>
                  </a:outerShdw>
                </a:effectLst>
              </a:rPr>
              <a:t>Software </a:t>
            </a:r>
            <a:r>
              <a:rPr lang="en-US" sz="3200" b="1" u="sng" dirty="0" err="1">
                <a:effectLst>
                  <a:outerShdw blurRad="38100" dist="38100" dir="2700000" algn="tl">
                    <a:srgbClr val="000000">
                      <a:alpha val="43137"/>
                    </a:srgbClr>
                  </a:outerShdw>
                </a:effectLst>
              </a:rPr>
              <a:t>R</a:t>
            </a:r>
            <a:r>
              <a:rPr lang="en-US" sz="3200" b="1" u="sng" dirty="0" err="1" smtClean="0">
                <a:effectLst>
                  <a:outerShdw blurRad="38100" dist="38100" dir="2700000" algn="tl">
                    <a:srgbClr val="000000">
                      <a:alpha val="43137"/>
                    </a:srgbClr>
                  </a:outerShdw>
                </a:effectLst>
              </a:rPr>
              <a:t>equirments</a:t>
            </a:r>
            <a:r>
              <a:rPr lang="en-US" sz="3200" b="1" u="sng" dirty="0" smtClean="0">
                <a:effectLst>
                  <a:outerShdw blurRad="38100" dist="38100" dir="2700000" algn="tl">
                    <a:srgbClr val="000000">
                      <a:alpha val="43137"/>
                    </a:srgbClr>
                  </a:outerShdw>
                </a:effectLst>
              </a:rPr>
              <a:t> Specifications</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endParaRPr lang="en-US" sz="32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692398" y="3657596"/>
            <a:ext cx="6833739" cy="1692325"/>
          </a:xfrm>
        </p:spPr>
        <p:txBody>
          <a:bodyPr>
            <a:noAutofit/>
          </a:bodyPr>
          <a:lstStyle/>
          <a:p>
            <a:pPr algn="l"/>
            <a:r>
              <a:rPr lang="en-US" sz="3200" b="1" dirty="0" smtClean="0">
                <a:effectLst>
                  <a:outerShdw blurRad="38100" dist="38100" dir="2700000" algn="tl">
                    <a:srgbClr val="000000">
                      <a:alpha val="43137"/>
                    </a:srgbClr>
                  </a:outerShdw>
                </a:effectLst>
              </a:rPr>
              <a:t>Project Name: Educational Augmented Reality application </a:t>
            </a:r>
            <a:r>
              <a:rPr lang="en-US" sz="3200" b="1" smtClean="0">
                <a:effectLst>
                  <a:outerShdw blurRad="38100" dist="38100" dir="2700000" algn="tl">
                    <a:srgbClr val="000000">
                      <a:alpha val="43137"/>
                    </a:srgbClr>
                  </a:outerShdw>
                </a:effectLst>
              </a:rPr>
              <a:t>for Disabilities </a:t>
            </a:r>
            <a:r>
              <a:rPr lang="en-US" sz="3200" b="1" dirty="0" smtClean="0">
                <a:effectLst>
                  <a:outerShdw blurRad="38100" dist="38100" dir="2700000" algn="tl">
                    <a:srgbClr val="000000">
                      <a:alpha val="43137"/>
                    </a:srgbClr>
                  </a:outerShdw>
                </a:effectLst>
              </a:rPr>
              <a:t>Children</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25072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rPr>
              <a:t>INRODUCTION</a:t>
            </a:r>
            <a:endParaRPr lang="en-US"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95400" y="2556931"/>
            <a:ext cx="9601197" cy="3461731"/>
          </a:xfrm>
        </p:spPr>
        <p:txBody>
          <a:bodyPr>
            <a:normAutofit fontScale="92500" lnSpcReduction="20000"/>
          </a:bodyPr>
          <a:lstStyle/>
          <a:p>
            <a:pPr marL="0" indent="0">
              <a:buNone/>
            </a:pPr>
            <a:r>
              <a:rPr lang="en-US" sz="4300" b="1" u="sng" dirty="0" smtClean="0"/>
              <a:t>Purpose</a:t>
            </a:r>
            <a:r>
              <a:rPr lang="en-US" sz="4300" b="1" u="sng" dirty="0" smtClean="0"/>
              <a:t>:</a:t>
            </a:r>
            <a:r>
              <a:rPr lang="en-US" sz="4300" b="1" dirty="0" smtClean="0"/>
              <a:t> </a:t>
            </a:r>
            <a:r>
              <a:rPr lang="en-US" sz="2600" dirty="0" smtClean="0"/>
              <a:t>Augmented </a:t>
            </a:r>
            <a:r>
              <a:rPr lang="en-US" sz="2600" dirty="0"/>
              <a:t>reality application for Disabilities Children.</a:t>
            </a:r>
          </a:p>
          <a:p>
            <a:pPr marL="0" indent="0">
              <a:buNone/>
            </a:pPr>
            <a:r>
              <a:rPr lang="en-US" sz="2600" dirty="0" smtClean="0"/>
              <a:t>It is </a:t>
            </a:r>
            <a:r>
              <a:rPr lang="en-US" sz="2600" dirty="0"/>
              <a:t>an educational application for Disabilities Children, </a:t>
            </a:r>
            <a:r>
              <a:rPr lang="en-US" sz="2600" dirty="0" smtClean="0"/>
              <a:t>by </a:t>
            </a:r>
            <a:r>
              <a:rPr lang="en-US" sz="2600" dirty="0"/>
              <a:t>using this </a:t>
            </a:r>
            <a:r>
              <a:rPr lang="en-US" sz="2600" dirty="0" smtClean="0"/>
              <a:t>application they are </a:t>
            </a:r>
            <a:r>
              <a:rPr lang="en-US" sz="2600" dirty="0"/>
              <a:t>able to learn about :</a:t>
            </a:r>
          </a:p>
          <a:p>
            <a:r>
              <a:rPr lang="en-US" sz="2600" dirty="0" smtClean="0"/>
              <a:t> </a:t>
            </a:r>
            <a:r>
              <a:rPr lang="en-US" sz="2600" dirty="0"/>
              <a:t>Sign language ;</a:t>
            </a:r>
          </a:p>
          <a:p>
            <a:r>
              <a:rPr lang="en-US" sz="2600" dirty="0" smtClean="0"/>
              <a:t>Digit </a:t>
            </a:r>
            <a:r>
              <a:rPr lang="en-US" sz="2600" dirty="0"/>
              <a:t>and alphabet;</a:t>
            </a:r>
          </a:p>
          <a:p>
            <a:r>
              <a:rPr lang="en-US" sz="2600" dirty="0"/>
              <a:t>Reading and </a:t>
            </a:r>
            <a:r>
              <a:rPr lang="en-US" sz="2600" dirty="0" smtClean="0"/>
              <a:t>writing in a </a:t>
            </a:r>
            <a:r>
              <a:rPr lang="en-US" sz="2600" dirty="0"/>
              <a:t>interactive way</a:t>
            </a:r>
            <a:r>
              <a:rPr lang="en-US" sz="2600" dirty="0" smtClean="0"/>
              <a:t>;</a:t>
            </a:r>
            <a:r>
              <a:rPr lang="en-US" sz="2600" dirty="0"/>
              <a:t> </a:t>
            </a:r>
          </a:p>
          <a:p>
            <a:r>
              <a:rPr lang="en-US" sz="2600" dirty="0"/>
              <a:t>This application requirements specification based on the version 1.0.0 of the program.</a:t>
            </a:r>
          </a:p>
          <a:p>
            <a:endParaRPr lang="en-US" dirty="0"/>
          </a:p>
        </p:txBody>
      </p:sp>
    </p:spTree>
    <p:extLst>
      <p:ext uri="{BB962C8B-B14F-4D97-AF65-F5344CB8AC3E}">
        <p14:creationId xmlns:p14="http://schemas.microsoft.com/office/powerpoint/2010/main" xmlns="" val="395258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b="1" u="sng" dirty="0" smtClean="0">
                <a:effectLst>
                  <a:outerShdw blurRad="38100" dist="38100" dir="2700000" algn="tl">
                    <a:srgbClr val="000000">
                      <a:alpha val="43137"/>
                    </a:srgbClr>
                  </a:outerShdw>
                </a:effectLst>
              </a:rPr>
              <a:t>Document conventions </a:t>
            </a:r>
            <a:r>
              <a:rPr lang="en-US" sz="3600" b="1" u="sng" dirty="0" smtClean="0">
                <a:effectLst>
                  <a:outerShdw blurRad="38100" dist="38100" dir="2700000" algn="tl">
                    <a:srgbClr val="000000">
                      <a:alpha val="43137"/>
                    </a:srgbClr>
                  </a:outerShdw>
                </a:effectLst>
              </a:rPr>
              <a:t>:</a:t>
            </a:r>
            <a:r>
              <a:rPr lang="en-US" sz="3600" b="1" dirty="0" smtClean="0">
                <a:effectLst>
                  <a:outerShdw blurRad="38100" dist="38100" dir="2700000" algn="tl">
                    <a:srgbClr val="000000">
                      <a:alpha val="43137"/>
                    </a:srgbClr>
                  </a:outerShdw>
                </a:effectLst>
              </a:rPr>
              <a:t> </a:t>
            </a:r>
            <a:r>
              <a:rPr lang="en-US" dirty="0" smtClean="0"/>
              <a:t>Every </a:t>
            </a:r>
            <a:r>
              <a:rPr lang="en-US" dirty="0"/>
              <a:t>requirement statement is assumed to have its own priority as to define in most appropriate way the system behavior .In addition there are various figures that represent the described system ,where it is needed, and serve only for better understanding of the deployment .Please refer to the official documentation of the program </a:t>
            </a:r>
            <a:r>
              <a:rPr lang="en-US" dirty="0" smtClean="0"/>
              <a:t>(</a:t>
            </a:r>
            <a:r>
              <a:rPr lang="en-US" sz="2000" b="1" dirty="0" smtClean="0">
                <a:latin typeface="Times New Roman" pitchFamily="18" charset="0"/>
                <a:cs typeface="Times New Roman" pitchFamily="18" charset="0"/>
              </a:rPr>
              <a:t>https://github.com/CSE327NSU/CSE327-Project.git</a:t>
            </a:r>
            <a:r>
              <a:rPr lang="en-US" dirty="0" smtClean="0"/>
              <a:t>) </a:t>
            </a:r>
            <a:r>
              <a:rPr lang="en-US" dirty="0"/>
              <a:t>if you have specific questions based on your system.</a:t>
            </a:r>
          </a:p>
        </p:txBody>
      </p:sp>
    </p:spTree>
    <p:extLst>
      <p:ext uri="{BB962C8B-B14F-4D97-AF65-F5344CB8AC3E}">
        <p14:creationId xmlns:p14="http://schemas.microsoft.com/office/powerpoint/2010/main" xmlns="" val="134342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Intended Audience and reading suggestions </a:t>
            </a:r>
          </a:p>
        </p:txBody>
      </p:sp>
      <p:sp>
        <p:nvSpPr>
          <p:cNvPr id="3" name="Content Placeholder 2"/>
          <p:cNvSpPr>
            <a:spLocks noGrp="1"/>
          </p:cNvSpPr>
          <p:nvPr>
            <p:ph idx="1"/>
          </p:nvPr>
        </p:nvSpPr>
        <p:spPr>
          <a:xfrm>
            <a:off x="675249" y="2532185"/>
            <a:ext cx="10789920" cy="3671667"/>
          </a:xfrm>
        </p:spPr>
        <p:txBody>
          <a:bodyPr>
            <a:normAutofit fontScale="92500" lnSpcReduction="10000"/>
          </a:bodyPr>
          <a:lstStyle/>
          <a:p>
            <a:pPr marL="0" indent="0">
              <a:buNone/>
            </a:pPr>
            <a:r>
              <a:rPr lang="en-US" dirty="0"/>
              <a:t>This document is intended for any individual </a:t>
            </a:r>
            <a:r>
              <a:rPr lang="en-US" dirty="0" smtClean="0"/>
              <a:t>user ,developer ,tester , project </a:t>
            </a:r>
            <a:r>
              <a:rPr lang="en-US" dirty="0"/>
              <a:t>manager or documentation writer that needs to understand the basic system architecture and its specifications</a:t>
            </a:r>
            <a:r>
              <a:rPr lang="en-US" dirty="0" smtClean="0"/>
              <a:t>. Here </a:t>
            </a:r>
            <a:r>
              <a:rPr lang="en-US" dirty="0"/>
              <a:t>are the potential uses for each one of the reader </a:t>
            </a:r>
            <a:r>
              <a:rPr lang="en-US" dirty="0" smtClean="0"/>
              <a:t>types:</a:t>
            </a:r>
          </a:p>
          <a:p>
            <a:pPr marL="0" indent="0">
              <a:buNone/>
            </a:pPr>
            <a:r>
              <a:rPr lang="en-US" b="1" u="sng" dirty="0" smtClean="0"/>
              <a:t>Developer</a:t>
            </a:r>
            <a:r>
              <a:rPr lang="en-US" dirty="0" smtClean="0"/>
              <a:t>: The </a:t>
            </a:r>
            <a:r>
              <a:rPr lang="en-US" dirty="0"/>
              <a:t>developer who wants to </a:t>
            </a:r>
            <a:r>
              <a:rPr lang="en-US" dirty="0" smtClean="0"/>
              <a:t>read ,change , modify </a:t>
            </a:r>
            <a:r>
              <a:rPr lang="en-US" dirty="0"/>
              <a:t>or add new requirements into the existing </a:t>
            </a:r>
            <a:r>
              <a:rPr lang="en-US" dirty="0" smtClean="0"/>
              <a:t>program ,must </a:t>
            </a:r>
            <a:r>
              <a:rPr lang="en-US" dirty="0"/>
              <a:t>firstly consult this document and update the requirements with appropriate manner so as to not destroy the actual meaning of them and pass the information correctly to the next phases of the development process</a:t>
            </a:r>
            <a:r>
              <a:rPr lang="en-US" dirty="0" smtClean="0"/>
              <a:t>.</a:t>
            </a:r>
          </a:p>
          <a:p>
            <a:pPr marL="0" indent="0">
              <a:buNone/>
            </a:pPr>
            <a:r>
              <a:rPr lang="en-US" b="1" u="sng" dirty="0" smtClean="0"/>
              <a:t>User: </a:t>
            </a:r>
            <a:r>
              <a:rPr lang="en-US" dirty="0" smtClean="0"/>
              <a:t>The </a:t>
            </a:r>
            <a:r>
              <a:rPr lang="en-US" dirty="0"/>
              <a:t>user of this program reviews the diagrams and the specifications presented in this document and determines if the software has all the suitable requirements and if the software developer has implemented all of them.</a:t>
            </a:r>
          </a:p>
        </p:txBody>
      </p:sp>
    </p:spTree>
    <p:extLst>
      <p:ext uri="{BB962C8B-B14F-4D97-AF65-F5344CB8AC3E}">
        <p14:creationId xmlns:p14="http://schemas.microsoft.com/office/powerpoint/2010/main" xmlns="" val="55032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Tester</a:t>
            </a:r>
            <a:r>
              <a:rPr lang="en-US" b="1" u="sng" dirty="0" smtClean="0"/>
              <a:t>:</a:t>
            </a:r>
            <a:r>
              <a:rPr lang="en-US" dirty="0" smtClean="0"/>
              <a:t>  The </a:t>
            </a:r>
            <a:r>
              <a:rPr lang="en-US" dirty="0"/>
              <a:t>tester needs this document to validate that the initial requirements of this programs actually corresponds to the executable program correctly.</a:t>
            </a:r>
          </a:p>
          <a:p>
            <a:r>
              <a:rPr lang="en-US" b="1" u="sng" dirty="0" smtClean="0"/>
              <a:t>Artist:</a:t>
            </a:r>
            <a:r>
              <a:rPr lang="en-US" dirty="0" smtClean="0"/>
              <a:t> </a:t>
            </a:r>
            <a:r>
              <a:rPr lang="en-US" dirty="0"/>
              <a:t>C</a:t>
            </a:r>
            <a:r>
              <a:rPr lang="en-US" dirty="0" smtClean="0"/>
              <a:t>reated </a:t>
            </a:r>
            <a:r>
              <a:rPr lang="en-US" dirty="0"/>
              <a:t>3d model and characters, also work on rendering</a:t>
            </a:r>
            <a:r>
              <a:rPr lang="en-US" dirty="0" smtClean="0"/>
              <a:t>.</a:t>
            </a:r>
          </a:p>
          <a:p>
            <a:r>
              <a:rPr lang="en-US" b="1" u="sng" dirty="0">
                <a:effectLst>
                  <a:outerShdw blurRad="38100" dist="38100" dir="2700000" algn="tl">
                    <a:srgbClr val="000000">
                      <a:alpha val="43137"/>
                    </a:srgbClr>
                  </a:outerShdw>
                </a:effectLst>
              </a:rPr>
              <a:t>Project scope </a:t>
            </a:r>
            <a:r>
              <a:rPr lang="en-US" b="1" u="sng" dirty="0" smtClean="0">
                <a:effectLst>
                  <a:outerShdw blurRad="38100" dist="38100" dir="2700000" algn="tl">
                    <a:srgbClr val="000000">
                      <a:alpha val="43137"/>
                    </a:srgbClr>
                  </a:outerShdw>
                </a:effectLst>
              </a:rPr>
              <a:t>:</a:t>
            </a:r>
            <a:r>
              <a:rPr lang="en-US" b="1" dirty="0" smtClean="0">
                <a:effectLst>
                  <a:outerShdw blurRad="38100" dist="38100" dir="2700000" algn="tl">
                    <a:srgbClr val="000000">
                      <a:alpha val="43137"/>
                    </a:srgbClr>
                  </a:outerShdw>
                </a:effectLst>
              </a:rPr>
              <a:t>  </a:t>
            </a:r>
            <a:r>
              <a:rPr lang="en-US" dirty="0" smtClean="0"/>
              <a:t>This </a:t>
            </a:r>
            <a:r>
              <a:rPr lang="en-US" dirty="0"/>
              <a:t>application program is educational based augmented reality application and it's a marker based and superimposition based augmented reality application.</a:t>
            </a:r>
          </a:p>
          <a:p>
            <a:pPr marL="0" indent="0">
              <a:buNone/>
            </a:pPr>
            <a:endParaRPr lang="en-US" dirty="0"/>
          </a:p>
        </p:txBody>
      </p:sp>
    </p:spTree>
    <p:extLst>
      <p:ext uri="{BB962C8B-B14F-4D97-AF65-F5344CB8AC3E}">
        <p14:creationId xmlns:p14="http://schemas.microsoft.com/office/powerpoint/2010/main" xmlns="" val="333543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106" y="3206717"/>
            <a:ext cx="9601196" cy="1303867"/>
          </a:xfrm>
        </p:spPr>
        <p:txBody>
          <a:bodyPr>
            <a:normAutofit fontScale="90000"/>
          </a:bodyPr>
          <a:lstStyle/>
          <a:p>
            <a:r>
              <a:rPr lang="en-US" b="1" u="sng" dirty="0"/>
              <a:t>Overall Description</a:t>
            </a:r>
            <a:r>
              <a:rPr lang="en-US" dirty="0"/>
              <a:t/>
            </a:r>
            <a:br>
              <a:rPr lang="en-US" dirty="0"/>
            </a:br>
            <a:endParaRPr lang="en-US" dirty="0"/>
          </a:p>
        </p:txBody>
      </p:sp>
    </p:spTree>
    <p:extLst>
      <p:ext uri="{BB962C8B-B14F-4D97-AF65-F5344CB8AC3E}">
        <p14:creationId xmlns:p14="http://schemas.microsoft.com/office/powerpoint/2010/main" xmlns="" val="193926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Classes and Characteristics </a:t>
            </a:r>
          </a:p>
        </p:txBody>
      </p:sp>
      <p:sp>
        <p:nvSpPr>
          <p:cNvPr id="3" name="Content Placeholder 2"/>
          <p:cNvSpPr>
            <a:spLocks noGrp="1"/>
          </p:cNvSpPr>
          <p:nvPr>
            <p:ph idx="1"/>
          </p:nvPr>
        </p:nvSpPr>
        <p:spPr/>
        <p:txBody>
          <a:bodyPr>
            <a:normAutofit fontScale="92500" lnSpcReduction="10000"/>
          </a:bodyPr>
          <a:lstStyle/>
          <a:p>
            <a:pPr marL="0" indent="0">
              <a:buNone/>
            </a:pPr>
            <a:r>
              <a:rPr lang="en-US" sz="3000" b="1" u="sng" dirty="0"/>
              <a:t>P</a:t>
            </a:r>
            <a:r>
              <a:rPr lang="en-US" sz="3000" b="1" u="sng" dirty="0" smtClean="0"/>
              <a:t>hysical </a:t>
            </a:r>
            <a:r>
              <a:rPr lang="en-US" sz="3000" b="1" u="sng" dirty="0"/>
              <a:t>actors </a:t>
            </a:r>
            <a:r>
              <a:rPr lang="en-US" sz="3000" b="1" u="sng" dirty="0" smtClean="0"/>
              <a:t>:</a:t>
            </a:r>
          </a:p>
          <a:p>
            <a:r>
              <a:rPr lang="en-US" dirty="0"/>
              <a:t>Student :any kinds of students can be able to use this application to learn basic sign language ;</a:t>
            </a:r>
          </a:p>
          <a:p>
            <a:r>
              <a:rPr lang="en-US" dirty="0"/>
              <a:t>Teacher and parent :they can able to use this application to teach their children or students ;</a:t>
            </a:r>
          </a:p>
          <a:p>
            <a:r>
              <a:rPr lang="en-US" dirty="0"/>
              <a:t>children and anyone :can be able to use it to learn;</a:t>
            </a:r>
          </a:p>
          <a:p>
            <a:r>
              <a:rPr lang="en-US" dirty="0"/>
              <a:t>Disabilities Children :especially disabilities children are able to learn sign language with get interactive effective reading and writing ways;</a:t>
            </a:r>
          </a:p>
          <a:p>
            <a:endParaRPr lang="en-US" b="1" u="sng" dirty="0"/>
          </a:p>
          <a:p>
            <a:endParaRPr lang="en-US" dirty="0"/>
          </a:p>
        </p:txBody>
      </p:sp>
    </p:spTree>
    <p:extLst>
      <p:ext uri="{BB962C8B-B14F-4D97-AF65-F5344CB8AC3E}">
        <p14:creationId xmlns:p14="http://schemas.microsoft.com/office/powerpoint/2010/main" xmlns="" val="263784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3000" b="1" u="sng" dirty="0">
                <a:effectLst>
                  <a:outerShdw blurRad="38100" dist="38100" dir="2700000" algn="tl">
                    <a:srgbClr val="000000">
                      <a:alpha val="43137"/>
                    </a:srgbClr>
                  </a:outerShdw>
                </a:effectLst>
              </a:rPr>
              <a:t>System actors:</a:t>
            </a:r>
          </a:p>
          <a:p>
            <a:r>
              <a:rPr lang="en-US" dirty="0"/>
              <a:t>Device database :works as marker or target to recognition or detection the object ;</a:t>
            </a:r>
          </a:p>
          <a:p>
            <a:r>
              <a:rPr lang="en-US" dirty="0"/>
              <a:t>Software development kit :to interact with the camera with device databases ;</a:t>
            </a:r>
          </a:p>
          <a:p>
            <a:r>
              <a:rPr lang="en-US" dirty="0"/>
              <a:t>Game engine :to create interactive user interface, to get free </a:t>
            </a:r>
            <a:r>
              <a:rPr lang="en-US" dirty="0" smtClean="0"/>
              <a:t>assets</a:t>
            </a:r>
            <a:r>
              <a:rPr lang="en-US" dirty="0"/>
              <a:t>, to get better accelemeter, proximity and AR camera sensors ;</a:t>
            </a:r>
          </a:p>
          <a:p>
            <a:r>
              <a:rPr lang="en-US" dirty="0"/>
              <a:t>X code :to build for IOS and </a:t>
            </a:r>
            <a:r>
              <a:rPr lang="en-US" dirty="0" smtClean="0"/>
              <a:t> MacOS build </a:t>
            </a:r>
            <a:r>
              <a:rPr lang="en-US" dirty="0"/>
              <a:t>;</a:t>
            </a:r>
          </a:p>
          <a:p>
            <a:r>
              <a:rPr lang="en-US" dirty="0"/>
              <a:t>Maya and blender :to create 3d model characters ;</a:t>
            </a:r>
          </a:p>
          <a:p>
            <a:endParaRPr lang="en-US" dirty="0"/>
          </a:p>
        </p:txBody>
      </p:sp>
    </p:spTree>
    <p:extLst>
      <p:ext uri="{BB962C8B-B14F-4D97-AF65-F5344CB8AC3E}">
        <p14:creationId xmlns:p14="http://schemas.microsoft.com/office/powerpoint/2010/main" xmlns="" val="12719385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894</Words>
  <Application>Microsoft Office PowerPoint</Application>
  <PresentationFormat>Custom</PresentationFormat>
  <Paragraphs>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TEAM: Pi</vt:lpstr>
      <vt:lpstr>           Software Requirments Specifications </vt:lpstr>
      <vt:lpstr>INRODUCTION</vt:lpstr>
      <vt:lpstr>Slide 4</vt:lpstr>
      <vt:lpstr>Intended Audience and reading suggestions </vt:lpstr>
      <vt:lpstr>Slide 6</vt:lpstr>
      <vt:lpstr>Overall Description </vt:lpstr>
      <vt:lpstr>User Classes and Characteristics </vt:lpstr>
      <vt:lpstr>Slide 9</vt:lpstr>
      <vt:lpstr>Slide 10</vt:lpstr>
      <vt:lpstr>Features/Functional Requirements </vt:lpstr>
      <vt:lpstr>Slide 12</vt:lpstr>
      <vt:lpstr>Non functional Requirements </vt:lpstr>
      <vt:lpstr> Performance </vt:lpstr>
      <vt:lpstr>Safety /Security </vt:lpstr>
      <vt:lpstr>Quality Attribute </vt:lpstr>
      <vt:lpstr>THANK YOU ANY QUESTION?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Requirments Specifications </dc:title>
  <dc:creator>Md. Nur Hossain Bhuiyan</dc:creator>
  <cp:lastModifiedBy>Bimal</cp:lastModifiedBy>
  <cp:revision>45</cp:revision>
  <dcterms:created xsi:type="dcterms:W3CDTF">2018-10-14T15:53:19Z</dcterms:created>
  <dcterms:modified xsi:type="dcterms:W3CDTF">2018-10-15T07:53:27Z</dcterms:modified>
</cp:coreProperties>
</file>