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60" r:id="rId5"/>
    <p:sldId id="259" r:id="rId6"/>
    <p:sldId id="261" r:id="rId7"/>
    <p:sldId id="264" r:id="rId8"/>
    <p:sldId id="262" r:id="rId9"/>
    <p:sldId id="267" r:id="rId10"/>
    <p:sldId id="268"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22" d="100"/>
          <a:sy n="122" d="100"/>
        </p:scale>
        <p:origin x="9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100"/>
            </a:lvl1pPr>
          </a:lstStyle>
          <a:p>
            <a:r>
              <a:rPr lang="en-US" altLang="zh-CN" smtClean="0"/>
              <a:t>Click to edit Master title style</a:t>
            </a:r>
            <a:endParaRPr/>
          </a:p>
        </p:txBody>
      </p:sp>
      <p:sp>
        <p:nvSpPr>
          <p:cNvPr id="3" name="Subtitle 2"/>
          <p:cNvSpPr>
            <a:spLocks noGrp="1"/>
          </p:cNvSpPr>
          <p:nvPr>
            <p:ph type="subTitle" idx="1"/>
          </p:nvPr>
        </p:nvSpPr>
        <p:spPr>
          <a:xfrm>
            <a:off x="4800600" y="5562601"/>
            <a:ext cx="4038600" cy="748553"/>
          </a:xfrm>
        </p:spPr>
        <p:txBody>
          <a:bodyPr>
            <a:normAutofit/>
          </a:bodyPr>
          <a:lstStyle>
            <a:lvl1pPr marL="0" indent="0" algn="l">
              <a:spcBef>
                <a:spcPts val="225"/>
              </a:spcBef>
              <a:buNone/>
              <a:defRPr sz="105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a:xfrm>
            <a:off x="4800601" y="6425642"/>
            <a:ext cx="1232647" cy="365125"/>
          </a:xfrm>
        </p:spPr>
        <p:txBody>
          <a:bodyPr/>
          <a:lstStyle>
            <a:lvl1pPr algn="l">
              <a:defRPr/>
            </a:lvl1p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a:xfrm>
            <a:off x="6311154" y="6425642"/>
            <a:ext cx="2617694" cy="365125"/>
          </a:xfrm>
        </p:spPr>
        <p:txBody>
          <a:bodyPr/>
          <a:lstStyle>
            <a:lvl1pPr algn="r">
              <a:defRPr/>
            </a:lvl1pPr>
          </a:lstStyle>
          <a:p>
            <a:endParaRPr lang="en-US"/>
          </a:p>
        </p:txBody>
      </p:sp>
      <p:sp>
        <p:nvSpPr>
          <p:cNvPr id="7" name="Rectangle 6"/>
          <p:cNvSpPr/>
          <p:nvPr/>
        </p:nvSpPr>
        <p:spPr>
          <a:xfrm>
            <a:off x="282576"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5800" rtl="0" eaLnBrk="1" latinLnBrk="0" hangingPunct="1"/>
            <a:endParaRPr sz="1350" kern="1200">
              <a:solidFill>
                <a:schemeClr val="lt1"/>
              </a:solidFill>
              <a:latin typeface="+mn-lt"/>
              <a:ea typeface="+mn-ea"/>
              <a:cs typeface="+mn-cs"/>
            </a:endParaRPr>
          </a:p>
        </p:txBody>
      </p:sp>
      <p:sp>
        <p:nvSpPr>
          <p:cNvPr id="15" name="TextBox 14"/>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5" name="Date Placeholder 4"/>
          <p:cNvSpPr>
            <a:spLocks noGrp="1"/>
          </p:cNvSpPr>
          <p:nvPr>
            <p:ph type="dt" sz="half" idx="10"/>
          </p:nvPr>
        </p:nvSpPr>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12" name="Content Placeholder 2"/>
          <p:cNvSpPr>
            <a:spLocks noGrp="1"/>
          </p:cNvSpPr>
          <p:nvPr>
            <p:ph sz="half" idx="17"/>
          </p:nvPr>
        </p:nvSpPr>
        <p:spPr>
          <a:xfrm>
            <a:off x="502921" y="1985963"/>
            <a:ext cx="3657413"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Content Placeholder 2"/>
          <p:cNvSpPr>
            <a:spLocks noGrp="1"/>
          </p:cNvSpPr>
          <p:nvPr>
            <p:ph sz="half" idx="18"/>
          </p:nvPr>
        </p:nvSpPr>
        <p:spPr>
          <a:xfrm>
            <a:off x="502921" y="4164965"/>
            <a:ext cx="3657413"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TextBox 7"/>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FEDBF184-AE6A-41EB-BBCB-9F86DBF77364}" type="datetimeFigureOut">
              <a:rPr lang="en-US" smtClean="0"/>
              <a:t>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B06FD-12AA-47B0-BCB2-99EE95C24A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Date Placeholder 1"/>
          <p:cNvSpPr>
            <a:spLocks noGrp="1"/>
          </p:cNvSpPr>
          <p:nvPr>
            <p:ph type="dt" sz="half" idx="10"/>
          </p:nvPr>
        </p:nvSpPr>
        <p:spPr/>
        <p:txBody>
          <a:bodyPr/>
          <a:lstStyle/>
          <a:p>
            <a:fld id="{FEDBF184-AE6A-41EB-BBCB-9F86DBF77364}" type="datetimeFigureOut">
              <a:rPr lang="en-US" smtClean="0"/>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B06FD-12AA-47B0-BCB2-99EE95C24A3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6"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380555" y="2571750"/>
            <a:ext cx="3255264" cy="1162050"/>
          </a:xfrm>
        </p:spPr>
        <p:txBody>
          <a:bodyPr anchor="b">
            <a:normAutofit/>
          </a:bodyPr>
          <a:lstStyle>
            <a:lvl1pPr algn="l">
              <a:defRPr sz="1950" b="0">
                <a:solidFill>
                  <a:schemeClr val="bg1"/>
                </a:solidFill>
              </a:defRPr>
            </a:lvl1pPr>
          </a:lstStyle>
          <a:p>
            <a:r>
              <a:rPr lang="en-US" altLang="zh-CN" smtClean="0"/>
              <a:t>Click to edit Master title style</a:t>
            </a:r>
            <a:endParaRPr dirty="0"/>
          </a:p>
        </p:txBody>
      </p:sp>
      <p:sp>
        <p:nvSpPr>
          <p:cNvPr id="3" name="Content Placeholder 2"/>
          <p:cNvSpPr>
            <a:spLocks noGrp="1"/>
          </p:cNvSpPr>
          <p:nvPr>
            <p:ph idx="1"/>
          </p:nvPr>
        </p:nvSpPr>
        <p:spPr>
          <a:xfrm>
            <a:off x="4168776" y="273052"/>
            <a:ext cx="4597399" cy="5853113"/>
          </a:xfrm>
        </p:spPr>
        <p:txBody>
          <a:bodyPr>
            <a:normAutofit/>
          </a:bodyPr>
          <a:lstStyle>
            <a:lvl1pPr>
              <a:defRPr sz="1350"/>
            </a:lvl1pPr>
            <a:lvl2pPr>
              <a:defRPr sz="135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381093" y="3733802"/>
            <a:ext cx="3255264" cy="2392363"/>
          </a:xfrm>
        </p:spPr>
        <p:txBody>
          <a:bodyPr/>
          <a:lstStyle>
            <a:lvl1pPr marL="0" indent="0">
              <a:spcBef>
                <a:spcPts val="45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5" name="Date Placeholder 4"/>
          <p:cNvSpPr>
            <a:spLocks noGrp="1"/>
          </p:cNvSpPr>
          <p:nvPr>
            <p:ph type="dt" sz="half" idx="10"/>
          </p:nvPr>
        </p:nvSpPr>
        <p:spPr>
          <a:xfrm>
            <a:off x="7391400" y="6423587"/>
            <a:ext cx="1537447" cy="365125"/>
          </a:xfrm>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a:xfrm>
            <a:off x="3859306" y="6423587"/>
            <a:ext cx="3316941" cy="365125"/>
          </a:xfrm>
        </p:spPr>
        <p:txBody>
          <a:bodyPr/>
          <a:lstStyle/>
          <a:p>
            <a:endParaRPr lang="en-US"/>
          </a:p>
        </p:txBody>
      </p:sp>
      <p:sp>
        <p:nvSpPr>
          <p:cNvPr id="9" name="TextBox 8"/>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4169404" y="3124200"/>
            <a:ext cx="3898272" cy="871538"/>
          </a:xfrm>
        </p:spPr>
        <p:txBody>
          <a:bodyPr anchor="b">
            <a:normAutofit/>
          </a:bodyPr>
          <a:lstStyle>
            <a:lvl1pPr algn="l">
              <a:defRPr sz="1950" b="0"/>
            </a:lvl1pPr>
          </a:lstStyle>
          <a:p>
            <a:r>
              <a:rPr lang="en-US" altLang="zh-CN"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450"/>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5" name="Date Placeholder 4"/>
          <p:cNvSpPr>
            <a:spLocks noGrp="1"/>
          </p:cNvSpPr>
          <p:nvPr>
            <p:ph type="dt" sz="half" idx="10"/>
          </p:nvPr>
        </p:nvSpPr>
        <p:spPr>
          <a:xfrm>
            <a:off x="7391400" y="6423587"/>
            <a:ext cx="1537447" cy="365125"/>
          </a:xfrm>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a:xfrm>
            <a:off x="4191001" y="6423587"/>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10" name="TextBox 9"/>
          <p:cNvSpPr txBox="1"/>
          <p:nvPr/>
        </p:nvSpPr>
        <p:spPr>
          <a:xfrm>
            <a:off x="3990111" y="3370731"/>
            <a:ext cx="220568" cy="276999"/>
          </a:xfrm>
          <a:prstGeom prst="rect">
            <a:avLst/>
          </a:prstGeom>
          <a:noFill/>
        </p:spPr>
        <p:txBody>
          <a:bodyPr wrap="square" lIns="0" tIns="0" rIns="0" bIns="0" rtlCol="0">
            <a:spAutoFit/>
          </a:bodyPr>
          <a:lstStyle/>
          <a:p>
            <a:r>
              <a:rPr sz="18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6" y="4424082"/>
            <a:ext cx="6191157" cy="833718"/>
          </a:xfrm>
        </p:spPr>
        <p:txBody>
          <a:bodyPr anchor="b">
            <a:normAutofit/>
          </a:bodyPr>
          <a:lstStyle>
            <a:lvl1pPr algn="l">
              <a:defRPr sz="1950" b="0"/>
            </a:lvl1pPr>
          </a:lstStyle>
          <a:p>
            <a:r>
              <a:rPr lang="en-US" altLang="zh-CN" smtClean="0"/>
              <a:t>Click to edit Master title style</a:t>
            </a:r>
            <a:endParaRPr/>
          </a:p>
        </p:txBody>
      </p:sp>
      <p:sp>
        <p:nvSpPr>
          <p:cNvPr id="3" name="Picture Placeholder 2"/>
          <p:cNvSpPr>
            <a:spLocks noGrp="1"/>
          </p:cNvSpPr>
          <p:nvPr>
            <p:ph type="pic" idx="1"/>
          </p:nvPr>
        </p:nvSpPr>
        <p:spPr>
          <a:xfrm>
            <a:off x="277906" y="228600"/>
            <a:ext cx="6378389" cy="418795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506506" y="5257801"/>
            <a:ext cx="6191157" cy="885825"/>
          </a:xfrm>
        </p:spPr>
        <p:txBody>
          <a:bodyPr/>
          <a:lstStyle>
            <a:lvl1pPr marL="0" indent="0">
              <a:spcBef>
                <a:spcPts val="225"/>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327213" y="4632793"/>
            <a:ext cx="220568" cy="276999"/>
          </a:xfrm>
          <a:prstGeom prst="rect">
            <a:avLst/>
          </a:prstGeom>
          <a:noFill/>
        </p:spPr>
        <p:txBody>
          <a:bodyPr wrap="square" lIns="0" tIns="0" rIns="0" bIns="0" rtlCol="0">
            <a:spAutoFit/>
          </a:bodyPr>
          <a:lstStyle/>
          <a:p>
            <a:r>
              <a:rPr sz="18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5"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380555" y="2571750"/>
            <a:ext cx="6181611" cy="1162050"/>
          </a:xfrm>
        </p:spPr>
        <p:txBody>
          <a:bodyPr anchor="b">
            <a:normAutofit/>
          </a:bodyPr>
          <a:lstStyle>
            <a:lvl1pPr algn="l">
              <a:defRPr sz="195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5" y="3733802"/>
            <a:ext cx="6179566" cy="2392363"/>
          </a:xfrm>
        </p:spPr>
        <p:txBody>
          <a:bodyPr/>
          <a:lstStyle>
            <a:lvl1pPr marL="0" indent="0">
              <a:spcBef>
                <a:spcPts val="45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5" name="Date Placeholder 4"/>
          <p:cNvSpPr>
            <a:spLocks noGrp="1"/>
          </p:cNvSpPr>
          <p:nvPr>
            <p:ph type="dt" sz="half" idx="10"/>
          </p:nvPr>
        </p:nvSpPr>
        <p:spPr>
          <a:xfrm>
            <a:off x="5212262" y="6235609"/>
            <a:ext cx="1348398" cy="365125"/>
          </a:xfrm>
        </p:spPr>
        <p:txBody>
          <a:bodyPr/>
          <a:lstStyle>
            <a:lvl1pPr>
              <a:defRPr>
                <a:solidFill>
                  <a:schemeClr val="bg1"/>
                </a:solidFill>
              </a:defRPr>
            </a:lvl1p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a:xfrm>
            <a:off x="381096" y="6235609"/>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9" name="TextBox 8"/>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6"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380555" y="2571750"/>
            <a:ext cx="4016633" cy="1162050"/>
          </a:xfrm>
        </p:spPr>
        <p:txBody>
          <a:bodyPr anchor="b">
            <a:normAutofit/>
          </a:bodyPr>
          <a:lstStyle>
            <a:lvl1pPr algn="l">
              <a:defRPr sz="195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2"/>
            <a:ext cx="4015304" cy="2392363"/>
          </a:xfrm>
        </p:spPr>
        <p:txBody>
          <a:bodyPr/>
          <a:lstStyle>
            <a:lvl1pPr marL="0" indent="0">
              <a:spcBef>
                <a:spcPts val="45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5" name="Date Placeholder 4"/>
          <p:cNvSpPr>
            <a:spLocks noGrp="1"/>
          </p:cNvSpPr>
          <p:nvPr>
            <p:ph type="dt" sz="half" idx="10"/>
          </p:nvPr>
        </p:nvSpPr>
        <p:spPr>
          <a:xfrm>
            <a:off x="3048000" y="6235609"/>
            <a:ext cx="1348398" cy="365125"/>
          </a:xfrm>
        </p:spPr>
        <p:txBody>
          <a:bodyPr/>
          <a:lstStyle>
            <a:lvl1pPr>
              <a:defRPr>
                <a:solidFill>
                  <a:schemeClr val="bg1"/>
                </a:solidFill>
              </a:defRPr>
            </a:lvl1p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a:xfrm>
            <a:off x="381096" y="6235609"/>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9" name="TextBox 8"/>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4953000" y="3124200"/>
            <a:ext cx="3108960" cy="871538"/>
          </a:xfrm>
        </p:spPr>
        <p:txBody>
          <a:bodyPr anchor="b">
            <a:normAutofit/>
          </a:bodyPr>
          <a:lstStyle>
            <a:lvl1pPr algn="l">
              <a:defRPr sz="1950" b="0"/>
            </a:lvl1pPr>
          </a:lstStyle>
          <a:p>
            <a:r>
              <a:rPr lang="en-US" altLang="zh-CN" smtClean="0"/>
              <a:t>Click to edit Master title style</a:t>
            </a:r>
            <a:endParaRPr/>
          </a:p>
        </p:txBody>
      </p:sp>
      <p:sp>
        <p:nvSpPr>
          <p:cNvPr id="3" name="Picture Placeholder 2"/>
          <p:cNvSpPr>
            <a:spLocks noGrp="1"/>
          </p:cNvSpPr>
          <p:nvPr>
            <p:ph type="pic" idx="1"/>
          </p:nvPr>
        </p:nvSpPr>
        <p:spPr>
          <a:xfrm>
            <a:off x="277906" y="2365248"/>
            <a:ext cx="4240119" cy="418795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450"/>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5" name="Date Placeholder 4"/>
          <p:cNvSpPr>
            <a:spLocks noGrp="1"/>
          </p:cNvSpPr>
          <p:nvPr>
            <p:ph type="dt" sz="half" idx="10"/>
          </p:nvPr>
        </p:nvSpPr>
        <p:spPr>
          <a:xfrm>
            <a:off x="7391400" y="6423587"/>
            <a:ext cx="1537447" cy="365125"/>
          </a:xfrm>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a:xfrm>
            <a:off x="4191001" y="6423587"/>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10" name="TextBox 9"/>
          <p:cNvSpPr txBox="1"/>
          <p:nvPr/>
        </p:nvSpPr>
        <p:spPr>
          <a:xfrm>
            <a:off x="4750362" y="3370731"/>
            <a:ext cx="220568" cy="276999"/>
          </a:xfrm>
          <a:prstGeom prst="rect">
            <a:avLst/>
          </a:prstGeom>
          <a:noFill/>
        </p:spPr>
        <p:txBody>
          <a:bodyPr wrap="square" lIns="0" tIns="0" rIns="0" bIns="0" rtlCol="0">
            <a:spAutoFit/>
          </a:bodyPr>
          <a:lstStyle/>
          <a:p>
            <a:r>
              <a:rPr sz="18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ltLang="zh-CN"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TextBox 8"/>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B06FD-12AA-47B0-BCB2-99EE95C24A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1"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B06FD-12AA-47B0-BCB2-99EE95C24A3C}" type="slidenum">
              <a:rPr lang="en-US" smtClean="0"/>
              <a:t>‹#›</a:t>
            </a:fld>
            <a:endParaRPr lang="en-US"/>
          </a:p>
        </p:txBody>
      </p:sp>
      <p:sp>
        <p:nvSpPr>
          <p:cNvPr id="9" name="TextBox 8"/>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ltLang="zh-CN" smtClean="0"/>
              <a:t>Click to edit Master title style</a:t>
            </a:r>
            <a:endParaRPr/>
          </a:p>
        </p:txBody>
      </p:sp>
      <p:sp>
        <p:nvSpPr>
          <p:cNvPr id="3" name="Vertical Text Placeholder 2"/>
          <p:cNvSpPr>
            <a:spLocks noGrp="1"/>
          </p:cNvSpPr>
          <p:nvPr>
            <p:ph type="body" orient="vert" idx="1"/>
          </p:nvPr>
        </p:nvSpPr>
        <p:spPr>
          <a:xfrm>
            <a:off x="457200" y="958758"/>
            <a:ext cx="6858000" cy="5184869"/>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B06FD-12AA-47B0-BCB2-99EE95C24A3C}" type="slidenum">
              <a:rPr lang="en-US" smtClean="0"/>
              <a:t>‹#›</a:t>
            </a:fld>
            <a:endParaRPr lang="en-US"/>
          </a:p>
        </p:txBody>
      </p:sp>
      <p:sp>
        <p:nvSpPr>
          <p:cNvPr id="9" name="TextBox 8"/>
          <p:cNvSpPr txBox="1"/>
          <p:nvPr/>
        </p:nvSpPr>
        <p:spPr>
          <a:xfrm rot="16200000">
            <a:off x="8593112" y="630918"/>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498475" y="134471"/>
            <a:ext cx="7556313" cy="995082"/>
          </a:xfrm>
        </p:spPr>
        <p:txBody>
          <a:bodyPr anchor="b" anchorCtr="0"/>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B06FD-12AA-47B0-BCB2-99EE95C24A3C}" type="slidenum">
              <a:rPr lang="en-US" smtClean="0"/>
              <a:t>‹#›</a:t>
            </a:fld>
            <a:endParaRPr lang="en-US"/>
          </a:p>
        </p:txBody>
      </p:sp>
      <p:sp>
        <p:nvSpPr>
          <p:cNvPr id="9" name="TextBox 8"/>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10" name="Text Placeholder 3"/>
          <p:cNvSpPr>
            <a:spLocks noGrp="1"/>
          </p:cNvSpPr>
          <p:nvPr>
            <p:ph type="body" sz="half" idx="2"/>
          </p:nvPr>
        </p:nvSpPr>
        <p:spPr>
          <a:xfrm>
            <a:off x="498519" y="1129553"/>
            <a:ext cx="7558960" cy="774700"/>
          </a:xfrm>
        </p:spPr>
        <p:txBody>
          <a:bodyPr vert="horz" lIns="91440" tIns="45720" rIns="91440" bIns="45720" rtlCol="0" anchor="t" anchorCtr="0">
            <a:noAutofit/>
          </a:bodyPr>
          <a:lstStyle>
            <a:lvl1pPr marL="0" indent="0">
              <a:buNone/>
              <a:defRPr kumimoji="0" sz="1800" b="0" i="0" u="none" strike="noStrike" kern="1200" cap="none" spc="0" normalizeH="0" baseline="0">
                <a:ln>
                  <a:noFill/>
                </a:ln>
                <a:solidFill>
                  <a:schemeClr val="accent3"/>
                </a:solidFill>
                <a:effectLst/>
                <a:uLnTx/>
                <a:uFillTx/>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100"/>
            </a:lvl1pPr>
          </a:lstStyle>
          <a:p>
            <a:r>
              <a:rPr lang="en-US" altLang="zh-CN" smtClean="0"/>
              <a:t>Click to edit Master title style</a:t>
            </a:r>
            <a:endParaRPr/>
          </a:p>
        </p:txBody>
      </p:sp>
      <p:sp>
        <p:nvSpPr>
          <p:cNvPr id="3" name="Subtitle 2"/>
          <p:cNvSpPr>
            <a:spLocks noGrp="1"/>
          </p:cNvSpPr>
          <p:nvPr>
            <p:ph type="subTitle" idx="1"/>
          </p:nvPr>
        </p:nvSpPr>
        <p:spPr>
          <a:xfrm>
            <a:off x="4800600" y="5562601"/>
            <a:ext cx="4038600" cy="748553"/>
          </a:xfrm>
        </p:spPr>
        <p:txBody>
          <a:bodyPr>
            <a:normAutofit/>
          </a:bodyPr>
          <a:lstStyle>
            <a:lvl1pPr marL="0" indent="0" algn="l">
              <a:spcBef>
                <a:spcPts val="225"/>
              </a:spcBef>
              <a:buNone/>
              <a:defRPr sz="105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4800601" y="6425642"/>
            <a:ext cx="1232647" cy="365125"/>
          </a:xfrm>
        </p:spPr>
        <p:txBody>
          <a:bodyPr/>
          <a:lstStyle>
            <a:lvl1pPr algn="l">
              <a:defRPr/>
            </a:lvl1p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a:xfrm>
            <a:off x="6311154" y="6425642"/>
            <a:ext cx="2617694" cy="365125"/>
          </a:xfrm>
        </p:spPr>
        <p:txBody>
          <a:bodyPr/>
          <a:lstStyle>
            <a:lvl1pPr algn="r">
              <a:defRPr/>
            </a:lvl1pPr>
          </a:lstStyle>
          <a:p>
            <a:endParaRPr lang="en-US"/>
          </a:p>
        </p:txBody>
      </p:sp>
      <p:sp>
        <p:nvSpPr>
          <p:cNvPr id="7" name="Rectangle 6"/>
          <p:cNvSpPr/>
          <p:nvPr/>
        </p:nvSpPr>
        <p:spPr>
          <a:xfrm>
            <a:off x="282576"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ltLang="zh-CN" smtClean="0"/>
              <a:t>Drag picture to placeholder or click icon to add</a:t>
            </a:r>
            <a:endParaRPr/>
          </a:p>
        </p:txBody>
      </p:sp>
      <p:sp>
        <p:nvSpPr>
          <p:cNvPr id="16" name="Text Placeholder 3"/>
          <p:cNvSpPr>
            <a:spLocks noGrp="1"/>
          </p:cNvSpPr>
          <p:nvPr>
            <p:ph type="body" sz="half" idx="2"/>
          </p:nvPr>
        </p:nvSpPr>
        <p:spPr>
          <a:xfrm>
            <a:off x="857250" y="1779496"/>
            <a:ext cx="3086100" cy="2040905"/>
          </a:xfrm>
        </p:spPr>
        <p:txBody>
          <a:bodyPr lIns="45720" tIns="45720" rIns="45720" anchor="t">
            <a:noAutofit/>
          </a:bodyPr>
          <a:lstStyle>
            <a:lvl1pPr marL="0" indent="0" algn="ctr">
              <a:spcBef>
                <a:spcPts val="450"/>
              </a:spcBef>
              <a:buNone/>
              <a:defRPr sz="3450">
                <a:solidFill>
                  <a:schemeClr val="bg1"/>
                </a:solidFill>
              </a:defRPr>
            </a:lvl1pPr>
            <a:lvl2pPr>
              <a:defRPr sz="900"/>
            </a:lvl2pPr>
            <a:lvl3pPr>
              <a:defRPr sz="750"/>
            </a:lvl3pPr>
            <a:lvl4pPr>
              <a:defRPr sz="675"/>
            </a:lvl4pPr>
            <a:lvl5pPr>
              <a:defRPr sz="675"/>
            </a:lvl5pPr>
          </a:lstStyle>
          <a:p>
            <a:pPr lvl="0" eaLnBrk="1" latinLnBrk="0" hangingPunct="1"/>
            <a:r>
              <a:rPr kumimoji="0" lang="en-US" altLang="zh-CN" smtClean="0"/>
              <a:t>Click to edit Master text styles</a:t>
            </a:r>
          </a:p>
        </p:txBody>
      </p:sp>
      <p:sp>
        <p:nvSpPr>
          <p:cNvPr id="15" name="TextBox 14"/>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8"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2286000" y="3124202"/>
            <a:ext cx="5638800" cy="1362075"/>
          </a:xfrm>
        </p:spPr>
        <p:txBody>
          <a:bodyPr anchor="b" anchorCtr="0">
            <a:normAutofit/>
          </a:bodyPr>
          <a:lstStyle>
            <a:lvl1pPr algn="l">
              <a:defRPr sz="2400" b="0" cap="none" baseline="0">
                <a:solidFill>
                  <a:schemeClr val="bg1"/>
                </a:solidFill>
              </a:defRPr>
            </a:lvl1pPr>
          </a:lstStyle>
          <a:p>
            <a:r>
              <a:rPr lang="en-US" altLang="zh-CN" smtClean="0"/>
              <a:t>Click to edit Master title style</a:t>
            </a:r>
            <a:endParaRPr/>
          </a:p>
        </p:txBody>
      </p:sp>
      <p:sp>
        <p:nvSpPr>
          <p:cNvPr id="3" name="Text Placeholder 2"/>
          <p:cNvSpPr>
            <a:spLocks noGrp="1"/>
          </p:cNvSpPr>
          <p:nvPr>
            <p:ph type="body" idx="1"/>
          </p:nvPr>
        </p:nvSpPr>
        <p:spPr>
          <a:xfrm>
            <a:off x="2286000" y="4495802"/>
            <a:ext cx="5638800" cy="1500187"/>
          </a:xfrm>
        </p:spPr>
        <p:txBody>
          <a:bodyPr anchor="t" anchorCtr="0">
            <a:normAutofit/>
          </a:bodyPr>
          <a:lstStyle>
            <a:lvl1pPr marL="0" indent="0">
              <a:spcBef>
                <a:spcPts val="225"/>
              </a:spcBef>
              <a:buNone/>
              <a:defRPr sz="1050" cap="none" baseline="0">
                <a:solidFill>
                  <a:schemeClr val="bg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a:xfrm>
            <a:off x="658906" y="6248776"/>
            <a:ext cx="1474694" cy="365125"/>
          </a:xfrm>
        </p:spPr>
        <p:txBody>
          <a:bodyPr/>
          <a:lstStyle>
            <a:lvl1pPr algn="l">
              <a:defRPr>
                <a:solidFill>
                  <a:schemeClr val="bg1"/>
                </a:solidFill>
              </a:defRPr>
            </a:lvl1pPr>
          </a:lstStyle>
          <a:p>
            <a:fld id="{FEDBF184-AE6A-41EB-BBCB-9F86DBF77364}" type="datetimeFigureOut">
              <a:rPr lang="en-US" smtClean="0"/>
              <a:t>2/26/2014</a:t>
            </a:fld>
            <a:endParaRPr lang="en-US"/>
          </a:p>
        </p:txBody>
      </p:sp>
      <p:sp>
        <p:nvSpPr>
          <p:cNvPr id="5" name="Footer Placeholder 4"/>
          <p:cNvSpPr>
            <a:spLocks noGrp="1"/>
          </p:cNvSpPr>
          <p:nvPr>
            <p:ph type="ftr" sz="quarter" idx="11"/>
          </p:nvPr>
        </p:nvSpPr>
        <p:spPr>
          <a:xfrm>
            <a:off x="2286000" y="6248776"/>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6"/>
            <a:ext cx="554038" cy="365125"/>
          </a:xfrm>
        </p:spPr>
        <p:txBody>
          <a:bodyPr/>
          <a:lstStyle/>
          <a:p>
            <a:fld id="{100B06FD-12AA-47B0-BCB2-99EE95C24A3C}" type="slidenum">
              <a:rPr lang="en-US" smtClean="0"/>
              <a:t>‹#›</a:t>
            </a:fld>
            <a:endParaRPr lang="en-US"/>
          </a:p>
        </p:txBody>
      </p:sp>
      <p:sp>
        <p:nvSpPr>
          <p:cNvPr id="8" name="TextBox 7"/>
          <p:cNvSpPr txBox="1"/>
          <p:nvPr/>
        </p:nvSpPr>
        <p:spPr>
          <a:xfrm>
            <a:off x="2003613" y="3110756"/>
            <a:ext cx="260909" cy="461665"/>
          </a:xfrm>
          <a:prstGeom prst="rect">
            <a:avLst/>
          </a:prstGeom>
          <a:noFill/>
        </p:spPr>
        <p:txBody>
          <a:bodyPr wrap="square" lIns="0" tIns="0" rIns="0" bIns="0" rtlCol="0">
            <a:spAutoFit/>
          </a:bodyPr>
          <a:lstStyle/>
          <a:p>
            <a:r>
              <a:rPr sz="3000" b="1">
                <a:solidFill>
                  <a:schemeClr val="accent1">
                    <a:lumMod val="60000"/>
                    <a:lumOff val="40000"/>
                  </a:schemeClr>
                </a:solidFill>
              </a:rPr>
              <a:t>+</a:t>
            </a:r>
          </a:p>
        </p:txBody>
      </p:sp>
      <p:sp>
        <p:nvSpPr>
          <p:cNvPr id="9" name="Rectangle 8"/>
          <p:cNvSpPr/>
          <p:nvPr/>
        </p:nvSpPr>
        <p:spPr>
          <a:xfrm>
            <a:off x="285751"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1"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TextBox 11"/>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4" name="Content Placeholder 3"/>
          <p:cNvSpPr>
            <a:spLocks noGrp="1"/>
          </p:cNvSpPr>
          <p:nvPr>
            <p:ph sz="half" idx="2"/>
          </p:nvPr>
        </p:nvSpPr>
        <p:spPr>
          <a:xfrm>
            <a:off x="497541" y="2447367"/>
            <a:ext cx="3657600" cy="3678797"/>
          </a:xfrm>
        </p:spPr>
        <p:txBody>
          <a:bodyPr>
            <a:normAutofit/>
          </a:bodyPr>
          <a:lstStyle>
            <a:lvl1pPr>
              <a:defRPr sz="1350"/>
            </a:lvl1pPr>
            <a:lvl2pPr>
              <a:defRPr sz="1350"/>
            </a:lvl2pPr>
            <a:lvl3pPr>
              <a:defRPr sz="1350"/>
            </a:lvl3pPr>
            <a:lvl4pPr>
              <a:defRPr sz="1350"/>
            </a:lvl4pPr>
            <a:lvl5pPr>
              <a:defRPr sz="135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6" name="Content Placeholder 5"/>
          <p:cNvSpPr>
            <a:spLocks noGrp="1"/>
          </p:cNvSpPr>
          <p:nvPr>
            <p:ph sz="quarter" idx="4"/>
          </p:nvPr>
        </p:nvSpPr>
        <p:spPr>
          <a:xfrm>
            <a:off x="4399878" y="2447367"/>
            <a:ext cx="3657600" cy="3678797"/>
          </a:xfrm>
        </p:spPr>
        <p:txBody>
          <a:bodyPr>
            <a:normAutofit/>
          </a:bodyPr>
          <a:lstStyle>
            <a:lvl1pPr>
              <a:defRPr sz="1350"/>
            </a:lvl1pPr>
            <a:lvl2pPr>
              <a:defRPr sz="1350"/>
            </a:lvl2pPr>
            <a:lvl3pPr>
              <a:defRPr sz="1350"/>
            </a:lvl3pPr>
            <a:lvl4pPr>
              <a:defRPr sz="1350"/>
            </a:lvl4pPr>
            <a:lvl5pPr>
              <a:defRPr sz="135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FEDBF184-AE6A-41EB-BBCB-9F86DBF77364}" type="datetimeFigureOut">
              <a:rPr lang="en-US" smtClean="0"/>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B06FD-12AA-47B0-BCB2-99EE95C24A3C}" type="slidenum">
              <a:rPr lang="en-US" smtClean="0"/>
              <a:t>‹#›</a:t>
            </a:fld>
            <a:endParaRPr lang="en-US"/>
          </a:p>
        </p:txBody>
      </p:sp>
      <p:sp>
        <p:nvSpPr>
          <p:cNvPr id="3" name="Text Placeholder 2"/>
          <p:cNvSpPr>
            <a:spLocks noGrp="1"/>
          </p:cNvSpPr>
          <p:nvPr>
            <p:ph type="body" idx="1"/>
          </p:nvPr>
        </p:nvSpPr>
        <p:spPr>
          <a:xfrm>
            <a:off x="497541" y="2070849"/>
            <a:ext cx="3657600" cy="322729"/>
          </a:xfrm>
          <a:prstGeom prst="rect">
            <a:avLst/>
          </a:prstGeom>
          <a:solidFill>
            <a:schemeClr val="accent3"/>
          </a:solidFill>
        </p:spPr>
        <p:txBody>
          <a:bodyPr tIns="0" bIns="0" anchor="ctr" anchorCtr="0">
            <a:noAutofit/>
          </a:bodyPr>
          <a:lstStyle>
            <a:lvl1pPr marL="0" indent="0" algn="ctr">
              <a:spcBef>
                <a:spcPts val="0"/>
              </a:spcBef>
              <a:buNone/>
              <a:defRPr sz="1350" b="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5" name="Text Placeholder 4"/>
          <p:cNvSpPr>
            <a:spLocks noGrp="1"/>
          </p:cNvSpPr>
          <p:nvPr>
            <p:ph type="body" sz="quarter" idx="3"/>
          </p:nvPr>
        </p:nvSpPr>
        <p:spPr>
          <a:xfrm>
            <a:off x="4399878" y="2070849"/>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350" b="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8" y="1985963"/>
            <a:ext cx="7569157"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8" y="4164965"/>
            <a:ext cx="7569157"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Slide Number Placeholder 6"/>
          <p:cNvSpPr>
            <a:spLocks noGrp="1"/>
          </p:cNvSpPr>
          <p:nvPr>
            <p:ph type="sldNum" sz="quarter" idx="12"/>
          </p:nvPr>
        </p:nvSpPr>
        <p:spPr>
          <a:xfrm>
            <a:off x="8305800" y="242236"/>
            <a:ext cx="554038" cy="365125"/>
          </a:xfrm>
        </p:spPr>
        <p:txBody>
          <a:bodyPr/>
          <a:lstStyle/>
          <a:p>
            <a:fld id="{100B06FD-12AA-47B0-BCB2-99EE95C24A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FEDBF184-AE6A-41EB-BBCB-9F86DBF77364}"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B06FD-12AA-47B0-BCB2-99EE95C24A3C}"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484094"/>
            <a:ext cx="7556313" cy="1116106"/>
          </a:xfrm>
          <a:prstGeom prst="rect">
            <a:avLst/>
          </a:prstGeom>
        </p:spPr>
        <p:txBody>
          <a:bodyPr vert="horz" lIns="91440" tIns="45720" rIns="91440" bIns="45720" rtlCol="0" anchor="t" anchorCtr="0">
            <a:noAutofit/>
          </a:bodyPr>
          <a:lstStyle/>
          <a:p>
            <a:r>
              <a:rPr lang="en-US" altLang="zh-CN" smtClean="0"/>
              <a:t>Click to edit Master title style</a:t>
            </a:r>
            <a:endParaRPr/>
          </a:p>
        </p:txBody>
      </p:sp>
      <p:sp>
        <p:nvSpPr>
          <p:cNvPr id="3" name="Text Placeholder 2"/>
          <p:cNvSpPr>
            <a:spLocks noGrp="1"/>
          </p:cNvSpPr>
          <p:nvPr>
            <p:ph type="body" idx="1"/>
          </p:nvPr>
        </p:nvSpPr>
        <p:spPr>
          <a:xfrm>
            <a:off x="498475" y="1981202"/>
            <a:ext cx="7556313" cy="4144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6795247" y="6423587"/>
            <a:ext cx="2133600" cy="365125"/>
          </a:xfrm>
          <a:prstGeom prst="rect">
            <a:avLst/>
          </a:prstGeom>
        </p:spPr>
        <p:txBody>
          <a:bodyPr vert="horz" lIns="91440" tIns="45720" rIns="91440" bIns="45720" rtlCol="0" anchor="ctr"/>
          <a:lstStyle>
            <a:lvl1pPr algn="r">
              <a:defRPr sz="825">
                <a:solidFill>
                  <a:schemeClr val="tx1">
                    <a:lumMod val="65000"/>
                    <a:lumOff val="35000"/>
                  </a:schemeClr>
                </a:solidFill>
              </a:defRPr>
            </a:lvl1pPr>
          </a:lstStyle>
          <a:p>
            <a:fld id="{FEDBF184-AE6A-41EB-BBCB-9F86DBF77364}" type="datetimeFigureOut">
              <a:rPr lang="en-US" smtClean="0"/>
              <a:t>2/26/2014</a:t>
            </a:fld>
            <a:endParaRPr lang="en-US"/>
          </a:p>
        </p:txBody>
      </p:sp>
      <p:sp>
        <p:nvSpPr>
          <p:cNvPr id="5" name="Footer Placeholder 4"/>
          <p:cNvSpPr>
            <a:spLocks noGrp="1"/>
          </p:cNvSpPr>
          <p:nvPr>
            <p:ph type="ftr" sz="quarter" idx="3"/>
          </p:nvPr>
        </p:nvSpPr>
        <p:spPr>
          <a:xfrm>
            <a:off x="201706" y="6423587"/>
            <a:ext cx="6122894"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6"/>
            <a:ext cx="554038" cy="365125"/>
          </a:xfrm>
          <a:prstGeom prst="rect">
            <a:avLst/>
          </a:prstGeom>
        </p:spPr>
        <p:txBody>
          <a:bodyPr vert="horz" lIns="91440" tIns="45720" rIns="91440" bIns="45720" rtlCol="0" anchor="ctr"/>
          <a:lstStyle>
            <a:lvl1pPr algn="r">
              <a:defRPr sz="1050">
                <a:solidFill>
                  <a:schemeClr val="bg1"/>
                </a:solidFill>
              </a:defRPr>
            </a:lvl1pPr>
          </a:lstStyle>
          <a:p>
            <a:fld id="{100B06FD-12AA-47B0-BCB2-99EE95C24A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171450" indent="-171450" algn="l" defTabSz="685800" rtl="0" eaLnBrk="1" latinLnBrk="0" hangingPunct="1">
        <a:spcBef>
          <a:spcPts val="1500"/>
        </a:spcBef>
        <a:buClr>
          <a:schemeClr val="accent1"/>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342900" indent="-171450" algn="l" defTabSz="685800" rtl="0" eaLnBrk="1" latinLnBrk="0" hangingPunct="1">
        <a:spcBef>
          <a:spcPts val="450"/>
        </a:spcBef>
        <a:buClr>
          <a:schemeClr val="accent1">
            <a:lumMod val="60000"/>
            <a:lumOff val="40000"/>
          </a:schemeClr>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514350" indent="-17145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685800" indent="-171450" algn="l" defTabSz="685800" rtl="0" eaLnBrk="1" latinLnBrk="0" hangingPunct="1">
        <a:spcBef>
          <a:spcPts val="450"/>
        </a:spcBef>
        <a:buClr>
          <a:schemeClr val="accent1">
            <a:lumMod val="60000"/>
            <a:lumOff val="40000"/>
          </a:schemeClr>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857250" indent="-17145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846" y="4640131"/>
            <a:ext cx="7698154" cy="1303692"/>
          </a:xfrm>
        </p:spPr>
        <p:txBody>
          <a:bodyPr>
            <a:normAutofit/>
          </a:bodyPr>
          <a:lstStyle/>
          <a:p>
            <a:r>
              <a:rPr lang="en-US" altLang="zh-CN" sz="3200" dirty="0"/>
              <a:t>A Visualized Toolkit for Crowdsourcing NLP Annotations</a:t>
            </a:r>
            <a:endParaRPr lang="en-US" sz="3200"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4655127" y="732104"/>
            <a:ext cx="1859973" cy="677108"/>
          </a:xfrm>
          <a:prstGeom prst="rect">
            <a:avLst/>
          </a:prstGeom>
          <a:noFill/>
        </p:spPr>
        <p:txBody>
          <a:bodyPr wrap="square" rtlCol="0">
            <a:spAutoFit/>
          </a:bodyPr>
          <a:lstStyle/>
          <a:p>
            <a:pPr algn="ctr"/>
            <a:r>
              <a:rPr lang="en-US" altLang="zh-CN" dirty="0" err="1" smtClean="0">
                <a:solidFill>
                  <a:srgbClr val="0070C0"/>
                </a:solidFill>
              </a:rPr>
              <a:t>Congle</a:t>
            </a:r>
            <a:r>
              <a:rPr lang="en-US" altLang="zh-CN" dirty="0" smtClean="0">
                <a:solidFill>
                  <a:srgbClr val="0070C0"/>
                </a:solidFill>
              </a:rPr>
              <a:t> Zhang</a:t>
            </a:r>
          </a:p>
          <a:p>
            <a:pPr algn="ctr"/>
            <a:r>
              <a:rPr lang="zh-CN" altLang="en-US" sz="2000" dirty="0" smtClean="0">
                <a:solidFill>
                  <a:srgbClr val="0070C0"/>
                </a:solidFill>
                <a:latin typeface="微软雅黑" panose="020B0503020204020204" pitchFamily="34" charset="-122"/>
                <a:ea typeface="微软雅黑" panose="020B0503020204020204" pitchFamily="34" charset="-122"/>
              </a:rPr>
              <a:t>张</a:t>
            </a:r>
            <a:r>
              <a:rPr lang="zh-CN" altLang="en-US" sz="2000" dirty="0">
                <a:solidFill>
                  <a:srgbClr val="0070C0"/>
                </a:solidFill>
                <a:latin typeface="微软雅黑" panose="020B0503020204020204" pitchFamily="34" charset="-122"/>
                <a:ea typeface="微软雅黑" panose="020B0503020204020204" pitchFamily="34" charset="-122"/>
              </a:rPr>
              <a:t>从</a:t>
            </a:r>
            <a:r>
              <a:rPr lang="zh-CN" altLang="en-US" sz="2000" dirty="0" smtClean="0">
                <a:solidFill>
                  <a:srgbClr val="0070C0"/>
                </a:solidFill>
                <a:latin typeface="微软雅黑" panose="020B0503020204020204" pitchFamily="34" charset="-122"/>
                <a:ea typeface="微软雅黑" panose="020B0503020204020204" pitchFamily="34" charset="-122"/>
              </a:rPr>
              <a:t>乐</a:t>
            </a:r>
            <a:endParaRPr lang="zh-CN" altLang="en-US" sz="2000" dirty="0">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819900" y="732104"/>
            <a:ext cx="1918855" cy="707886"/>
          </a:xfrm>
          <a:prstGeom prst="rect">
            <a:avLst/>
          </a:prstGeom>
          <a:noFill/>
        </p:spPr>
        <p:txBody>
          <a:bodyPr wrap="square" rtlCol="0">
            <a:spAutoFit/>
          </a:bodyPr>
          <a:lstStyle/>
          <a:p>
            <a:pPr algn="ctr"/>
            <a:r>
              <a:rPr lang="en-US" altLang="zh-CN" sz="2000" dirty="0" err="1" smtClean="0">
                <a:solidFill>
                  <a:srgbClr val="92D050"/>
                </a:solidFill>
                <a:latin typeface="Arial Unicode MS" panose="020B0604020202020204" pitchFamily="34" charset="-122"/>
                <a:ea typeface="Arial Unicode MS" panose="020B0604020202020204" pitchFamily="34" charset="-122"/>
                <a:cs typeface="Arial Unicode MS" panose="020B0604020202020204" pitchFamily="34" charset="-122"/>
              </a:rPr>
              <a:t>Shengliang</a:t>
            </a:r>
            <a:r>
              <a:rPr lang="en-US" altLang="zh-CN" sz="2000" dirty="0" smtClean="0">
                <a:solidFill>
                  <a:srgbClr val="92D050"/>
                </a:solidFill>
                <a:latin typeface="Arial Unicode MS" panose="020B0604020202020204" pitchFamily="34" charset="-122"/>
                <a:ea typeface="Arial Unicode MS" panose="020B0604020202020204" pitchFamily="34" charset="-122"/>
                <a:cs typeface="Arial Unicode MS" panose="020B0604020202020204" pitchFamily="34" charset="-122"/>
              </a:rPr>
              <a:t> Xu</a:t>
            </a:r>
            <a:r>
              <a:rPr lang="zh-CN" altLang="en-US" sz="2000" dirty="0" smtClean="0">
                <a:solidFill>
                  <a:srgbClr val="92D050"/>
                </a:solidFill>
                <a:latin typeface="+mj-ea"/>
                <a:ea typeface="+mj-ea"/>
              </a:rPr>
              <a:t>徐生良</a:t>
            </a:r>
            <a:endParaRPr lang="zh-CN" altLang="en-US" sz="2000" dirty="0">
              <a:solidFill>
                <a:srgbClr val="92D050"/>
              </a:solidFill>
              <a:latin typeface="+mj-ea"/>
              <a:ea typeface="+mj-ea"/>
            </a:endParaRPr>
          </a:p>
        </p:txBody>
      </p:sp>
      <p:sp>
        <p:nvSpPr>
          <p:cNvPr id="6" name="TextBox 5"/>
          <p:cNvSpPr txBox="1"/>
          <p:nvPr/>
        </p:nvSpPr>
        <p:spPr>
          <a:xfrm>
            <a:off x="4800600" y="3013364"/>
            <a:ext cx="1610591" cy="707886"/>
          </a:xfrm>
          <a:prstGeom prst="rect">
            <a:avLst/>
          </a:prstGeom>
          <a:noFill/>
        </p:spPr>
        <p:txBody>
          <a:bodyPr wrap="square" rtlCol="0">
            <a:spAutoFit/>
          </a:bodyPr>
          <a:lstStyle/>
          <a:p>
            <a:pPr algn="ctr"/>
            <a:r>
              <a:rPr lang="en-US" altLang="zh-CN" dirty="0" err="1" smtClean="0">
                <a:solidFill>
                  <a:srgbClr val="FFFF00"/>
                </a:solidFill>
              </a:rPr>
              <a:t>Hanchuan</a:t>
            </a:r>
            <a:r>
              <a:rPr lang="en-US" altLang="zh-CN" dirty="0" smtClean="0">
                <a:solidFill>
                  <a:srgbClr val="FFFF00"/>
                </a:solidFill>
              </a:rPr>
              <a:t> Li</a:t>
            </a:r>
            <a:r>
              <a:rPr lang="zh-CN" altLang="en-US" sz="2200" dirty="0" smtClean="0">
                <a:solidFill>
                  <a:srgbClr val="FFFF00"/>
                </a:solidFill>
                <a:latin typeface="楷体" panose="02010609060101010101" pitchFamily="49" charset="-122"/>
                <a:ea typeface="楷体" panose="02010609060101010101" pitchFamily="49" charset="-122"/>
              </a:rPr>
              <a:t>李寒川</a:t>
            </a:r>
            <a:endParaRPr lang="zh-CN" altLang="en-US" sz="2200" dirty="0">
              <a:solidFill>
                <a:srgbClr val="FFFF00"/>
              </a:solidFill>
              <a:latin typeface="楷体" panose="02010609060101010101" pitchFamily="49" charset="-122"/>
              <a:ea typeface="楷体" panose="02010609060101010101" pitchFamily="49" charset="-122"/>
            </a:endParaRPr>
          </a:p>
        </p:txBody>
      </p:sp>
      <p:sp>
        <p:nvSpPr>
          <p:cNvPr id="7" name="TextBox 6"/>
          <p:cNvSpPr txBox="1"/>
          <p:nvPr/>
        </p:nvSpPr>
        <p:spPr>
          <a:xfrm>
            <a:off x="7048500" y="3033355"/>
            <a:ext cx="1690255" cy="646331"/>
          </a:xfrm>
          <a:prstGeom prst="rect">
            <a:avLst/>
          </a:prstGeom>
          <a:noFill/>
        </p:spPr>
        <p:txBody>
          <a:bodyPr wrap="square" rtlCol="0">
            <a:spAutoFit/>
          </a:bodyPr>
          <a:lstStyle/>
          <a:p>
            <a:pPr algn="ctr"/>
            <a:r>
              <a:rPr lang="en-US" altLang="zh-CN"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Haichen</a:t>
            </a:r>
            <a:r>
              <a:rPr lang="en-US" altLang="zh-CN"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Shen</a:t>
            </a:r>
          </a:p>
          <a:p>
            <a:pPr algn="ctr"/>
            <a:r>
              <a:rPr lang="zh-CN" altLang="en-US" dirty="0" smtClean="0">
                <a:solidFill>
                  <a:srgbClr val="FF0000"/>
                </a:solidFill>
                <a:latin typeface="黑体" panose="02010609060101010101" pitchFamily="49" charset="-122"/>
                <a:ea typeface="黑体" panose="02010609060101010101" pitchFamily="49" charset="-122"/>
              </a:rPr>
              <a:t>沈海晨</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00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Evaluation: </a:t>
            </a:r>
            <a:r>
              <a:rPr lang="en-US" altLang="zh-CN" sz="3200" dirty="0" smtClean="0"/>
              <a:t>Tree Building</a:t>
            </a:r>
            <a:endParaRPr lang="zh-CN" altLang="en-US" sz="3200" dirty="0"/>
          </a:p>
        </p:txBody>
      </p:sp>
      <p:sp>
        <p:nvSpPr>
          <p:cNvPr id="3" name="Content Placeholder 2"/>
          <p:cNvSpPr>
            <a:spLocks noGrp="1"/>
          </p:cNvSpPr>
          <p:nvPr>
            <p:ph idx="1"/>
          </p:nvPr>
        </p:nvSpPr>
        <p:spPr>
          <a:xfrm>
            <a:off x="498475" y="1836615"/>
            <a:ext cx="7556313" cy="4289551"/>
          </a:xfrm>
        </p:spPr>
        <p:txBody>
          <a:bodyPr>
            <a:normAutofit fontScale="62500" lnSpcReduction="20000"/>
          </a:bodyPr>
          <a:lstStyle/>
          <a:p>
            <a:r>
              <a:rPr lang="en-US" altLang="zh-CN" sz="3500" dirty="0"/>
              <a:t>Participants: 6-10 UW Undergraduate/ graduate students</a:t>
            </a:r>
          </a:p>
          <a:p>
            <a:r>
              <a:rPr lang="en-US" altLang="zh-CN" sz="3500" dirty="0"/>
              <a:t>Tasks: Participants will be divided into two groups and each group will be given 2 different sets of standard NLP </a:t>
            </a:r>
            <a:r>
              <a:rPr lang="en-US" altLang="zh-CN" sz="3500" dirty="0" smtClean="0"/>
              <a:t>sentence sets. </a:t>
            </a:r>
            <a:r>
              <a:rPr lang="en-US" altLang="zh-CN" sz="3500" dirty="0"/>
              <a:t>The first group will do the first task using our visualization tool and then do the second task using pencil sketch. The second group of participants will complete the task in the reverse order. Instructions will be given before they get started.</a:t>
            </a:r>
          </a:p>
          <a:p>
            <a:r>
              <a:rPr lang="en-US" altLang="zh-CN" sz="3500" dirty="0"/>
              <a:t>Evaluation: Both time consumption and result quality of the two groups of participants will be evaluated.</a:t>
            </a:r>
          </a:p>
          <a:p>
            <a:endParaRPr lang="zh-CN" altLang="en-US" dirty="0"/>
          </a:p>
        </p:txBody>
      </p:sp>
    </p:spTree>
    <p:extLst>
      <p:ext uri="{BB962C8B-B14F-4D97-AF65-F5344CB8AC3E}">
        <p14:creationId xmlns:p14="http://schemas.microsoft.com/office/powerpoint/2010/main" val="225679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Question</a:t>
            </a:r>
            <a:endParaRPr lang="en-US" sz="3200" dirty="0"/>
          </a:p>
        </p:txBody>
      </p:sp>
      <p:sp>
        <p:nvSpPr>
          <p:cNvPr id="3" name="Content Placeholder 2"/>
          <p:cNvSpPr>
            <a:spLocks noGrp="1"/>
          </p:cNvSpPr>
          <p:nvPr>
            <p:ph idx="1"/>
          </p:nvPr>
        </p:nvSpPr>
        <p:spPr/>
        <p:txBody>
          <a:bodyPr/>
          <a:lstStyle/>
          <a:p>
            <a:r>
              <a:rPr lang="en-US" sz="2200" dirty="0" smtClean="0"/>
              <a:t>Flexibility: easily transferred to other tasks</a:t>
            </a:r>
          </a:p>
          <a:p>
            <a:pPr lvl="1"/>
            <a:r>
              <a:rPr lang="en-US" sz="2200" dirty="0" smtClean="0"/>
              <a:t>Take HTML as input, with target objects tagged. </a:t>
            </a:r>
          </a:p>
          <a:p>
            <a:pPr lvl="1"/>
            <a:r>
              <a:rPr lang="en-US" sz="2200" dirty="0" smtClean="0"/>
              <a:t>Let NLP experts to design the input visualization </a:t>
            </a:r>
            <a:endParaRPr lang="en-US" sz="2200" dirty="0"/>
          </a:p>
          <a:p>
            <a:endParaRPr lang="en-US" sz="2200" dirty="0" smtClean="0"/>
          </a:p>
          <a:p>
            <a:r>
              <a:rPr lang="en-US" sz="2200" dirty="0" smtClean="0"/>
              <a:t>Interface</a:t>
            </a:r>
          </a:p>
          <a:p>
            <a:r>
              <a:rPr lang="en-US" sz="2200" dirty="0" smtClean="0"/>
              <a:t>Evaluation: </a:t>
            </a:r>
            <a:r>
              <a:rPr lang="en-US" altLang="zh-CN" sz="2200" dirty="0"/>
              <a:t>How to make the work load equal between two tasks?</a:t>
            </a:r>
          </a:p>
          <a:p>
            <a:endParaRPr lang="en-US" dirty="0"/>
          </a:p>
          <a:p>
            <a:endParaRPr lang="en-US" dirty="0"/>
          </a:p>
        </p:txBody>
      </p:sp>
    </p:spTree>
    <p:extLst>
      <p:ext uri="{BB962C8B-B14F-4D97-AF65-F5344CB8AC3E}">
        <p14:creationId xmlns:p14="http://schemas.microsoft.com/office/powerpoint/2010/main" val="165815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Statistical Nature Language Processing</a:t>
            </a:r>
            <a:endParaRPr lang="en-US" sz="3200" dirty="0"/>
          </a:p>
        </p:txBody>
      </p:sp>
      <p:sp>
        <p:nvSpPr>
          <p:cNvPr id="3" name="Content Placeholder 2"/>
          <p:cNvSpPr>
            <a:spLocks noGrp="1"/>
          </p:cNvSpPr>
          <p:nvPr>
            <p:ph idx="1"/>
          </p:nvPr>
        </p:nvSpPr>
        <p:spPr/>
        <p:txBody>
          <a:bodyPr/>
          <a:lstStyle/>
          <a:p>
            <a:r>
              <a:rPr lang="en-US" sz="2200" dirty="0" smtClean="0"/>
              <a:t>NLP: interaction between computer and human languages</a:t>
            </a:r>
          </a:p>
          <a:p>
            <a:endParaRPr lang="en-US" dirty="0" smtClean="0"/>
          </a:p>
          <a:p>
            <a:r>
              <a:rPr lang="en-US" sz="2200" dirty="0" smtClean="0"/>
              <a:t>Statistical approaches have made great success</a:t>
            </a:r>
          </a:p>
          <a:p>
            <a:endParaRPr lang="en-US" dirty="0" smtClean="0"/>
          </a:p>
          <a:p>
            <a:pPr lvl="1"/>
            <a:endParaRPr lang="en-US" dirty="0" smtClean="0"/>
          </a:p>
          <a:p>
            <a:pPr lvl="1"/>
            <a:endParaRPr lang="en-US" dirty="0"/>
          </a:p>
          <a:p>
            <a:pPr lvl="1"/>
            <a:endParaRPr lang="en-US" dirty="0" smtClean="0"/>
          </a:p>
          <a:p>
            <a:pPr lvl="1"/>
            <a:endParaRPr lang="en-US" dirty="0"/>
          </a:p>
        </p:txBody>
      </p:sp>
      <p:sp>
        <p:nvSpPr>
          <p:cNvPr id="7" name="Rounded Rectangle 45"/>
          <p:cNvSpPr/>
          <p:nvPr/>
        </p:nvSpPr>
        <p:spPr>
          <a:xfrm>
            <a:off x="3622249" y="3796906"/>
            <a:ext cx="1097183" cy="728283"/>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Statistical Model</a:t>
            </a:r>
            <a:endParaRPr lang="en-US" dirty="0"/>
          </a:p>
        </p:txBody>
      </p:sp>
      <p:pic>
        <p:nvPicPr>
          <p:cNvPr id="13" name="Picture 6" descr="http://assignmenteditor.com/wp-content/uploads/2012/04/news-wi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452" y="3724837"/>
            <a:ext cx="1157324" cy="876761"/>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右箭头 10"/>
          <p:cNvSpPr/>
          <p:nvPr/>
        </p:nvSpPr>
        <p:spPr>
          <a:xfrm>
            <a:off x="2471883" y="3977480"/>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15" name="右箭头 12"/>
          <p:cNvSpPr/>
          <p:nvPr/>
        </p:nvSpPr>
        <p:spPr>
          <a:xfrm>
            <a:off x="4935395" y="3975310"/>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16" name="TextBox 15"/>
          <p:cNvSpPr txBox="1"/>
          <p:nvPr/>
        </p:nvSpPr>
        <p:spPr>
          <a:xfrm>
            <a:off x="2507882" y="3759105"/>
            <a:ext cx="1144148" cy="300082"/>
          </a:xfrm>
          <a:prstGeom prst="rect">
            <a:avLst/>
          </a:prstGeom>
          <a:noFill/>
        </p:spPr>
        <p:txBody>
          <a:bodyPr wrap="square" rtlCol="0">
            <a:spAutoFit/>
          </a:bodyPr>
          <a:lstStyle/>
          <a:p>
            <a:r>
              <a:rPr lang="en-US" sz="1350" b="1" dirty="0">
                <a:solidFill>
                  <a:srgbClr val="C00000"/>
                </a:solidFill>
              </a:rPr>
              <a:t>input</a:t>
            </a:r>
            <a:endParaRPr lang="en-US" b="1" dirty="0">
              <a:solidFill>
                <a:srgbClr val="C00000"/>
              </a:solidFill>
            </a:endParaRPr>
          </a:p>
        </p:txBody>
      </p:sp>
      <p:sp>
        <p:nvSpPr>
          <p:cNvPr id="17" name="TextBox 16"/>
          <p:cNvSpPr txBox="1"/>
          <p:nvPr/>
        </p:nvSpPr>
        <p:spPr>
          <a:xfrm>
            <a:off x="5021790" y="3759105"/>
            <a:ext cx="1305024" cy="300082"/>
          </a:xfrm>
          <a:prstGeom prst="rect">
            <a:avLst/>
          </a:prstGeom>
          <a:noFill/>
        </p:spPr>
        <p:txBody>
          <a:bodyPr wrap="square" rtlCol="0">
            <a:spAutoFit/>
          </a:bodyPr>
          <a:lstStyle/>
          <a:p>
            <a:r>
              <a:rPr lang="en-US" sz="1350" b="1" dirty="0">
                <a:solidFill>
                  <a:srgbClr val="C00000"/>
                </a:solidFill>
              </a:rPr>
              <a:t>output</a:t>
            </a:r>
            <a:endParaRPr lang="en-US" sz="1350" b="1" dirty="0">
              <a:solidFill>
                <a:srgbClr val="C00000"/>
              </a:solidFill>
            </a:endParaRPr>
          </a:p>
        </p:txBody>
      </p:sp>
      <p:pic>
        <p:nvPicPr>
          <p:cNvPr id="18" name="Picture 4" descr="https://encrypted-tbn1.gstatic.com/images?q=tbn:ANd9GcS538LLr5cRS9XMqCGYB6nsGTW1GrBTi_E7W73iDpKh2Q0PbK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905" y="3637790"/>
            <a:ext cx="1099078" cy="10465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5368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But …</a:t>
            </a:r>
            <a:endParaRPr lang="en-US" sz="3200" dirty="0"/>
          </a:p>
        </p:txBody>
      </p:sp>
      <p:sp>
        <p:nvSpPr>
          <p:cNvPr id="3" name="Content Placeholder 2"/>
          <p:cNvSpPr>
            <a:spLocks noGrp="1"/>
          </p:cNvSpPr>
          <p:nvPr>
            <p:ph idx="1"/>
          </p:nvPr>
        </p:nvSpPr>
        <p:spPr/>
        <p:txBody>
          <a:bodyPr>
            <a:normAutofit/>
          </a:bodyPr>
          <a:lstStyle/>
          <a:p>
            <a:r>
              <a:rPr lang="en-US" sz="2200" dirty="0" smtClean="0"/>
              <a:t>Need labeled training data, which is very expensive</a:t>
            </a:r>
            <a:endParaRPr lang="en-US" sz="2200" dirty="0"/>
          </a:p>
        </p:txBody>
      </p:sp>
      <p:pic>
        <p:nvPicPr>
          <p:cNvPr id="4" name="Picture 6" descr="http://assignmenteditor.com/wp-content/uploads/2012/04/news-wi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438" y="3119190"/>
            <a:ext cx="1157324" cy="87676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右箭头 10"/>
          <p:cNvSpPr/>
          <p:nvPr/>
        </p:nvSpPr>
        <p:spPr>
          <a:xfrm>
            <a:off x="2520870" y="3371833"/>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6" name="右箭头 12"/>
          <p:cNvSpPr/>
          <p:nvPr/>
        </p:nvSpPr>
        <p:spPr>
          <a:xfrm>
            <a:off x="4984381" y="3369662"/>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8" name="TextBox 7"/>
          <p:cNvSpPr txBox="1"/>
          <p:nvPr/>
        </p:nvSpPr>
        <p:spPr>
          <a:xfrm>
            <a:off x="2556868" y="3153457"/>
            <a:ext cx="1144148" cy="300082"/>
          </a:xfrm>
          <a:prstGeom prst="rect">
            <a:avLst/>
          </a:prstGeom>
          <a:noFill/>
        </p:spPr>
        <p:txBody>
          <a:bodyPr wrap="square" rtlCol="0">
            <a:spAutoFit/>
          </a:bodyPr>
          <a:lstStyle/>
          <a:p>
            <a:r>
              <a:rPr lang="en-US" sz="1350" b="1" dirty="0">
                <a:solidFill>
                  <a:srgbClr val="C00000"/>
                </a:solidFill>
              </a:rPr>
              <a:t>input</a:t>
            </a:r>
            <a:endParaRPr lang="en-US" b="1" dirty="0">
              <a:solidFill>
                <a:srgbClr val="C00000"/>
              </a:solidFill>
            </a:endParaRPr>
          </a:p>
        </p:txBody>
      </p:sp>
      <p:sp>
        <p:nvSpPr>
          <p:cNvPr id="9" name="TextBox 8"/>
          <p:cNvSpPr txBox="1"/>
          <p:nvPr/>
        </p:nvSpPr>
        <p:spPr>
          <a:xfrm>
            <a:off x="5070776" y="3153457"/>
            <a:ext cx="1305024" cy="300082"/>
          </a:xfrm>
          <a:prstGeom prst="rect">
            <a:avLst/>
          </a:prstGeom>
          <a:noFill/>
        </p:spPr>
        <p:txBody>
          <a:bodyPr wrap="square" rtlCol="0">
            <a:spAutoFit/>
          </a:bodyPr>
          <a:lstStyle/>
          <a:p>
            <a:r>
              <a:rPr lang="en-US" sz="1350" b="1" dirty="0">
                <a:solidFill>
                  <a:srgbClr val="C00000"/>
                </a:solidFill>
              </a:rPr>
              <a:t>output</a:t>
            </a:r>
            <a:endParaRPr lang="en-US" sz="1350" b="1" dirty="0">
              <a:solidFill>
                <a:srgbClr val="C00000"/>
              </a:solidFill>
            </a:endParaRPr>
          </a:p>
        </p:txBody>
      </p:sp>
      <p:pic>
        <p:nvPicPr>
          <p:cNvPr id="10" name="Picture 4" descr="https://encrypted-tbn1.gstatic.com/images?q=tbn:ANd9GcS538LLr5cRS9XMqCGYB6nsGTW1GrBTi_E7W73iDpKh2Q0PbK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889" y="2949438"/>
            <a:ext cx="1099078" cy="1046513"/>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descr="http://assignmenteditor.com/wp-content/uploads/2012/04/expe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2026" y="2869600"/>
            <a:ext cx="1371600" cy="137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6567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Even worse…</a:t>
            </a:r>
            <a:endParaRPr lang="en-US" sz="3200" dirty="0"/>
          </a:p>
        </p:txBody>
      </p:sp>
      <p:sp>
        <p:nvSpPr>
          <p:cNvPr id="3" name="Content Placeholder 2"/>
          <p:cNvSpPr>
            <a:spLocks noGrp="1"/>
          </p:cNvSpPr>
          <p:nvPr>
            <p:ph idx="1"/>
          </p:nvPr>
        </p:nvSpPr>
        <p:spPr/>
        <p:txBody>
          <a:bodyPr>
            <a:normAutofit/>
          </a:bodyPr>
          <a:lstStyle/>
          <a:p>
            <a:r>
              <a:rPr lang="en-US" sz="2200" dirty="0" smtClean="0"/>
              <a:t>Structured prediction, expert only</a:t>
            </a:r>
            <a:endParaRPr lang="en-US" sz="2200" dirty="0"/>
          </a:p>
        </p:txBody>
      </p:sp>
      <p:pic>
        <p:nvPicPr>
          <p:cNvPr id="4" name="Picture 6" descr="http://assignmenteditor.com/wp-content/uploads/2012/04/news-wi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438" y="3119190"/>
            <a:ext cx="1157324" cy="87676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右箭头 10"/>
          <p:cNvSpPr/>
          <p:nvPr/>
        </p:nvSpPr>
        <p:spPr>
          <a:xfrm>
            <a:off x="2520870" y="3371833"/>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6" name="右箭头 12"/>
          <p:cNvSpPr/>
          <p:nvPr/>
        </p:nvSpPr>
        <p:spPr>
          <a:xfrm>
            <a:off x="4984381" y="3369662"/>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8" name="TextBox 7"/>
          <p:cNvSpPr txBox="1"/>
          <p:nvPr/>
        </p:nvSpPr>
        <p:spPr>
          <a:xfrm>
            <a:off x="2556868" y="3153457"/>
            <a:ext cx="1144148" cy="300082"/>
          </a:xfrm>
          <a:prstGeom prst="rect">
            <a:avLst/>
          </a:prstGeom>
          <a:noFill/>
        </p:spPr>
        <p:txBody>
          <a:bodyPr wrap="square" rtlCol="0">
            <a:spAutoFit/>
          </a:bodyPr>
          <a:lstStyle/>
          <a:p>
            <a:r>
              <a:rPr lang="en-US" sz="1350" b="1" dirty="0">
                <a:solidFill>
                  <a:srgbClr val="C00000"/>
                </a:solidFill>
              </a:rPr>
              <a:t>input</a:t>
            </a:r>
            <a:endParaRPr lang="en-US" b="1" dirty="0">
              <a:solidFill>
                <a:srgbClr val="C00000"/>
              </a:solidFill>
            </a:endParaRPr>
          </a:p>
        </p:txBody>
      </p:sp>
      <p:sp>
        <p:nvSpPr>
          <p:cNvPr id="9" name="TextBox 8"/>
          <p:cNvSpPr txBox="1"/>
          <p:nvPr/>
        </p:nvSpPr>
        <p:spPr>
          <a:xfrm>
            <a:off x="5070776" y="3153457"/>
            <a:ext cx="1305024" cy="300082"/>
          </a:xfrm>
          <a:prstGeom prst="rect">
            <a:avLst/>
          </a:prstGeom>
          <a:noFill/>
        </p:spPr>
        <p:txBody>
          <a:bodyPr wrap="square" rtlCol="0">
            <a:spAutoFit/>
          </a:bodyPr>
          <a:lstStyle/>
          <a:p>
            <a:r>
              <a:rPr lang="en-US" sz="1350" b="1" dirty="0">
                <a:solidFill>
                  <a:srgbClr val="C00000"/>
                </a:solidFill>
              </a:rPr>
              <a:t>output</a:t>
            </a:r>
            <a:endParaRPr lang="en-US" sz="1350" b="1" dirty="0">
              <a:solidFill>
                <a:srgbClr val="C00000"/>
              </a:solidFill>
            </a:endParaRPr>
          </a:p>
        </p:txBody>
      </p:sp>
      <p:pic>
        <p:nvPicPr>
          <p:cNvPr id="2060" name="Picture 12" descr="http://assignmenteditor.com/wp-content/uploads/2012/04/expe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026" y="2869600"/>
            <a:ext cx="1371600"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http://nlp.stanford.edu/projects/coref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8991" y="2658583"/>
            <a:ext cx="2883980" cy="71108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http://www.linguistik-online.de/17_03/schneiderPict/schneiderFigure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3715761"/>
            <a:ext cx="2274558" cy="12833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28148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Even worse…</a:t>
            </a:r>
            <a:endParaRPr lang="en-US" sz="3200" dirty="0"/>
          </a:p>
        </p:txBody>
      </p:sp>
      <p:sp>
        <p:nvSpPr>
          <p:cNvPr id="3" name="Content Placeholder 2"/>
          <p:cNvSpPr>
            <a:spLocks noGrp="1"/>
          </p:cNvSpPr>
          <p:nvPr>
            <p:ph idx="1"/>
          </p:nvPr>
        </p:nvSpPr>
        <p:spPr/>
        <p:txBody>
          <a:bodyPr>
            <a:normAutofit/>
          </a:bodyPr>
          <a:lstStyle/>
          <a:p>
            <a:r>
              <a:rPr lang="en-US" sz="2200" dirty="0" smtClean="0"/>
              <a:t>Structured prediction (generate trees/graphs), expert only</a:t>
            </a:r>
            <a:endParaRPr lang="en-US" sz="2200" dirty="0"/>
          </a:p>
        </p:txBody>
      </p:sp>
      <p:pic>
        <p:nvPicPr>
          <p:cNvPr id="4" name="Picture 6" descr="http://assignmenteditor.com/wp-content/uploads/2012/04/news-wi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438" y="3119190"/>
            <a:ext cx="1157324" cy="87676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右箭头 10"/>
          <p:cNvSpPr/>
          <p:nvPr/>
        </p:nvSpPr>
        <p:spPr>
          <a:xfrm>
            <a:off x="2520870" y="3371833"/>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6" name="右箭头 12"/>
          <p:cNvSpPr/>
          <p:nvPr/>
        </p:nvSpPr>
        <p:spPr>
          <a:xfrm>
            <a:off x="4984381" y="3369662"/>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7" name="TextBox 6"/>
          <p:cNvSpPr txBox="1"/>
          <p:nvPr/>
        </p:nvSpPr>
        <p:spPr>
          <a:xfrm>
            <a:off x="2556868" y="3153457"/>
            <a:ext cx="1144148" cy="300082"/>
          </a:xfrm>
          <a:prstGeom prst="rect">
            <a:avLst/>
          </a:prstGeom>
          <a:noFill/>
        </p:spPr>
        <p:txBody>
          <a:bodyPr wrap="square" rtlCol="0">
            <a:spAutoFit/>
          </a:bodyPr>
          <a:lstStyle/>
          <a:p>
            <a:r>
              <a:rPr lang="en-US" sz="1350" b="1" dirty="0">
                <a:solidFill>
                  <a:srgbClr val="C00000"/>
                </a:solidFill>
              </a:rPr>
              <a:t>input</a:t>
            </a:r>
            <a:endParaRPr lang="en-US" b="1" dirty="0">
              <a:solidFill>
                <a:srgbClr val="C00000"/>
              </a:solidFill>
            </a:endParaRPr>
          </a:p>
        </p:txBody>
      </p:sp>
      <p:sp>
        <p:nvSpPr>
          <p:cNvPr id="8" name="TextBox 7"/>
          <p:cNvSpPr txBox="1"/>
          <p:nvPr/>
        </p:nvSpPr>
        <p:spPr>
          <a:xfrm>
            <a:off x="5070776" y="3153457"/>
            <a:ext cx="1305024" cy="300082"/>
          </a:xfrm>
          <a:prstGeom prst="rect">
            <a:avLst/>
          </a:prstGeom>
          <a:noFill/>
        </p:spPr>
        <p:txBody>
          <a:bodyPr wrap="square" rtlCol="0">
            <a:spAutoFit/>
          </a:bodyPr>
          <a:lstStyle/>
          <a:p>
            <a:r>
              <a:rPr lang="en-US" sz="1350" b="1" dirty="0">
                <a:solidFill>
                  <a:srgbClr val="C00000"/>
                </a:solidFill>
              </a:rPr>
              <a:t>output</a:t>
            </a:r>
            <a:endParaRPr lang="en-US" sz="1350" b="1" dirty="0">
              <a:solidFill>
                <a:srgbClr val="C00000"/>
              </a:solidFill>
            </a:endParaRPr>
          </a:p>
        </p:txBody>
      </p:sp>
      <p:pic>
        <p:nvPicPr>
          <p:cNvPr id="3074" name="Picture 2" descr="http://nlp.stanford.edu/projects/corefexamp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8991" y="2658583"/>
            <a:ext cx="2883980" cy="711080"/>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www.linguistik-online.de/17_03/schneiderPict/schneiderFigur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3715761"/>
            <a:ext cx="2274558" cy="1283369"/>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https://encrypted-tbn0.gstatic.com/images?q=tbn:ANd9GcQVNDMveyx07_Np33t8P2YmnqZaX4Vj-g3jbc5N7h4Em5og5LmWJg"/>
          <p:cNvPicPr>
            <a:picLocks noChangeAspect="1" noChangeArrowheads="1"/>
          </p:cNvPicPr>
          <p:nvPr/>
        </p:nvPicPr>
        <p:blipFill rotWithShape="1">
          <a:blip r:embed="rId5">
            <a:extLst>
              <a:ext uri="{28A0092B-C50C-407E-A947-70E740481C1C}">
                <a14:useLocalDpi xmlns:a14="http://schemas.microsoft.com/office/drawing/2010/main" val="0"/>
              </a:ext>
            </a:extLst>
          </a:blip>
          <a:srcRect r="6096"/>
          <a:stretch/>
        </p:blipFill>
        <p:spPr bwMode="auto">
          <a:xfrm>
            <a:off x="3590512" y="2827042"/>
            <a:ext cx="1293661" cy="15972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6150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Let Crowds do the job</a:t>
            </a:r>
            <a:endParaRPr lang="en-US" sz="3200" dirty="0"/>
          </a:p>
        </p:txBody>
      </p:sp>
      <p:sp>
        <p:nvSpPr>
          <p:cNvPr id="3" name="Content Placeholder 2"/>
          <p:cNvSpPr>
            <a:spLocks noGrp="1"/>
          </p:cNvSpPr>
          <p:nvPr>
            <p:ph idx="1"/>
          </p:nvPr>
        </p:nvSpPr>
        <p:spPr/>
        <p:txBody>
          <a:bodyPr>
            <a:normAutofit/>
          </a:bodyPr>
          <a:lstStyle/>
          <a:p>
            <a:r>
              <a:rPr lang="en-US" sz="2200" dirty="0" smtClean="0"/>
              <a:t>Visualize the NLP annotation</a:t>
            </a:r>
            <a:endParaRPr lang="en-US" sz="2200" dirty="0"/>
          </a:p>
        </p:txBody>
      </p:sp>
      <p:pic>
        <p:nvPicPr>
          <p:cNvPr id="4" name="Picture 6" descr="http://assignmenteditor.com/wp-content/uploads/2012/04/news-wi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438" y="3119190"/>
            <a:ext cx="1157324" cy="87676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右箭头 10"/>
          <p:cNvSpPr/>
          <p:nvPr/>
        </p:nvSpPr>
        <p:spPr>
          <a:xfrm>
            <a:off x="2520870" y="3371833"/>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6" name="右箭头 12"/>
          <p:cNvSpPr/>
          <p:nvPr/>
        </p:nvSpPr>
        <p:spPr>
          <a:xfrm>
            <a:off x="4984381" y="3369662"/>
            <a:ext cx="934402" cy="37147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7" name="TextBox 6"/>
          <p:cNvSpPr txBox="1"/>
          <p:nvPr/>
        </p:nvSpPr>
        <p:spPr>
          <a:xfrm>
            <a:off x="2556868" y="3153457"/>
            <a:ext cx="1144148" cy="300082"/>
          </a:xfrm>
          <a:prstGeom prst="rect">
            <a:avLst/>
          </a:prstGeom>
          <a:noFill/>
        </p:spPr>
        <p:txBody>
          <a:bodyPr wrap="square" rtlCol="0">
            <a:spAutoFit/>
          </a:bodyPr>
          <a:lstStyle/>
          <a:p>
            <a:r>
              <a:rPr lang="en-US" sz="1350" b="1" dirty="0">
                <a:solidFill>
                  <a:srgbClr val="C00000"/>
                </a:solidFill>
              </a:rPr>
              <a:t>input</a:t>
            </a:r>
            <a:endParaRPr lang="en-US" b="1" dirty="0">
              <a:solidFill>
                <a:srgbClr val="C00000"/>
              </a:solidFill>
            </a:endParaRPr>
          </a:p>
        </p:txBody>
      </p:sp>
      <p:sp>
        <p:nvSpPr>
          <p:cNvPr id="8" name="TextBox 7"/>
          <p:cNvSpPr txBox="1"/>
          <p:nvPr/>
        </p:nvSpPr>
        <p:spPr>
          <a:xfrm>
            <a:off x="5070776" y="3153457"/>
            <a:ext cx="1305024" cy="300082"/>
          </a:xfrm>
          <a:prstGeom prst="rect">
            <a:avLst/>
          </a:prstGeom>
          <a:noFill/>
        </p:spPr>
        <p:txBody>
          <a:bodyPr wrap="square" rtlCol="0">
            <a:spAutoFit/>
          </a:bodyPr>
          <a:lstStyle/>
          <a:p>
            <a:r>
              <a:rPr lang="en-US" sz="1350" b="1" dirty="0">
                <a:solidFill>
                  <a:srgbClr val="C00000"/>
                </a:solidFill>
              </a:rPr>
              <a:t>output</a:t>
            </a:r>
            <a:endParaRPr lang="en-US" sz="1350" b="1" dirty="0">
              <a:solidFill>
                <a:srgbClr val="C00000"/>
              </a:solidFill>
            </a:endParaRPr>
          </a:p>
        </p:txBody>
      </p:sp>
      <p:pic>
        <p:nvPicPr>
          <p:cNvPr id="9" name="Picture 2" descr="http://nlp.stanford.edu/projects/corefexamp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8991" y="2658583"/>
            <a:ext cx="2883980" cy="71108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4" descr="http://www.linguistik-online.de/17_03/schneiderPict/schneiderFigure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983"/>
          <a:stretch/>
        </p:blipFill>
        <p:spPr bwMode="auto">
          <a:xfrm>
            <a:off x="6141027" y="3672405"/>
            <a:ext cx="2274558" cy="757412"/>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s://encrypted-tbn2.gstatic.com/images?q=tbn:ANd9GcQSLr3w60WQMw4b_599_lUL1m0BhMHYWcK1AXxgEVGUkHfAhVK16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432" y="2557262"/>
            <a:ext cx="1385888" cy="147515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3455271" y="4097835"/>
            <a:ext cx="1629888" cy="1200329"/>
          </a:xfrm>
          <a:prstGeom prst="rect">
            <a:avLst/>
          </a:prstGeom>
          <a:noFill/>
        </p:spPr>
        <p:txBody>
          <a:bodyPr wrap="square" rtlCol="0">
            <a:spAutoFit/>
          </a:bodyPr>
          <a:lstStyle/>
          <a:p>
            <a:r>
              <a:rPr lang="en-US" sz="2400" b="1" dirty="0">
                <a:solidFill>
                  <a:srgbClr val="C00000"/>
                </a:solidFill>
              </a:rPr>
              <a:t>+ visualized toolkit</a:t>
            </a:r>
            <a:endParaRPr lang="en-US" sz="2400" b="1" dirty="0">
              <a:solidFill>
                <a:srgbClr val="C00000"/>
              </a:solidFill>
            </a:endParaRPr>
          </a:p>
        </p:txBody>
      </p:sp>
    </p:spTree>
    <p:extLst>
      <p:ext uri="{BB962C8B-B14F-4D97-AF65-F5344CB8AC3E}">
        <p14:creationId xmlns:p14="http://schemas.microsoft.com/office/powerpoint/2010/main" val="1582680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Goal</a:t>
            </a:r>
            <a:endParaRPr lang="en-US" sz="3200" dirty="0"/>
          </a:p>
        </p:txBody>
      </p:sp>
      <p:sp>
        <p:nvSpPr>
          <p:cNvPr id="3" name="Content Placeholder 2"/>
          <p:cNvSpPr>
            <a:spLocks noGrp="1"/>
          </p:cNvSpPr>
          <p:nvPr>
            <p:ph idx="1"/>
          </p:nvPr>
        </p:nvSpPr>
        <p:spPr/>
        <p:txBody>
          <a:bodyPr/>
          <a:lstStyle/>
          <a:p>
            <a:r>
              <a:rPr lang="en-US" sz="2200" dirty="0" smtClean="0"/>
              <a:t>Visualize two categories of annotations</a:t>
            </a:r>
          </a:p>
          <a:p>
            <a:endParaRPr lang="en-US" dirty="0"/>
          </a:p>
          <a:p>
            <a:endParaRPr lang="en-US" dirty="0" smtClean="0"/>
          </a:p>
          <a:p>
            <a:endParaRPr lang="en-US" dirty="0"/>
          </a:p>
          <a:p>
            <a:endParaRPr lang="en-US" dirty="0" smtClean="0"/>
          </a:p>
          <a:p>
            <a:endParaRPr lang="en-US" dirty="0" smtClean="0"/>
          </a:p>
          <a:p>
            <a:r>
              <a:rPr lang="en-US" sz="2200" dirty="0" smtClean="0"/>
              <a:t>Undo/redo </a:t>
            </a:r>
            <a:endParaRPr lang="en-US" sz="2200" dirty="0"/>
          </a:p>
        </p:txBody>
      </p:sp>
      <p:pic>
        <p:nvPicPr>
          <p:cNvPr id="5" name="Picture 4" descr="http://www.linguistik-online.de/17_03/schneiderPict/schneiderFigure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983"/>
          <a:stretch/>
        </p:blipFill>
        <p:spPr bwMode="auto">
          <a:xfrm>
            <a:off x="1215147" y="2832247"/>
            <a:ext cx="2274558" cy="75741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1397730" y="3637423"/>
            <a:ext cx="1977242" cy="646331"/>
          </a:xfrm>
          <a:prstGeom prst="rect">
            <a:avLst/>
          </a:prstGeom>
          <a:noFill/>
        </p:spPr>
        <p:txBody>
          <a:bodyPr wrap="square" rtlCol="0">
            <a:spAutoFit/>
          </a:bodyPr>
          <a:lstStyle/>
          <a:p>
            <a:r>
              <a:rPr lang="en-US" b="1" dirty="0">
                <a:solidFill>
                  <a:srgbClr val="C00000"/>
                </a:solidFill>
              </a:rPr>
              <a:t>Tree construction</a:t>
            </a:r>
            <a:endParaRPr lang="en-US" b="1" dirty="0">
              <a:solidFill>
                <a:srgbClr val="C00000"/>
              </a:solidFill>
            </a:endParaRPr>
          </a:p>
        </p:txBody>
      </p:sp>
      <p:pic>
        <p:nvPicPr>
          <p:cNvPr id="9" name="Picture 2" descr="http://nlp.stanford.edu/projects/corefexamp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1255" y="2855413"/>
            <a:ext cx="2883980" cy="71108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5414477" y="3637422"/>
            <a:ext cx="1428787" cy="369332"/>
          </a:xfrm>
          <a:prstGeom prst="rect">
            <a:avLst/>
          </a:prstGeom>
          <a:noFill/>
        </p:spPr>
        <p:txBody>
          <a:bodyPr wrap="square" rtlCol="0">
            <a:spAutoFit/>
          </a:bodyPr>
          <a:lstStyle/>
          <a:p>
            <a:r>
              <a:rPr lang="en-US" b="1" dirty="0">
                <a:solidFill>
                  <a:srgbClr val="C00000"/>
                </a:solidFill>
              </a:rPr>
              <a:t>Clustering</a:t>
            </a:r>
            <a:endParaRPr lang="en-US" b="1" dirty="0">
              <a:solidFill>
                <a:srgbClr val="C00000"/>
              </a:solidFill>
            </a:endParaRPr>
          </a:p>
        </p:txBody>
      </p:sp>
    </p:spTree>
    <p:extLst>
      <p:ext uri="{BB962C8B-B14F-4D97-AF65-F5344CB8AC3E}">
        <p14:creationId xmlns:p14="http://schemas.microsoft.com/office/powerpoint/2010/main" val="383852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Design</a:t>
            </a:r>
            <a:endParaRPr lang="en-US" sz="3200" dirty="0"/>
          </a:p>
        </p:txBody>
      </p:sp>
      <p:sp>
        <p:nvSpPr>
          <p:cNvPr id="6" name="TextBox 5"/>
          <p:cNvSpPr txBox="1"/>
          <p:nvPr/>
        </p:nvSpPr>
        <p:spPr>
          <a:xfrm>
            <a:off x="2011231" y="3337449"/>
            <a:ext cx="2324595" cy="1200329"/>
          </a:xfrm>
          <a:prstGeom prst="rect">
            <a:avLst/>
          </a:prstGeom>
          <a:noFill/>
        </p:spPr>
        <p:txBody>
          <a:bodyPr wrap="square" rtlCol="0">
            <a:spAutoFit/>
          </a:bodyPr>
          <a:lstStyle/>
          <a:p>
            <a:r>
              <a:rPr lang="en-US" dirty="0"/>
              <a:t>“</a:t>
            </a:r>
            <a:r>
              <a:rPr lang="en-US" dirty="0">
                <a:solidFill>
                  <a:schemeClr val="accent5"/>
                </a:solidFill>
              </a:rPr>
              <a:t>I</a:t>
            </a:r>
            <a:r>
              <a:rPr lang="en-US" dirty="0"/>
              <a:t> vote for </a:t>
            </a:r>
            <a:r>
              <a:rPr lang="en-US" dirty="0" err="1">
                <a:solidFill>
                  <a:schemeClr val="accent5"/>
                </a:solidFill>
              </a:rPr>
              <a:t>Nadar</a:t>
            </a:r>
            <a:r>
              <a:rPr lang="en-US" dirty="0">
                <a:solidFill>
                  <a:schemeClr val="accent5"/>
                </a:solidFill>
              </a:rPr>
              <a:t> </a:t>
            </a:r>
            <a:r>
              <a:rPr lang="en-US" dirty="0"/>
              <a:t>because </a:t>
            </a:r>
            <a:r>
              <a:rPr lang="en-US" dirty="0">
                <a:solidFill>
                  <a:schemeClr val="accent5"/>
                </a:solidFill>
              </a:rPr>
              <a:t>he</a:t>
            </a:r>
            <a:r>
              <a:rPr lang="en-US" dirty="0"/>
              <a:t> most aligned with </a:t>
            </a:r>
            <a:r>
              <a:rPr lang="en-US" dirty="0">
                <a:solidFill>
                  <a:schemeClr val="accent5"/>
                </a:solidFill>
              </a:rPr>
              <a:t>my</a:t>
            </a:r>
            <a:r>
              <a:rPr lang="en-US" dirty="0"/>
              <a:t> values”, </a:t>
            </a:r>
            <a:r>
              <a:rPr lang="en-US" dirty="0">
                <a:solidFill>
                  <a:schemeClr val="accent5"/>
                </a:solidFill>
              </a:rPr>
              <a:t>she</a:t>
            </a:r>
            <a:r>
              <a:rPr lang="en-US" dirty="0"/>
              <a:t> said.</a:t>
            </a:r>
            <a:endParaRPr lang="en-US" dirty="0"/>
          </a:p>
        </p:txBody>
      </p:sp>
      <p:sp>
        <p:nvSpPr>
          <p:cNvPr id="7" name="Rounded Rectangular Callout 6"/>
          <p:cNvSpPr/>
          <p:nvPr/>
        </p:nvSpPr>
        <p:spPr>
          <a:xfrm>
            <a:off x="721099" y="3613900"/>
            <a:ext cx="1028745" cy="427598"/>
          </a:xfrm>
          <a:prstGeom prst="wedgeRoundRectCallout">
            <a:avLst>
              <a:gd name="adj1" fmla="val 72191"/>
              <a:gd name="adj2" fmla="val -15311"/>
              <a:gd name="adj3" fmla="val 1666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Input</a:t>
            </a:r>
            <a:endParaRPr lang="en-US" sz="1350" dirty="0">
              <a:solidFill>
                <a:schemeClr val="tx1"/>
              </a:solidFill>
            </a:endParaRPr>
          </a:p>
        </p:txBody>
      </p:sp>
      <p:pic>
        <p:nvPicPr>
          <p:cNvPr id="6146" name="Picture 2" descr="http://analyticstraining.com/wp-content/uploads/2011/02/illustration_16.jpg"/>
          <p:cNvPicPr>
            <a:picLocks noChangeAspect="1" noChangeArrowheads="1"/>
          </p:cNvPicPr>
          <p:nvPr/>
        </p:nvPicPr>
        <p:blipFill rotWithShape="1">
          <a:blip r:embed="rId2">
            <a:extLst>
              <a:ext uri="{28A0092B-C50C-407E-A947-70E740481C1C}">
                <a14:useLocalDpi xmlns:a14="http://schemas.microsoft.com/office/drawing/2010/main" val="0"/>
              </a:ext>
            </a:extLst>
          </a:blip>
          <a:srcRect l="2804" t="26330" r="56255" b="11270"/>
          <a:stretch/>
        </p:blipFill>
        <p:spPr bwMode="auto">
          <a:xfrm>
            <a:off x="4687981" y="1961183"/>
            <a:ext cx="1462368" cy="222885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ounded Rectangular Callout 14"/>
          <p:cNvSpPr/>
          <p:nvPr/>
        </p:nvSpPr>
        <p:spPr>
          <a:xfrm>
            <a:off x="6823496" y="2729318"/>
            <a:ext cx="1446446" cy="789840"/>
          </a:xfrm>
          <a:prstGeom prst="wedgeRoundRectCallout">
            <a:avLst>
              <a:gd name="adj1" fmla="val -68979"/>
              <a:gd name="adj2" fmla="val 30682"/>
              <a:gd name="adj3" fmla="val 1666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Interaction</a:t>
            </a:r>
          </a:p>
        </p:txBody>
      </p:sp>
      <p:sp>
        <p:nvSpPr>
          <p:cNvPr id="16" name="TextBox 15"/>
          <p:cNvSpPr txBox="1"/>
          <p:nvPr/>
        </p:nvSpPr>
        <p:spPr>
          <a:xfrm>
            <a:off x="4572000" y="4510811"/>
            <a:ext cx="2324595" cy="1200329"/>
          </a:xfrm>
          <a:prstGeom prst="rect">
            <a:avLst/>
          </a:prstGeom>
          <a:noFill/>
        </p:spPr>
        <p:txBody>
          <a:bodyPr wrap="square" rtlCol="0">
            <a:spAutoFit/>
          </a:bodyPr>
          <a:lstStyle/>
          <a:p>
            <a:r>
              <a:rPr lang="en-US" dirty="0"/>
              <a:t>Link (he, </a:t>
            </a:r>
            <a:r>
              <a:rPr lang="en-US" dirty="0" err="1"/>
              <a:t>Nadar</a:t>
            </a:r>
            <a:r>
              <a:rPr lang="en-US" dirty="0"/>
              <a:t>)</a:t>
            </a:r>
          </a:p>
          <a:p>
            <a:r>
              <a:rPr lang="en-US" dirty="0"/>
              <a:t>Tag (she, “speaker”)</a:t>
            </a:r>
          </a:p>
          <a:p>
            <a:r>
              <a:rPr lang="en-US" dirty="0"/>
              <a:t>Link (I, my)</a:t>
            </a:r>
            <a:endParaRPr lang="en-US" dirty="0"/>
          </a:p>
        </p:txBody>
      </p:sp>
      <p:sp>
        <p:nvSpPr>
          <p:cNvPr id="17" name="Rounded Rectangular Callout 16"/>
          <p:cNvSpPr/>
          <p:nvPr/>
        </p:nvSpPr>
        <p:spPr>
          <a:xfrm>
            <a:off x="6942838" y="4621218"/>
            <a:ext cx="1446446" cy="789840"/>
          </a:xfrm>
          <a:prstGeom prst="wedgeRoundRectCallout">
            <a:avLst>
              <a:gd name="adj1" fmla="val -68979"/>
              <a:gd name="adj2" fmla="val 30682"/>
              <a:gd name="adj3" fmla="val 1666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History</a:t>
            </a:r>
            <a:endParaRPr lang="en-US" sz="1350" dirty="0">
              <a:solidFill>
                <a:schemeClr val="tx1"/>
              </a:solidFill>
            </a:endParaRPr>
          </a:p>
        </p:txBody>
      </p:sp>
      <p:cxnSp>
        <p:nvCxnSpPr>
          <p:cNvPr id="18" name="Straight Connector 17"/>
          <p:cNvCxnSpPr/>
          <p:nvPr/>
        </p:nvCxnSpPr>
        <p:spPr>
          <a:xfrm>
            <a:off x="4034118" y="2193555"/>
            <a:ext cx="55469" cy="352481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4475437" y="4190033"/>
            <a:ext cx="3854669" cy="61617"/>
          </a:xfrm>
          <a:prstGeom prst="line">
            <a:avLst/>
          </a:prstGeom>
          <a:ln>
            <a:prstDash val="sys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6056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Evaluation: </a:t>
            </a:r>
            <a:r>
              <a:rPr lang="en-US" altLang="zh-CN" sz="3200" dirty="0"/>
              <a:t>Clustering building</a:t>
            </a:r>
            <a:endParaRPr lang="zh-CN" altLang="en-US" sz="3200" dirty="0"/>
          </a:p>
        </p:txBody>
      </p:sp>
      <p:sp>
        <p:nvSpPr>
          <p:cNvPr id="3" name="Content Placeholder 2"/>
          <p:cNvSpPr>
            <a:spLocks noGrp="1"/>
          </p:cNvSpPr>
          <p:nvPr>
            <p:ph idx="1"/>
          </p:nvPr>
        </p:nvSpPr>
        <p:spPr>
          <a:xfrm>
            <a:off x="498475" y="1934310"/>
            <a:ext cx="7556313" cy="4144963"/>
          </a:xfrm>
        </p:spPr>
        <p:txBody>
          <a:bodyPr>
            <a:normAutofit fontScale="70000" lnSpcReduction="20000"/>
          </a:bodyPr>
          <a:lstStyle/>
          <a:p>
            <a:r>
              <a:rPr lang="en-US" altLang="zh-CN" sz="3100" dirty="0" smtClean="0"/>
              <a:t>Participants: 6-10 UW Undergraduate/ graduate students</a:t>
            </a:r>
          </a:p>
          <a:p>
            <a:r>
              <a:rPr lang="en-US" altLang="zh-CN" sz="3100" dirty="0"/>
              <a:t>Tasks: </a:t>
            </a:r>
            <a:r>
              <a:rPr lang="en-US" altLang="zh-CN" sz="3100" dirty="0" smtClean="0"/>
              <a:t>Participants will be divided into two groups and each group will be given 2 different sets of standard NLP clustering tasks. The first group will do the first task using our visualization tool and then do the second task using </a:t>
            </a:r>
            <a:r>
              <a:rPr lang="en-US" altLang="zh-CN" sz="3100" dirty="0"/>
              <a:t>plain text file </a:t>
            </a:r>
            <a:r>
              <a:rPr lang="en-US" altLang="zh-CN" sz="3100" dirty="0" smtClean="0"/>
              <a:t>editors. The second group of participants will complete the task </a:t>
            </a:r>
            <a:r>
              <a:rPr lang="en-US" altLang="zh-CN" sz="3100" dirty="0"/>
              <a:t>in the reverse </a:t>
            </a:r>
            <a:r>
              <a:rPr lang="en-US" altLang="zh-CN" sz="3100" dirty="0" smtClean="0"/>
              <a:t>order. Instructions will be given before they get started.</a:t>
            </a:r>
          </a:p>
          <a:p>
            <a:r>
              <a:rPr lang="en-US" altLang="zh-CN" sz="3100" dirty="0"/>
              <a:t>Evaluation: Both time consumption and </a:t>
            </a:r>
            <a:r>
              <a:rPr lang="en-US" altLang="zh-CN" sz="3100" dirty="0" smtClean="0"/>
              <a:t>result quality </a:t>
            </a:r>
            <a:r>
              <a:rPr lang="en-US" altLang="zh-CN" sz="3100" dirty="0"/>
              <a:t>of the two groups of participants will </a:t>
            </a:r>
            <a:r>
              <a:rPr lang="en-US" altLang="zh-CN" sz="3100" dirty="0" smtClean="0"/>
              <a:t>be evaluated</a:t>
            </a:r>
            <a:r>
              <a:rPr lang="en-US" altLang="zh-CN" dirty="0"/>
              <a:t>.</a:t>
            </a:r>
            <a:endParaRPr lang="en-US" altLang="zh-CN" dirty="0" smtClean="0"/>
          </a:p>
        </p:txBody>
      </p:sp>
    </p:spTree>
    <p:extLst>
      <p:ext uri="{BB962C8B-B14F-4D97-AF65-F5344CB8AC3E}">
        <p14:creationId xmlns:p14="http://schemas.microsoft.com/office/powerpoint/2010/main" val="1275363448"/>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90</TotalTime>
  <Words>388</Words>
  <Application>Microsoft Office PowerPoint</Application>
  <PresentationFormat>On-screen Show (4:3)</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微软雅黑</vt:lpstr>
      <vt:lpstr>黑体</vt:lpstr>
      <vt:lpstr>宋体</vt:lpstr>
      <vt:lpstr>楷体</vt:lpstr>
      <vt:lpstr>Rockwell</vt:lpstr>
      <vt:lpstr>Wingdings</vt:lpstr>
      <vt:lpstr>Advantage</vt:lpstr>
      <vt:lpstr>A Visualized Toolkit for Crowdsourcing NLP Annotations</vt:lpstr>
      <vt:lpstr>Statistical Nature Language Processing</vt:lpstr>
      <vt:lpstr>But …</vt:lpstr>
      <vt:lpstr>Even worse…</vt:lpstr>
      <vt:lpstr>Even worse…</vt:lpstr>
      <vt:lpstr>Let Crowds do the job</vt:lpstr>
      <vt:lpstr>Goal</vt:lpstr>
      <vt:lpstr>Design</vt:lpstr>
      <vt:lpstr>Evaluation: Clustering building</vt:lpstr>
      <vt:lpstr>Evaluation: Tree Building</vt:lpstr>
      <vt:lpstr>Question</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Visualize NLP Annotations for Crowdsourcing</dc:title>
  <dc:creator>Congle Zhang</dc:creator>
  <cp:lastModifiedBy>Hanchuan Li</cp:lastModifiedBy>
  <cp:revision>10</cp:revision>
  <dcterms:created xsi:type="dcterms:W3CDTF">2014-02-26T22:37:55Z</dcterms:created>
  <dcterms:modified xsi:type="dcterms:W3CDTF">2014-02-27T03:39:27Z</dcterms:modified>
</cp:coreProperties>
</file>