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18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ltLang="zh-CN"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2/25/2014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ltLang="zh-CN"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ltLang="zh-CN"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ltLang="zh-CN"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ltLang="zh-CN"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ltLang="zh-CN"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ltLang="zh-CN"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ltLang="zh-CN"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2/25/2014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ltLang="zh-CN"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ltLang="zh-CN"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ltLang="zh-CN"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2/25/2014</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ltLang="zh-CN"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ltLang="zh-CN"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2/25/2014</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3640" y="4640131"/>
            <a:ext cx="6690360" cy="1303692"/>
          </a:xfrm>
        </p:spPr>
        <p:txBody>
          <a:bodyPr>
            <a:normAutofit/>
          </a:bodyPr>
          <a:lstStyle/>
          <a:p>
            <a:r>
              <a:rPr lang="en-US" altLang="zh-CN" dirty="0"/>
              <a:t>A Visualized Toolkit for Crowdsourcing NLP Annotations</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4655127" y="732104"/>
            <a:ext cx="1859973" cy="677108"/>
          </a:xfrm>
          <a:prstGeom prst="rect">
            <a:avLst/>
          </a:prstGeom>
          <a:noFill/>
        </p:spPr>
        <p:txBody>
          <a:bodyPr wrap="square" rtlCol="0">
            <a:spAutoFit/>
          </a:bodyPr>
          <a:lstStyle/>
          <a:p>
            <a:pPr algn="ctr"/>
            <a:r>
              <a:rPr lang="en-US" altLang="zh-CN" dirty="0" err="1" smtClean="0">
                <a:solidFill>
                  <a:srgbClr val="0070C0"/>
                </a:solidFill>
              </a:rPr>
              <a:t>Congle</a:t>
            </a:r>
            <a:r>
              <a:rPr lang="en-US" altLang="zh-CN" dirty="0" smtClean="0">
                <a:solidFill>
                  <a:srgbClr val="0070C0"/>
                </a:solidFill>
              </a:rPr>
              <a:t> Zhang</a:t>
            </a:r>
          </a:p>
          <a:p>
            <a:pPr algn="ctr"/>
            <a:r>
              <a:rPr lang="zh-CN" altLang="en-US" sz="2000" dirty="0" smtClean="0">
                <a:solidFill>
                  <a:srgbClr val="0070C0"/>
                </a:solidFill>
                <a:latin typeface="微软雅黑" panose="020B0503020204020204" pitchFamily="34" charset="-122"/>
                <a:ea typeface="微软雅黑" panose="020B0503020204020204" pitchFamily="34" charset="-122"/>
              </a:rPr>
              <a:t>张</a:t>
            </a:r>
            <a:r>
              <a:rPr lang="zh-CN" altLang="en-US" sz="2000" dirty="0">
                <a:solidFill>
                  <a:srgbClr val="0070C0"/>
                </a:solidFill>
                <a:latin typeface="微软雅黑" panose="020B0503020204020204" pitchFamily="34" charset="-122"/>
                <a:ea typeface="微软雅黑" panose="020B0503020204020204" pitchFamily="34" charset="-122"/>
              </a:rPr>
              <a:t>从</a:t>
            </a:r>
            <a:r>
              <a:rPr lang="zh-CN" altLang="en-US" sz="2000" dirty="0" smtClean="0">
                <a:solidFill>
                  <a:srgbClr val="0070C0"/>
                </a:solidFill>
                <a:latin typeface="微软雅黑" panose="020B0503020204020204" pitchFamily="34" charset="-122"/>
                <a:ea typeface="微软雅黑" panose="020B0503020204020204" pitchFamily="34" charset="-122"/>
              </a:rPr>
              <a:t>乐</a:t>
            </a:r>
            <a:endParaRPr lang="zh-CN" altLang="en-US" sz="2000" dirty="0">
              <a:solidFill>
                <a:srgbClr val="0070C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819900" y="732104"/>
            <a:ext cx="1918855" cy="707886"/>
          </a:xfrm>
          <a:prstGeom prst="rect">
            <a:avLst/>
          </a:prstGeom>
          <a:noFill/>
        </p:spPr>
        <p:txBody>
          <a:bodyPr wrap="square" rtlCol="0">
            <a:spAutoFit/>
          </a:bodyPr>
          <a:lstStyle/>
          <a:p>
            <a:pPr algn="ctr"/>
            <a:r>
              <a:rPr lang="en-US" altLang="zh-CN" sz="2000" dirty="0" err="1" smtClean="0">
                <a:solidFill>
                  <a:srgbClr val="92D050"/>
                </a:solidFill>
                <a:latin typeface="Arial Unicode MS" panose="020B0604020202020204" pitchFamily="34" charset="-122"/>
                <a:ea typeface="Arial Unicode MS" panose="020B0604020202020204" pitchFamily="34" charset="-122"/>
                <a:cs typeface="Arial Unicode MS" panose="020B0604020202020204" pitchFamily="34" charset="-122"/>
              </a:rPr>
              <a:t>Shengliang</a:t>
            </a:r>
            <a:r>
              <a:rPr lang="en-US" altLang="zh-CN" sz="2000" dirty="0" smtClean="0">
                <a:solidFill>
                  <a:srgbClr val="92D05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smtClean="0">
                <a:solidFill>
                  <a:srgbClr val="92D050"/>
                </a:solidFill>
                <a:latin typeface="Arial Unicode MS" panose="020B0604020202020204" pitchFamily="34" charset="-122"/>
                <a:ea typeface="Arial Unicode MS" panose="020B0604020202020204" pitchFamily="34" charset="-122"/>
                <a:cs typeface="Arial Unicode MS" panose="020B0604020202020204" pitchFamily="34" charset="-122"/>
              </a:rPr>
              <a:t>X</a:t>
            </a:r>
            <a:r>
              <a:rPr lang="en-US" altLang="zh-CN" sz="2000" dirty="0" smtClean="0">
                <a:solidFill>
                  <a:srgbClr val="92D050"/>
                </a:solidFill>
                <a:latin typeface="Arial Unicode MS" panose="020B0604020202020204" pitchFamily="34" charset="-122"/>
                <a:ea typeface="Arial Unicode MS" panose="020B0604020202020204" pitchFamily="34" charset="-122"/>
                <a:cs typeface="Arial Unicode MS" panose="020B0604020202020204" pitchFamily="34" charset="-122"/>
              </a:rPr>
              <a:t>u</a:t>
            </a:r>
            <a:r>
              <a:rPr lang="zh-CN" altLang="en-US" sz="2000" dirty="0" smtClean="0">
                <a:solidFill>
                  <a:srgbClr val="92D050"/>
                </a:solidFill>
                <a:latin typeface="+mj-ea"/>
                <a:ea typeface="+mj-ea"/>
              </a:rPr>
              <a:t>徐生良</a:t>
            </a:r>
            <a:endParaRPr lang="zh-CN" altLang="en-US" sz="2000" dirty="0">
              <a:solidFill>
                <a:srgbClr val="92D050"/>
              </a:solidFill>
              <a:latin typeface="+mj-ea"/>
              <a:ea typeface="+mj-ea"/>
            </a:endParaRPr>
          </a:p>
        </p:txBody>
      </p:sp>
      <p:sp>
        <p:nvSpPr>
          <p:cNvPr id="6" name="TextBox 5"/>
          <p:cNvSpPr txBox="1"/>
          <p:nvPr/>
        </p:nvSpPr>
        <p:spPr>
          <a:xfrm>
            <a:off x="4800600" y="3013364"/>
            <a:ext cx="1610591" cy="707886"/>
          </a:xfrm>
          <a:prstGeom prst="rect">
            <a:avLst/>
          </a:prstGeom>
          <a:noFill/>
        </p:spPr>
        <p:txBody>
          <a:bodyPr wrap="square" rtlCol="0">
            <a:spAutoFit/>
          </a:bodyPr>
          <a:lstStyle/>
          <a:p>
            <a:pPr algn="ctr"/>
            <a:r>
              <a:rPr lang="en-US" altLang="zh-CN" dirty="0" err="1" smtClean="0">
                <a:solidFill>
                  <a:srgbClr val="FFFF00"/>
                </a:solidFill>
              </a:rPr>
              <a:t>Hanchuan</a:t>
            </a:r>
            <a:r>
              <a:rPr lang="en-US" altLang="zh-CN" dirty="0" smtClean="0">
                <a:solidFill>
                  <a:srgbClr val="FFFF00"/>
                </a:solidFill>
              </a:rPr>
              <a:t> Li</a:t>
            </a:r>
            <a:r>
              <a:rPr lang="zh-CN" altLang="en-US" sz="2200" dirty="0" smtClean="0">
                <a:solidFill>
                  <a:srgbClr val="FFFF00"/>
                </a:solidFill>
                <a:latin typeface="楷体" panose="02010609060101010101" pitchFamily="49" charset="-122"/>
                <a:ea typeface="楷体" panose="02010609060101010101" pitchFamily="49" charset="-122"/>
              </a:rPr>
              <a:t>李寒川</a:t>
            </a:r>
            <a:endParaRPr lang="zh-CN" altLang="en-US" sz="2200" dirty="0">
              <a:solidFill>
                <a:srgbClr val="FFFF00"/>
              </a:solidFill>
              <a:latin typeface="楷体" panose="02010609060101010101" pitchFamily="49" charset="-122"/>
              <a:ea typeface="楷体" panose="02010609060101010101" pitchFamily="49" charset="-122"/>
            </a:endParaRPr>
          </a:p>
        </p:txBody>
      </p:sp>
      <p:sp>
        <p:nvSpPr>
          <p:cNvPr id="7" name="TextBox 6"/>
          <p:cNvSpPr txBox="1"/>
          <p:nvPr/>
        </p:nvSpPr>
        <p:spPr>
          <a:xfrm>
            <a:off x="7048500" y="3033355"/>
            <a:ext cx="1690255" cy="646331"/>
          </a:xfrm>
          <a:prstGeom prst="rect">
            <a:avLst/>
          </a:prstGeom>
          <a:noFill/>
        </p:spPr>
        <p:txBody>
          <a:bodyPr wrap="square" rtlCol="0">
            <a:spAutoFit/>
          </a:bodyPr>
          <a:lstStyle/>
          <a:p>
            <a:pPr algn="ctr"/>
            <a:r>
              <a:rPr lang="en-US" altLang="zh-CN"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Haichen</a:t>
            </a:r>
            <a:r>
              <a:rPr lang="en-US" altLang="zh-CN"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Shen</a:t>
            </a:r>
          </a:p>
          <a:p>
            <a:pPr algn="ctr"/>
            <a:r>
              <a:rPr lang="zh-CN" altLang="en-US" dirty="0" smtClean="0">
                <a:solidFill>
                  <a:srgbClr val="FF0000"/>
                </a:solidFill>
                <a:latin typeface="黑体" panose="02010609060101010101" pitchFamily="49" charset="-122"/>
                <a:ea typeface="黑体" panose="02010609060101010101" pitchFamily="49" charset="-122"/>
              </a:rPr>
              <a:t>沈海晨</a:t>
            </a:r>
            <a:endParaRPr lang="zh-CN" altLang="en-US"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5316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 </a:t>
            </a:r>
            <a:r>
              <a:rPr lang="en-US" altLang="zh-CN" dirty="0"/>
              <a:t>Clustering building</a:t>
            </a:r>
            <a:endParaRPr lang="zh-CN" altLang="en-US" dirty="0"/>
          </a:p>
        </p:txBody>
      </p:sp>
      <p:sp>
        <p:nvSpPr>
          <p:cNvPr id="3" name="Content Placeholder 2"/>
          <p:cNvSpPr>
            <a:spLocks noGrp="1"/>
          </p:cNvSpPr>
          <p:nvPr>
            <p:ph idx="1"/>
          </p:nvPr>
        </p:nvSpPr>
        <p:spPr/>
        <p:txBody>
          <a:bodyPr>
            <a:normAutofit/>
          </a:bodyPr>
          <a:lstStyle/>
          <a:p>
            <a:r>
              <a:rPr lang="en-US" altLang="zh-CN" dirty="0" smtClean="0"/>
              <a:t>Participants: 6-10 UW Undergraduate/ graduate students</a:t>
            </a:r>
          </a:p>
          <a:p>
            <a:r>
              <a:rPr lang="en-US" altLang="zh-CN" dirty="0"/>
              <a:t>Tasks: </a:t>
            </a:r>
            <a:r>
              <a:rPr lang="en-US" altLang="zh-CN" dirty="0" smtClean="0"/>
              <a:t>Participants will be divided into two groups and each group will be given 2 different sets of standard NLP clustering tasks. The first group will do the first task using our visualization tool and then do the second task using </a:t>
            </a:r>
            <a:r>
              <a:rPr lang="en-US" altLang="zh-CN" dirty="0"/>
              <a:t>plain text file </a:t>
            </a:r>
            <a:r>
              <a:rPr lang="en-US" altLang="zh-CN" dirty="0" smtClean="0"/>
              <a:t>editors. The second group of participants will complete the task </a:t>
            </a:r>
            <a:r>
              <a:rPr lang="en-US" altLang="zh-CN" dirty="0"/>
              <a:t>in the reverse </a:t>
            </a:r>
            <a:r>
              <a:rPr lang="en-US" altLang="zh-CN" dirty="0" smtClean="0"/>
              <a:t>order. Instructions will be given before they get started.</a:t>
            </a:r>
          </a:p>
          <a:p>
            <a:r>
              <a:rPr lang="en-US" altLang="zh-CN" dirty="0"/>
              <a:t>Evaluation: Both time consumption and </a:t>
            </a:r>
            <a:r>
              <a:rPr lang="en-US" altLang="zh-CN" dirty="0" smtClean="0"/>
              <a:t>result quality </a:t>
            </a:r>
            <a:r>
              <a:rPr lang="en-US" altLang="zh-CN" dirty="0"/>
              <a:t>of the two groups of participants will </a:t>
            </a:r>
            <a:r>
              <a:rPr lang="en-US" altLang="zh-CN" dirty="0" smtClean="0"/>
              <a:t>be evaluated</a:t>
            </a:r>
            <a:r>
              <a:rPr lang="en-US" altLang="zh-CN" dirty="0"/>
              <a:t>.</a:t>
            </a:r>
            <a:endParaRPr lang="en-US" altLang="zh-CN" dirty="0" smtClean="0"/>
          </a:p>
        </p:txBody>
      </p:sp>
    </p:spTree>
    <p:extLst>
      <p:ext uri="{BB962C8B-B14F-4D97-AF65-F5344CB8AC3E}">
        <p14:creationId xmlns:p14="http://schemas.microsoft.com/office/powerpoint/2010/main" val="359494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 </a:t>
            </a:r>
            <a:r>
              <a:rPr lang="en-US" altLang="zh-CN" dirty="0" smtClean="0"/>
              <a:t>Tree Building</a:t>
            </a:r>
            <a:endParaRPr lang="zh-CN" altLang="en-US" dirty="0"/>
          </a:p>
        </p:txBody>
      </p:sp>
      <p:sp>
        <p:nvSpPr>
          <p:cNvPr id="3" name="Content Placeholder 2"/>
          <p:cNvSpPr>
            <a:spLocks noGrp="1"/>
          </p:cNvSpPr>
          <p:nvPr>
            <p:ph idx="1"/>
          </p:nvPr>
        </p:nvSpPr>
        <p:spPr/>
        <p:txBody>
          <a:bodyPr/>
          <a:lstStyle/>
          <a:p>
            <a:r>
              <a:rPr lang="en-US" altLang="zh-CN" dirty="0"/>
              <a:t>Participants: 6-10 UW Undergraduate/ graduate students</a:t>
            </a:r>
          </a:p>
          <a:p>
            <a:r>
              <a:rPr lang="en-US" altLang="zh-CN" dirty="0"/>
              <a:t>Tasks: Participants will be divided into two groups and each group will be given 2 different sets of standard NLP </a:t>
            </a:r>
            <a:r>
              <a:rPr lang="en-US" altLang="zh-CN" dirty="0" smtClean="0"/>
              <a:t>sentence sets. </a:t>
            </a:r>
            <a:r>
              <a:rPr lang="en-US" altLang="zh-CN" dirty="0"/>
              <a:t>The first group will do the first task using our visualization tool and then do the second task using pencil sketch. The second group of participants will complete the task in the reverse order. Instructions will be given before they get started.</a:t>
            </a:r>
          </a:p>
          <a:p>
            <a:r>
              <a:rPr lang="en-US" altLang="zh-CN" dirty="0"/>
              <a:t>Evaluation: Both time consumption and result quality of the two groups of participants will be evaluated.</a:t>
            </a:r>
          </a:p>
          <a:p>
            <a:endParaRPr lang="zh-CN" altLang="en-US" dirty="0"/>
          </a:p>
        </p:txBody>
      </p:sp>
    </p:spTree>
    <p:extLst>
      <p:ext uri="{BB962C8B-B14F-4D97-AF65-F5344CB8AC3E}">
        <p14:creationId xmlns:p14="http://schemas.microsoft.com/office/powerpoint/2010/main" val="307844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Questions</a:t>
            </a:r>
            <a:endParaRPr lang="zh-CN" altLang="en-US" dirty="0"/>
          </a:p>
        </p:txBody>
      </p:sp>
      <p:sp>
        <p:nvSpPr>
          <p:cNvPr id="3" name="Content Placeholder 2"/>
          <p:cNvSpPr>
            <a:spLocks noGrp="1"/>
          </p:cNvSpPr>
          <p:nvPr>
            <p:ph idx="1"/>
          </p:nvPr>
        </p:nvSpPr>
        <p:spPr>
          <a:xfrm>
            <a:off x="498474" y="1981200"/>
            <a:ext cx="7710344" cy="4144963"/>
          </a:xfrm>
        </p:spPr>
        <p:txBody>
          <a:bodyPr/>
          <a:lstStyle/>
          <a:p>
            <a:r>
              <a:rPr lang="en-US" altLang="zh-CN" dirty="0" smtClean="0"/>
              <a:t>How to make the work load equal between two tasks?</a:t>
            </a:r>
          </a:p>
          <a:p>
            <a:r>
              <a:rPr lang="en-US" altLang="zh-CN" dirty="0" smtClean="0"/>
              <a:t>Is there any better control group compared to plain text editor and pencil sketch?</a:t>
            </a:r>
          </a:p>
          <a:p>
            <a:endParaRPr lang="zh-CN" altLang="en-US" dirty="0"/>
          </a:p>
        </p:txBody>
      </p:sp>
    </p:spTree>
    <p:extLst>
      <p:ext uri="{BB962C8B-B14F-4D97-AF65-F5344CB8AC3E}">
        <p14:creationId xmlns:p14="http://schemas.microsoft.com/office/powerpoint/2010/main" val="3356059674"/>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59</TotalTime>
  <Words>254</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 Unicode MS</vt:lpstr>
      <vt:lpstr>黑体</vt:lpstr>
      <vt:lpstr>楷体</vt:lpstr>
      <vt:lpstr>宋体</vt:lpstr>
      <vt:lpstr>微软雅黑</vt:lpstr>
      <vt:lpstr>Rockwell</vt:lpstr>
      <vt:lpstr>Wingdings</vt:lpstr>
      <vt:lpstr>Advantage</vt:lpstr>
      <vt:lpstr>A Visualized Toolkit for Crowdsourcing NLP Annotations</vt:lpstr>
      <vt:lpstr>Evaluation: Clustering building</vt:lpstr>
      <vt:lpstr>Evaluation: Tree Building</vt:lpstr>
      <vt:lpstr>Questions</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Hanchuan Li</dc:creator>
  <cp:lastModifiedBy>Lee Leo</cp:lastModifiedBy>
  <cp:revision>7</cp:revision>
  <dcterms:created xsi:type="dcterms:W3CDTF">2014-02-26T01:33:47Z</dcterms:created>
  <dcterms:modified xsi:type="dcterms:W3CDTF">2014-02-26T04:57:55Z</dcterms:modified>
</cp:coreProperties>
</file>